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9" r:id="rId2"/>
    <p:sldId id="337" r:id="rId3"/>
    <p:sldId id="370" r:id="rId4"/>
    <p:sldId id="382" r:id="rId5"/>
    <p:sldId id="456" r:id="rId6"/>
    <p:sldId id="480" r:id="rId7"/>
    <p:sldId id="490" r:id="rId8"/>
    <p:sldId id="497" r:id="rId9"/>
    <p:sldId id="491" r:id="rId10"/>
    <p:sldId id="488" r:id="rId11"/>
    <p:sldId id="496" r:id="rId12"/>
    <p:sldId id="492" r:id="rId13"/>
    <p:sldId id="493" r:id="rId14"/>
    <p:sldId id="494" r:id="rId15"/>
    <p:sldId id="495" r:id="rId16"/>
    <p:sldId id="489" r:id="rId17"/>
    <p:sldId id="440" r:id="rId18"/>
    <p:sldId id="423" r:id="rId19"/>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B531"/>
    <a:srgbClr val="006600"/>
    <a:srgbClr val="0033CC"/>
    <a:srgbClr val="5F5F5F"/>
    <a:srgbClr val="808080"/>
    <a:srgbClr val="003399"/>
    <a:srgbClr val="FFFFFF"/>
    <a:srgbClr val="9900CC"/>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8" autoAdjust="0"/>
    <p:restoredTop sz="95036" autoAdjust="0"/>
  </p:normalViewPr>
  <p:slideViewPr>
    <p:cSldViewPr snapToGrid="0">
      <p:cViewPr>
        <p:scale>
          <a:sx n="112" d="100"/>
          <a:sy n="112" d="100"/>
        </p:scale>
        <p:origin x="-1500"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3036888" cy="465138"/>
          </a:xfrm>
          <a:prstGeom prst="rect">
            <a:avLst/>
          </a:prstGeom>
          <a:noFill/>
          <a:ln w="9525">
            <a:noFill/>
            <a:miter lim="800000"/>
            <a:headEnd/>
            <a:tailEnd/>
          </a:ln>
        </p:spPr>
        <p:txBody>
          <a:bodyPr vert="horz" wrap="square" lIns="91994" tIns="45996" rIns="91994" bIns="45996" numCol="1" anchor="t" anchorCtr="0" compatLnSpc="1">
            <a:prstTxWarp prst="textNoShape">
              <a:avLst/>
            </a:prstTxWarp>
          </a:bodyPr>
          <a:lstStyle>
            <a:lvl1pPr algn="l" defTabSz="920615">
              <a:defRPr sz="1200"/>
            </a:lvl1pPr>
          </a:lstStyle>
          <a:p>
            <a:pPr>
              <a:defRPr/>
            </a:pPr>
            <a:endParaRPr lang="en-US" dirty="0"/>
          </a:p>
        </p:txBody>
      </p:sp>
      <p:sp>
        <p:nvSpPr>
          <p:cNvPr id="116739"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1994" tIns="45996" rIns="91994" bIns="45996" numCol="1" anchor="t" anchorCtr="0" compatLnSpc="1">
            <a:prstTxWarp prst="textNoShape">
              <a:avLst/>
            </a:prstTxWarp>
          </a:bodyPr>
          <a:lstStyle>
            <a:lvl1pPr algn="r" defTabSz="920615">
              <a:defRPr sz="1200"/>
            </a:lvl1pPr>
          </a:lstStyle>
          <a:p>
            <a:pPr>
              <a:defRPr/>
            </a:pPr>
            <a:endParaRPr lang="en-US" dirty="0"/>
          </a:p>
        </p:txBody>
      </p:sp>
      <p:sp>
        <p:nvSpPr>
          <p:cNvPr id="116740" name="Rectangle 4"/>
          <p:cNvSpPr>
            <a:spLocks noGrp="1" noChangeArrowheads="1"/>
          </p:cNvSpPr>
          <p:nvPr>
            <p:ph type="ftr" sz="quarter" idx="2"/>
          </p:nvPr>
        </p:nvSpPr>
        <p:spPr bwMode="auto">
          <a:xfrm>
            <a:off x="1" y="8829675"/>
            <a:ext cx="3036888" cy="465138"/>
          </a:xfrm>
          <a:prstGeom prst="rect">
            <a:avLst/>
          </a:prstGeom>
          <a:noFill/>
          <a:ln w="9525">
            <a:noFill/>
            <a:miter lim="800000"/>
            <a:headEnd/>
            <a:tailEnd/>
          </a:ln>
        </p:spPr>
        <p:txBody>
          <a:bodyPr vert="horz" wrap="square" lIns="91994" tIns="45996" rIns="91994" bIns="45996" numCol="1" anchor="b" anchorCtr="0" compatLnSpc="1">
            <a:prstTxWarp prst="textNoShape">
              <a:avLst/>
            </a:prstTxWarp>
          </a:bodyPr>
          <a:lstStyle>
            <a:lvl1pPr algn="l" defTabSz="920615">
              <a:defRPr sz="1200"/>
            </a:lvl1pPr>
          </a:lstStyle>
          <a:p>
            <a:pPr>
              <a:defRPr/>
            </a:pPr>
            <a:endParaRPr lang="en-US" dirty="0"/>
          </a:p>
        </p:txBody>
      </p:sp>
      <p:sp>
        <p:nvSpPr>
          <p:cNvPr id="116741"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1994" tIns="45996" rIns="91994" bIns="45996" numCol="1" anchor="b" anchorCtr="0" compatLnSpc="1">
            <a:prstTxWarp prst="textNoShape">
              <a:avLst/>
            </a:prstTxWarp>
          </a:bodyPr>
          <a:lstStyle>
            <a:lvl1pPr algn="r" defTabSz="920615">
              <a:defRPr sz="1200"/>
            </a:lvl1pPr>
          </a:lstStyle>
          <a:p>
            <a:pPr>
              <a:defRPr/>
            </a:pPr>
            <a:fld id="{BF785636-9C72-443A-B34F-67918B4A128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36888" cy="465138"/>
          </a:xfrm>
          <a:prstGeom prst="rect">
            <a:avLst/>
          </a:prstGeom>
          <a:noFill/>
          <a:ln w="9525">
            <a:noFill/>
            <a:miter lim="800000"/>
            <a:headEnd/>
            <a:tailEnd/>
          </a:ln>
        </p:spPr>
        <p:txBody>
          <a:bodyPr vert="horz" wrap="square" lIns="91994" tIns="45996" rIns="91994" bIns="45996" numCol="1" anchor="t" anchorCtr="0" compatLnSpc="1">
            <a:prstTxWarp prst="textNoShape">
              <a:avLst/>
            </a:prstTxWarp>
          </a:bodyPr>
          <a:lstStyle>
            <a:lvl1pPr algn="l" defTabSz="920615">
              <a:defRPr sz="1200"/>
            </a:lvl1pPr>
          </a:lstStyle>
          <a:p>
            <a:pPr>
              <a:defRPr/>
            </a:pPr>
            <a:endParaRPr lang="en-US" dirty="0"/>
          </a:p>
        </p:txBody>
      </p:sp>
      <p:sp>
        <p:nvSpPr>
          <p:cNvPr id="7171" name="Rectangle 3"/>
          <p:cNvSpPr>
            <a:spLocks noGrp="1" noChangeArrowheads="1"/>
          </p:cNvSpPr>
          <p:nvPr>
            <p:ph type="dt" idx="1"/>
          </p:nvPr>
        </p:nvSpPr>
        <p:spPr bwMode="auto">
          <a:xfrm>
            <a:off x="3971925" y="0"/>
            <a:ext cx="3036888" cy="465138"/>
          </a:xfrm>
          <a:prstGeom prst="rect">
            <a:avLst/>
          </a:prstGeom>
          <a:noFill/>
          <a:ln w="9525">
            <a:noFill/>
            <a:miter lim="800000"/>
            <a:headEnd/>
            <a:tailEnd/>
          </a:ln>
        </p:spPr>
        <p:txBody>
          <a:bodyPr vert="horz" wrap="square" lIns="91994" tIns="45996" rIns="91994" bIns="45996" numCol="1" anchor="t" anchorCtr="0" compatLnSpc="1">
            <a:prstTxWarp prst="textNoShape">
              <a:avLst/>
            </a:prstTxWarp>
          </a:bodyPr>
          <a:lstStyle>
            <a:lvl1pPr algn="r" defTabSz="920615">
              <a:defRPr sz="1200"/>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0088" y="4416426"/>
            <a:ext cx="5610225" cy="4181475"/>
          </a:xfrm>
          <a:prstGeom prst="rect">
            <a:avLst/>
          </a:prstGeom>
          <a:noFill/>
          <a:ln w="9525">
            <a:noFill/>
            <a:miter lim="800000"/>
            <a:headEnd/>
            <a:tailEnd/>
          </a:ln>
        </p:spPr>
        <p:txBody>
          <a:bodyPr vert="horz" wrap="square" lIns="91994" tIns="45996" rIns="91994" bIns="459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29675"/>
            <a:ext cx="3036888" cy="465138"/>
          </a:xfrm>
          <a:prstGeom prst="rect">
            <a:avLst/>
          </a:prstGeom>
          <a:noFill/>
          <a:ln w="9525">
            <a:noFill/>
            <a:miter lim="800000"/>
            <a:headEnd/>
            <a:tailEnd/>
          </a:ln>
        </p:spPr>
        <p:txBody>
          <a:bodyPr vert="horz" wrap="square" lIns="91994" tIns="45996" rIns="91994" bIns="45996" numCol="1" anchor="b" anchorCtr="0" compatLnSpc="1">
            <a:prstTxWarp prst="textNoShape">
              <a:avLst/>
            </a:prstTxWarp>
          </a:bodyPr>
          <a:lstStyle>
            <a:lvl1pPr algn="l" defTabSz="920615">
              <a:defRPr sz="1200"/>
            </a:lvl1pPr>
          </a:lstStyle>
          <a:p>
            <a:pPr>
              <a:defRPr/>
            </a:pPr>
            <a:endParaRPr lang="en-US" dirty="0"/>
          </a:p>
        </p:txBody>
      </p:sp>
      <p:sp>
        <p:nvSpPr>
          <p:cNvPr id="7175"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1994" tIns="45996" rIns="91994" bIns="45996" numCol="1" anchor="b" anchorCtr="0" compatLnSpc="1">
            <a:prstTxWarp prst="textNoShape">
              <a:avLst/>
            </a:prstTxWarp>
          </a:bodyPr>
          <a:lstStyle>
            <a:lvl1pPr algn="r" defTabSz="920615">
              <a:defRPr sz="1200"/>
            </a:lvl1pPr>
          </a:lstStyle>
          <a:p>
            <a:pPr>
              <a:defRPr/>
            </a:pPr>
            <a:fld id="{B7F91135-9EF9-4579-8D01-F8EEEA3728E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50180" name="Slide Number Placeholder 3"/>
          <p:cNvSpPr>
            <a:spLocks noGrp="1"/>
          </p:cNvSpPr>
          <p:nvPr>
            <p:ph type="sldNum" sz="quarter" idx="5"/>
          </p:nvPr>
        </p:nvSpPr>
        <p:spPr>
          <a:noFill/>
        </p:spPr>
        <p:txBody>
          <a:bodyPr/>
          <a:lstStyle/>
          <a:p>
            <a:fld id="{65D8A290-D759-436F-9C54-595713E91A1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10</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11</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12</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13</a:t>
            </a:fld>
            <a:endParaRPr lang="en-US"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14</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15</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16</a:t>
            </a:fld>
            <a:endParaRPr 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smtClean="0"/>
          </a:p>
        </p:txBody>
      </p:sp>
      <p:sp>
        <p:nvSpPr>
          <p:cNvPr id="92164" name="Slide Number Placeholder 3"/>
          <p:cNvSpPr>
            <a:spLocks noGrp="1"/>
          </p:cNvSpPr>
          <p:nvPr>
            <p:ph type="sldNum" sz="quarter" idx="5"/>
          </p:nvPr>
        </p:nvSpPr>
        <p:spPr>
          <a:noFill/>
        </p:spPr>
        <p:txBody>
          <a:bodyPr/>
          <a:lstStyle/>
          <a:p>
            <a:fld id="{6A791CF1-B860-4BD2-ABFC-B6D8A6AF3153}"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p>
        </p:txBody>
      </p:sp>
      <p:sp>
        <p:nvSpPr>
          <p:cNvPr id="96260"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1994" tIns="45996" rIns="91994" bIns="45996" anchor="b"/>
          <a:lstStyle/>
          <a:p>
            <a:pPr algn="r" defTabSz="920615"/>
            <a:fld id="{5BBC1A35-FF9F-4381-90AD-3C2DF9CC88D4}" type="slidenum">
              <a:rPr lang="en-US" sz="1200"/>
              <a:pPr algn="r" defTabSz="920615"/>
              <a:t>18</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96D9E510-9039-4CB5-8C6B-EF1B9FCA99E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52228" name="Slide Number Placeholder 3"/>
          <p:cNvSpPr>
            <a:spLocks noGrp="1"/>
          </p:cNvSpPr>
          <p:nvPr>
            <p:ph type="sldNum" sz="quarter" idx="5"/>
          </p:nvPr>
        </p:nvSpPr>
        <p:spPr>
          <a:noFill/>
        </p:spPr>
        <p:txBody>
          <a:bodyPr/>
          <a:lstStyle/>
          <a:p>
            <a:fld id="{DA3A317E-0B49-4417-9642-87556AF7F3A3}"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1994" tIns="45996" rIns="91994" bIns="45996" anchor="b"/>
          <a:lstStyle/>
          <a:p>
            <a:pPr algn="r" defTabSz="920615"/>
            <a:fld id="{8A4208A1-01F8-45E8-8303-5E3077E55C30}" type="slidenum">
              <a:rPr lang="en-US" sz="1200"/>
              <a:pPr algn="r" defTabSz="920615"/>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4276" name="Slide Number Placeholder 3"/>
          <p:cNvSpPr>
            <a:spLocks noGrp="1"/>
          </p:cNvSpPr>
          <p:nvPr>
            <p:ph type="sldNum" sz="quarter" idx="5"/>
          </p:nvPr>
        </p:nvSpPr>
        <p:spPr>
          <a:noFill/>
        </p:spPr>
        <p:txBody>
          <a:bodyPr/>
          <a:lstStyle/>
          <a:p>
            <a:fld id="{3EA2354E-355F-46BC-A928-A46AD60111CF}"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6</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7</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8</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txBox="1">
            <a:spLocks noGrp="1"/>
          </p:cNvSpPr>
          <p:nvPr/>
        </p:nvSpPr>
        <p:spPr bwMode="auto">
          <a:xfrm>
            <a:off x="3972560" y="8829967"/>
            <a:ext cx="3036218" cy="464820"/>
          </a:xfrm>
          <a:prstGeom prst="rect">
            <a:avLst/>
          </a:prstGeom>
          <a:noFill/>
          <a:ln w="9525">
            <a:noFill/>
            <a:miter lim="800000"/>
            <a:headEnd/>
            <a:tailEnd/>
          </a:ln>
        </p:spPr>
        <p:txBody>
          <a:bodyPr lIns="91988" tIns="45994" rIns="91988" bIns="45994" anchor="b"/>
          <a:lstStyle/>
          <a:p>
            <a:pPr algn="r" defTabSz="920315"/>
            <a:fld id="{B186646A-1FE6-49D6-9DFE-7A8214F534BA}" type="slidenum">
              <a:rPr lang="en-US" sz="1200">
                <a:latin typeface="Calibri" pitchFamily="34" charset="0"/>
              </a:rPr>
              <a:pPr algn="r" defTabSz="920315"/>
              <a:t>9</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0"/>
            <a:ext cx="8229600" cy="5440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229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3" descr="RU_units-banner_red2"/>
          <p:cNvPicPr>
            <a:picLocks noChangeAspect="1" noChangeArrowheads="1"/>
          </p:cNvPicPr>
          <p:nvPr/>
        </p:nvPicPr>
        <p:blipFill>
          <a:blip r:embed="rId17" cstate="print"/>
          <a:srcRect/>
          <a:stretch>
            <a:fillRect/>
          </a:stretch>
        </p:blipFill>
        <p:spPr bwMode="auto">
          <a:xfrm>
            <a:off x="0" y="0"/>
            <a:ext cx="9172575" cy="619125"/>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609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Verdana" pitchFamily="34" charset="0"/>
        </a:defRPr>
      </a:lvl2pPr>
      <a:lvl3pPr algn="l" rtl="0" eaLnBrk="0" fontAlgn="base" hangingPunct="0">
        <a:spcBef>
          <a:spcPct val="0"/>
        </a:spcBef>
        <a:spcAft>
          <a:spcPct val="0"/>
        </a:spcAft>
        <a:defRPr sz="3000">
          <a:solidFill>
            <a:schemeClr val="tx2"/>
          </a:solidFill>
          <a:latin typeface="Verdana" pitchFamily="34" charset="0"/>
        </a:defRPr>
      </a:lvl3pPr>
      <a:lvl4pPr algn="l" rtl="0" eaLnBrk="0" fontAlgn="base" hangingPunct="0">
        <a:spcBef>
          <a:spcPct val="0"/>
        </a:spcBef>
        <a:spcAft>
          <a:spcPct val="0"/>
        </a:spcAft>
        <a:defRPr sz="3000">
          <a:solidFill>
            <a:schemeClr val="tx2"/>
          </a:solidFill>
          <a:latin typeface="Verdana" pitchFamily="34" charset="0"/>
        </a:defRPr>
      </a:lvl4pPr>
      <a:lvl5pPr algn="l" rtl="0" eaLnBrk="0" fontAlgn="base" hangingPunct="0">
        <a:spcBef>
          <a:spcPct val="0"/>
        </a:spcBef>
        <a:spcAft>
          <a:spcPct val="0"/>
        </a:spcAft>
        <a:defRPr sz="3000">
          <a:solidFill>
            <a:schemeClr val="tx2"/>
          </a:solidFill>
          <a:latin typeface="Verdana" pitchFamily="34" charset="0"/>
        </a:defRPr>
      </a:lvl5pPr>
      <a:lvl6pPr marL="457200" algn="l" rtl="0" fontAlgn="base">
        <a:spcBef>
          <a:spcPct val="0"/>
        </a:spcBef>
        <a:spcAft>
          <a:spcPct val="0"/>
        </a:spcAft>
        <a:defRPr sz="3000">
          <a:solidFill>
            <a:schemeClr val="tx2"/>
          </a:solidFill>
          <a:latin typeface="Verdana" pitchFamily="34" charset="0"/>
        </a:defRPr>
      </a:lvl6pPr>
      <a:lvl7pPr marL="914400" algn="l" rtl="0" fontAlgn="base">
        <a:spcBef>
          <a:spcPct val="0"/>
        </a:spcBef>
        <a:spcAft>
          <a:spcPct val="0"/>
        </a:spcAft>
        <a:defRPr sz="3000">
          <a:solidFill>
            <a:schemeClr val="tx2"/>
          </a:solidFill>
          <a:latin typeface="Verdana" pitchFamily="34" charset="0"/>
        </a:defRPr>
      </a:lvl7pPr>
      <a:lvl8pPr marL="1371600" algn="l" rtl="0" fontAlgn="base">
        <a:spcBef>
          <a:spcPct val="0"/>
        </a:spcBef>
        <a:spcAft>
          <a:spcPct val="0"/>
        </a:spcAft>
        <a:defRPr sz="3000">
          <a:solidFill>
            <a:schemeClr val="tx2"/>
          </a:solidFill>
          <a:latin typeface="Verdana" pitchFamily="34" charset="0"/>
        </a:defRPr>
      </a:lvl8pPr>
      <a:lvl9pPr marL="1828800" algn="l" rtl="0" fontAlgn="base">
        <a:spcBef>
          <a:spcPct val="0"/>
        </a:spcBef>
        <a:spcAft>
          <a:spcPct val="0"/>
        </a:spcAft>
        <a:defRPr sz="3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200">
          <a:solidFill>
            <a:srgbClr val="848589"/>
          </a:solidFill>
          <a:latin typeface="+mn-lt"/>
          <a:ea typeface="+mn-ea"/>
          <a:cs typeface="+mn-cs"/>
        </a:defRPr>
      </a:lvl1pPr>
      <a:lvl2pPr marL="742950" indent="-285750" algn="l" rtl="0" eaLnBrk="0" fontAlgn="base" hangingPunct="0">
        <a:spcBef>
          <a:spcPct val="20000"/>
        </a:spcBef>
        <a:spcAft>
          <a:spcPct val="0"/>
        </a:spcAft>
        <a:buChar char="–"/>
        <a:defRPr>
          <a:solidFill>
            <a:srgbClr val="848589"/>
          </a:solidFill>
          <a:latin typeface="+mn-lt"/>
        </a:defRPr>
      </a:lvl2pPr>
      <a:lvl3pPr marL="1143000" indent="-228600" algn="l" rtl="0" eaLnBrk="0" fontAlgn="base" hangingPunct="0">
        <a:spcBef>
          <a:spcPct val="20000"/>
        </a:spcBef>
        <a:spcAft>
          <a:spcPct val="0"/>
        </a:spcAft>
        <a:buChar char="•"/>
        <a:defRPr sz="1600">
          <a:solidFill>
            <a:srgbClr val="848589"/>
          </a:solidFill>
          <a:latin typeface="+mn-lt"/>
        </a:defRPr>
      </a:lvl3pPr>
      <a:lvl4pPr marL="1600200" indent="-228600" algn="l" rtl="0" eaLnBrk="0" fontAlgn="base" hangingPunct="0">
        <a:spcBef>
          <a:spcPct val="20000"/>
        </a:spcBef>
        <a:spcAft>
          <a:spcPct val="0"/>
        </a:spcAft>
        <a:buChar char="–"/>
        <a:defRPr sz="1400">
          <a:solidFill>
            <a:srgbClr val="848589"/>
          </a:solidFill>
          <a:latin typeface="+mn-lt"/>
        </a:defRPr>
      </a:lvl4pPr>
      <a:lvl5pPr marL="2057400" indent="-228600" algn="l" rtl="0" eaLnBrk="0" fontAlgn="base" hangingPunct="0">
        <a:spcBef>
          <a:spcPct val="20000"/>
        </a:spcBef>
        <a:spcAft>
          <a:spcPct val="0"/>
        </a:spcAft>
        <a:buChar char="»"/>
        <a:defRPr sz="1400">
          <a:solidFill>
            <a:srgbClr val="848589"/>
          </a:solidFill>
          <a:latin typeface="+mn-lt"/>
        </a:defRPr>
      </a:lvl5pPr>
      <a:lvl6pPr marL="2514600" indent="-228600" algn="l" rtl="0" fontAlgn="base">
        <a:spcBef>
          <a:spcPct val="20000"/>
        </a:spcBef>
        <a:spcAft>
          <a:spcPct val="0"/>
        </a:spcAft>
        <a:buChar char="»"/>
        <a:defRPr sz="1400">
          <a:solidFill>
            <a:srgbClr val="848589"/>
          </a:solidFill>
          <a:latin typeface="+mn-lt"/>
        </a:defRPr>
      </a:lvl6pPr>
      <a:lvl7pPr marL="2971800" indent="-228600" algn="l" rtl="0" fontAlgn="base">
        <a:spcBef>
          <a:spcPct val="20000"/>
        </a:spcBef>
        <a:spcAft>
          <a:spcPct val="0"/>
        </a:spcAft>
        <a:buChar char="»"/>
        <a:defRPr sz="1400">
          <a:solidFill>
            <a:srgbClr val="848589"/>
          </a:solidFill>
          <a:latin typeface="+mn-lt"/>
        </a:defRPr>
      </a:lvl7pPr>
      <a:lvl8pPr marL="3429000" indent="-228600" algn="l" rtl="0" fontAlgn="base">
        <a:spcBef>
          <a:spcPct val="20000"/>
        </a:spcBef>
        <a:spcAft>
          <a:spcPct val="0"/>
        </a:spcAft>
        <a:buChar char="»"/>
        <a:defRPr sz="1400">
          <a:solidFill>
            <a:srgbClr val="848589"/>
          </a:solidFill>
          <a:latin typeface="+mn-lt"/>
        </a:defRPr>
      </a:lvl8pPr>
      <a:lvl9pPr marL="3886200" indent="-228600" algn="l" rtl="0" fontAlgn="base">
        <a:spcBef>
          <a:spcPct val="20000"/>
        </a:spcBef>
        <a:spcAft>
          <a:spcPct val="0"/>
        </a:spcAft>
        <a:buChar char="»"/>
        <a:defRPr sz="1400">
          <a:solidFill>
            <a:srgbClr val="84858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wmf"/><Relationship Id="rId5" Type="http://schemas.openxmlformats.org/officeDocument/2006/relationships/hyperlink" Target="mailto:Jbergstrom@envsci.rutgers.edu" TargetMode="External"/><Relationship Id="rId4" Type="http://schemas.openxmlformats.org/officeDocument/2006/relationships/hyperlink" Target="mailto:Obropta@envsci.rutgers.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mailto:Jbergstrom@envsci.rutgers.edu" TargetMode="External"/><Relationship Id="rId4" Type="http://schemas.openxmlformats.org/officeDocument/2006/relationships/hyperlink" Target="mailto:Obropta@envsci.rutger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njaes-home-new"/>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2"/>
          <p:cNvSpPr>
            <a:spLocks noGrp="1" noChangeArrowheads="1"/>
          </p:cNvSpPr>
          <p:nvPr>
            <p:ph type="ctrTitle" idx="4294967295"/>
          </p:nvPr>
        </p:nvSpPr>
        <p:spPr>
          <a:xfrm>
            <a:off x="0" y="1409688"/>
            <a:ext cx="9144000" cy="2306638"/>
          </a:xfrm>
        </p:spPr>
        <p:txBody>
          <a:bodyPr/>
          <a:lstStyle/>
          <a:p>
            <a:pPr algn="ctr" eaLnBrk="1" hangingPunct="1"/>
            <a:r>
              <a:rPr lang="en-US" sz="3600" b="1" dirty="0" smtClean="0">
                <a:solidFill>
                  <a:schemeClr val="bg1">
                    <a:lumMod val="85000"/>
                  </a:schemeClr>
                </a:solidFill>
                <a:latin typeface="Minion Pro" pitchFamily="18" charset="0"/>
              </a:rPr>
              <a:t>Hamilton Township, Mercer County, NJ</a:t>
            </a:r>
            <a:br>
              <a:rPr lang="en-US" sz="3600" b="1" dirty="0" smtClean="0">
                <a:solidFill>
                  <a:schemeClr val="bg1">
                    <a:lumMod val="85000"/>
                  </a:schemeClr>
                </a:solidFill>
                <a:latin typeface="Minion Pro" pitchFamily="18" charset="0"/>
              </a:rPr>
            </a:br>
            <a:r>
              <a:rPr lang="en-US" sz="2800" b="1" dirty="0" smtClean="0">
                <a:solidFill>
                  <a:schemeClr val="bg1">
                    <a:lumMod val="85000"/>
                  </a:schemeClr>
                </a:solidFill>
                <a:latin typeface="Minion Pro" pitchFamily="18" charset="0"/>
              </a:rPr>
              <a:t>Hydrologic Evaluation and</a:t>
            </a:r>
            <a:br>
              <a:rPr lang="en-US" sz="2800" b="1" dirty="0" smtClean="0">
                <a:solidFill>
                  <a:schemeClr val="bg1">
                    <a:lumMod val="85000"/>
                  </a:schemeClr>
                </a:solidFill>
                <a:latin typeface="Minion Pro" pitchFamily="18" charset="0"/>
              </a:rPr>
            </a:br>
            <a:r>
              <a:rPr lang="en-US" sz="2800" b="1" dirty="0" smtClean="0">
                <a:solidFill>
                  <a:schemeClr val="bg1">
                    <a:lumMod val="85000"/>
                  </a:schemeClr>
                </a:solidFill>
                <a:latin typeface="Minion Pro" pitchFamily="18" charset="0"/>
              </a:rPr>
              <a:t>Water Resources Recommendations</a:t>
            </a:r>
            <a:br>
              <a:rPr lang="en-US" sz="2800" b="1" dirty="0" smtClean="0">
                <a:solidFill>
                  <a:schemeClr val="bg1">
                    <a:lumMod val="85000"/>
                  </a:schemeClr>
                </a:solidFill>
                <a:latin typeface="Minion Pro" pitchFamily="18" charset="0"/>
              </a:rPr>
            </a:br>
            <a:r>
              <a:rPr lang="en-US" sz="2800" b="1" dirty="0" smtClean="0">
                <a:solidFill>
                  <a:schemeClr val="bg1">
                    <a:lumMod val="85000"/>
                  </a:schemeClr>
                </a:solidFill>
                <a:latin typeface="Minion Pro" pitchFamily="18" charset="0"/>
              </a:rPr>
              <a:t>For Planning and Implementation</a:t>
            </a:r>
          </a:p>
        </p:txBody>
      </p:sp>
      <p:sp>
        <p:nvSpPr>
          <p:cNvPr id="4100" name="Rectangle 3"/>
          <p:cNvSpPr>
            <a:spLocks noGrp="1" noChangeArrowheads="1"/>
          </p:cNvSpPr>
          <p:nvPr>
            <p:ph type="subTitle" idx="4294967295"/>
          </p:nvPr>
        </p:nvSpPr>
        <p:spPr>
          <a:xfrm>
            <a:off x="2125133" y="4080931"/>
            <a:ext cx="4893734" cy="2201333"/>
          </a:xfrm>
        </p:spPr>
        <p:txBody>
          <a:bodyPr/>
          <a:lstStyle/>
          <a:p>
            <a:pPr marL="0" indent="0" algn="ctr" eaLnBrk="1" hangingPunct="1">
              <a:buFontTx/>
              <a:buNone/>
            </a:pPr>
            <a:r>
              <a:rPr lang="en-US" sz="2000" dirty="0" smtClean="0">
                <a:solidFill>
                  <a:srgbClr val="CECED0"/>
                </a:solidFill>
                <a:latin typeface="Formata BQ Regular" pitchFamily="50" charset="0"/>
              </a:rPr>
              <a:t>Christopher C. Obropta, Ph.D., P.E.</a:t>
            </a:r>
            <a:br>
              <a:rPr lang="en-US" sz="2000" dirty="0" smtClean="0">
                <a:solidFill>
                  <a:srgbClr val="CECED0"/>
                </a:solidFill>
                <a:latin typeface="Formata BQ Regular" pitchFamily="50" charset="0"/>
              </a:rPr>
            </a:br>
            <a:r>
              <a:rPr lang="en-US" sz="1800" dirty="0" smtClean="0">
                <a:solidFill>
                  <a:srgbClr val="CECED0"/>
                </a:solidFill>
                <a:latin typeface="Formata BQ Regular" pitchFamily="50" charset="0"/>
              </a:rPr>
              <a:t>Phone: 732-932-9800 x 6209</a:t>
            </a:r>
          </a:p>
          <a:p>
            <a:pPr marL="0" indent="0" algn="ctr" eaLnBrk="1" hangingPunct="1">
              <a:spcAft>
                <a:spcPts val="1200"/>
              </a:spcAft>
              <a:buFontTx/>
              <a:buNone/>
            </a:pPr>
            <a:r>
              <a:rPr lang="en-US" sz="1800" dirty="0" smtClean="0">
                <a:solidFill>
                  <a:srgbClr val="CECED0"/>
                </a:solidFill>
                <a:latin typeface="Formata BQ Regular" pitchFamily="50" charset="0"/>
              </a:rPr>
              <a:t>Email: </a:t>
            </a:r>
            <a:r>
              <a:rPr lang="en-US" sz="1800" dirty="0" smtClean="0">
                <a:solidFill>
                  <a:srgbClr val="CECED0"/>
                </a:solidFill>
                <a:latin typeface="Formata BQ Regular" pitchFamily="50" charset="0"/>
                <a:hlinkClick r:id="rId4"/>
              </a:rPr>
              <a:t>Obropta@envsci.rutgers.edu</a:t>
            </a:r>
            <a:endParaRPr lang="en-US" sz="1800" dirty="0" smtClean="0">
              <a:solidFill>
                <a:srgbClr val="CECED0"/>
              </a:solidFill>
              <a:latin typeface="Formata BQ Regular" pitchFamily="50" charset="0"/>
            </a:endParaRPr>
          </a:p>
          <a:p>
            <a:pPr marL="0" lvl="0" indent="0" algn="ctr" eaLnBrk="1" hangingPunct="1">
              <a:spcBef>
                <a:spcPts val="480"/>
              </a:spcBef>
              <a:buNone/>
              <a:defRPr/>
            </a:pPr>
            <a:r>
              <a:rPr lang="en-US" sz="2000" dirty="0" smtClean="0">
                <a:solidFill>
                  <a:srgbClr val="CECED0"/>
                </a:solidFill>
                <a:latin typeface="Formata BQ Regular" pitchFamily="50" charset="0"/>
              </a:rPr>
              <a:t>Jeremiah D. Bergstrom, LLA, ASLA</a:t>
            </a:r>
          </a:p>
          <a:p>
            <a:pPr marL="0" lvl="0" indent="0" algn="ctr" eaLnBrk="1" hangingPunct="1">
              <a:spcBef>
                <a:spcPts val="480"/>
              </a:spcBef>
              <a:buNone/>
              <a:defRPr/>
            </a:pPr>
            <a:r>
              <a:rPr lang="en-US" sz="1800" dirty="0" smtClean="0">
                <a:solidFill>
                  <a:srgbClr val="CECED0"/>
                </a:solidFill>
                <a:latin typeface="Formata BQ Regular" pitchFamily="50" charset="0"/>
              </a:rPr>
              <a:t>Phone: 732-932-9800 x 6126</a:t>
            </a:r>
          </a:p>
          <a:p>
            <a:pPr marL="0" lvl="0" indent="0" algn="ctr" eaLnBrk="1" hangingPunct="1">
              <a:spcBef>
                <a:spcPts val="480"/>
              </a:spcBef>
              <a:buNone/>
              <a:defRPr/>
            </a:pPr>
            <a:r>
              <a:rPr lang="en-US" sz="1800" dirty="0" smtClean="0">
                <a:solidFill>
                  <a:srgbClr val="CECED0"/>
                </a:solidFill>
                <a:latin typeface="Formata BQ Regular" pitchFamily="50" charset="0"/>
              </a:rPr>
              <a:t>Email: </a:t>
            </a:r>
            <a:r>
              <a:rPr lang="en-US" sz="1800" dirty="0" smtClean="0">
                <a:solidFill>
                  <a:srgbClr val="CECED0"/>
                </a:solidFill>
                <a:latin typeface="Formata BQ Regular" pitchFamily="50" charset="0"/>
                <a:hlinkClick r:id="rId5"/>
              </a:rPr>
              <a:t>Jbergstrom@envsci.rutgers.edu</a:t>
            </a:r>
            <a:endParaRPr lang="en-US" sz="1800" dirty="0" smtClean="0">
              <a:solidFill>
                <a:srgbClr val="CECED0"/>
              </a:solidFill>
              <a:latin typeface="Formata BQ Regular" pitchFamily="50" charset="0"/>
            </a:endParaRPr>
          </a:p>
          <a:p>
            <a:pPr marL="0" lvl="0" indent="0" algn="ctr" eaLnBrk="1" hangingPunct="1">
              <a:buNone/>
              <a:defRPr/>
            </a:pPr>
            <a:endParaRPr lang="en-US" sz="1800" dirty="0" smtClean="0">
              <a:solidFill>
                <a:srgbClr val="CECED0"/>
              </a:solidFill>
              <a:latin typeface="Formata BQ Regular" pitchFamily="50" charset="0"/>
            </a:endParaRPr>
          </a:p>
        </p:txBody>
      </p:sp>
      <p:sp>
        <p:nvSpPr>
          <p:cNvPr id="5" name="TextBox 4"/>
          <p:cNvSpPr txBox="1"/>
          <p:nvPr/>
        </p:nvSpPr>
        <p:spPr>
          <a:xfrm>
            <a:off x="0" y="3593425"/>
            <a:ext cx="9143999" cy="400110"/>
          </a:xfrm>
          <a:prstGeom prst="rect">
            <a:avLst/>
          </a:prstGeom>
          <a:noFill/>
        </p:spPr>
        <p:txBody>
          <a:bodyPr wrap="square" rtlCol="0">
            <a:spAutoFit/>
          </a:bodyPr>
          <a:lstStyle/>
          <a:p>
            <a:r>
              <a:rPr lang="en-US" sz="2000" i="1" dirty="0" smtClean="0">
                <a:solidFill>
                  <a:schemeClr val="bg1">
                    <a:lumMod val="85000"/>
                  </a:schemeClr>
                </a:solidFill>
                <a:latin typeface="Formata BQ Regular" pitchFamily="50" charset="0"/>
              </a:rPr>
              <a:t>Rutgers Cooperative Extension Water Resources Program</a:t>
            </a:r>
            <a:endParaRPr lang="en-US" sz="2000" i="1" dirty="0">
              <a:solidFill>
                <a:schemeClr val="bg1">
                  <a:lumMod val="85000"/>
                </a:schemeClr>
              </a:solidFill>
              <a:latin typeface="Formata BQ Regular" pitchFamily="50" charset="0"/>
            </a:endParaRPr>
          </a:p>
        </p:txBody>
      </p:sp>
      <p:sp>
        <p:nvSpPr>
          <p:cNvPr id="14" name="TextBox 13"/>
          <p:cNvSpPr txBox="1"/>
          <p:nvPr/>
        </p:nvSpPr>
        <p:spPr>
          <a:xfrm>
            <a:off x="2345280" y="6290733"/>
            <a:ext cx="4131733" cy="461665"/>
          </a:xfrm>
          <a:prstGeom prst="rect">
            <a:avLst/>
          </a:prstGeom>
          <a:noFill/>
        </p:spPr>
        <p:txBody>
          <a:bodyPr wrap="square" rtlCol="0">
            <a:spAutoFit/>
          </a:bodyPr>
          <a:lstStyle/>
          <a:p>
            <a:r>
              <a:rPr lang="en-US" sz="2400" dirty="0" smtClean="0">
                <a:solidFill>
                  <a:schemeClr val="bg1"/>
                </a:solidFill>
                <a:latin typeface="Formata BQ Regular" pitchFamily="50" charset="0"/>
              </a:rPr>
              <a:t>www.water.rutgers.edu</a:t>
            </a:r>
            <a:endParaRPr lang="en-US" sz="2400" dirty="0">
              <a:solidFill>
                <a:schemeClr val="bg1"/>
              </a:solidFill>
              <a:latin typeface="Formata BQ Regular" pitchFamily="50" charset="0"/>
            </a:endParaRPr>
          </a:p>
        </p:txBody>
      </p:sp>
      <p:pic>
        <p:nvPicPr>
          <p:cNvPr id="9" name="Picture 5"/>
          <p:cNvPicPr>
            <a:picLocks noChangeAspect="1" noChangeArrowheads="1"/>
          </p:cNvPicPr>
          <p:nvPr/>
        </p:nvPicPr>
        <p:blipFill>
          <a:blip r:embed="rId6" cstate="print"/>
          <a:srcRect/>
          <a:stretch>
            <a:fillRect/>
          </a:stretch>
        </p:blipFill>
        <p:spPr bwMode="auto">
          <a:xfrm>
            <a:off x="6840008" y="338668"/>
            <a:ext cx="2729582" cy="127795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7988"/>
            <a:ext cx="8229600" cy="1143000"/>
          </a:xfrm>
        </p:spPr>
        <p:txBody>
          <a:bodyPr/>
          <a:lstStyle/>
          <a:p>
            <a:r>
              <a:rPr lang="en-US" sz="2800" b="1" dirty="0" smtClean="0">
                <a:latin typeface="Minion Pro"/>
              </a:rPr>
              <a:t>Goal 1</a:t>
            </a:r>
            <a:r>
              <a:rPr lang="en-US" sz="2800" b="1" dirty="0" smtClean="0">
                <a:latin typeface="Minion Pro"/>
              </a:rPr>
              <a:t>: Engage the community in water resource protection</a:t>
            </a:r>
            <a:br>
              <a:rPr lang="en-US" sz="2800" b="1" dirty="0" smtClean="0">
                <a:latin typeface="Minion Pro"/>
              </a:rPr>
            </a:br>
            <a:endParaRPr lang="en-US" sz="2800" b="1" dirty="0">
              <a:latin typeface="Minion Pro"/>
            </a:endParaRPr>
          </a:p>
        </p:txBody>
      </p:sp>
      <p:sp>
        <p:nvSpPr>
          <p:cNvPr id="9" name="Text Placeholder 8"/>
          <p:cNvSpPr>
            <a:spLocks noGrp="1"/>
          </p:cNvSpPr>
          <p:nvPr>
            <p:ph type="body" idx="1"/>
          </p:nvPr>
        </p:nvSpPr>
        <p:spPr/>
        <p:txBody>
          <a:bodyPr/>
          <a:lstStyle/>
          <a:p>
            <a:r>
              <a:rPr lang="en-US" dirty="0" smtClean="0"/>
              <a:t>ACTION</a:t>
            </a:r>
            <a:endParaRPr lang="en-US" dirty="0"/>
          </a:p>
        </p:txBody>
      </p:sp>
      <p:sp>
        <p:nvSpPr>
          <p:cNvPr id="6" name="Content Placeholder 5"/>
          <p:cNvSpPr>
            <a:spLocks noGrp="1"/>
          </p:cNvSpPr>
          <p:nvPr>
            <p:ph sz="half" idx="2"/>
          </p:nvPr>
        </p:nvSpPr>
        <p:spPr/>
        <p:txBody>
          <a:bodyPr/>
          <a:lstStyle/>
          <a:p>
            <a:r>
              <a:rPr lang="en-US" sz="1800" dirty="0" smtClean="0">
                <a:solidFill>
                  <a:schemeClr val="tx2"/>
                </a:solidFill>
                <a:latin typeface="Formata BQ Regular" pitchFamily="50" charset="0"/>
              </a:rPr>
              <a:t>Conduct riparian area investigations</a:t>
            </a:r>
          </a:p>
          <a:p>
            <a:r>
              <a:rPr lang="en-US" sz="1800" dirty="0" smtClean="0">
                <a:solidFill>
                  <a:schemeClr val="tx2"/>
                </a:solidFill>
                <a:latin typeface="Formata BQ Regular" pitchFamily="50" charset="0"/>
              </a:rPr>
              <a:t>Conduct vernal pool habitat surveys and certification</a:t>
            </a:r>
          </a:p>
        </p:txBody>
      </p:sp>
      <p:pic>
        <p:nvPicPr>
          <p:cNvPr id="12" name="Content Placeholder 11" descr="RIPARIAN MAP FINAL_Hydrology_Report_09092011-2.jpg"/>
          <p:cNvPicPr>
            <a:picLocks noGrp="1" noChangeAspect="1"/>
          </p:cNvPicPr>
          <p:nvPr>
            <p:ph sz="quarter" idx="4"/>
          </p:nvPr>
        </p:nvPicPr>
        <p:blipFill>
          <a:blip r:embed="rId3" cstate="print"/>
          <a:stretch>
            <a:fillRect/>
          </a:stretch>
        </p:blipFill>
        <p:spPr>
          <a:xfrm>
            <a:off x="4453457" y="1058331"/>
            <a:ext cx="4461934" cy="577426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7988"/>
            <a:ext cx="8229600" cy="1143000"/>
          </a:xfrm>
        </p:spPr>
        <p:txBody>
          <a:bodyPr/>
          <a:lstStyle/>
          <a:p>
            <a:r>
              <a:rPr lang="en-US" sz="2800" b="1" dirty="0" smtClean="0">
                <a:latin typeface="Minion Pro"/>
              </a:rPr>
              <a:t>Goal 1</a:t>
            </a:r>
            <a:r>
              <a:rPr lang="en-US" sz="2800" b="1" dirty="0" smtClean="0">
                <a:latin typeface="Minion Pro"/>
              </a:rPr>
              <a:t>: Engage the community in water resource protection</a:t>
            </a:r>
            <a:br>
              <a:rPr lang="en-US" sz="2800" b="1" dirty="0" smtClean="0">
                <a:latin typeface="Minion Pro"/>
              </a:rPr>
            </a:br>
            <a:endParaRPr lang="en-US" sz="2800" b="1" dirty="0">
              <a:latin typeface="Minion Pro"/>
            </a:endParaRPr>
          </a:p>
        </p:txBody>
      </p:sp>
      <p:sp>
        <p:nvSpPr>
          <p:cNvPr id="9" name="Text Placeholder 8"/>
          <p:cNvSpPr>
            <a:spLocks noGrp="1"/>
          </p:cNvSpPr>
          <p:nvPr>
            <p:ph type="body" idx="1"/>
          </p:nvPr>
        </p:nvSpPr>
        <p:spPr/>
        <p:txBody>
          <a:bodyPr/>
          <a:lstStyle/>
          <a:p>
            <a:r>
              <a:rPr lang="en-US" dirty="0" smtClean="0"/>
              <a:t>ACTION</a:t>
            </a:r>
            <a:endParaRPr lang="en-US" dirty="0"/>
          </a:p>
        </p:txBody>
      </p:sp>
      <p:sp>
        <p:nvSpPr>
          <p:cNvPr id="6" name="Content Placeholder 5"/>
          <p:cNvSpPr>
            <a:spLocks noGrp="1"/>
          </p:cNvSpPr>
          <p:nvPr>
            <p:ph sz="half" idx="2"/>
          </p:nvPr>
        </p:nvSpPr>
        <p:spPr/>
        <p:txBody>
          <a:bodyPr/>
          <a:lstStyle/>
          <a:p>
            <a:r>
              <a:rPr lang="en-US" sz="1800" dirty="0" smtClean="0">
                <a:solidFill>
                  <a:schemeClr val="tx2"/>
                </a:solidFill>
                <a:latin typeface="Formata BQ Regular" pitchFamily="50" charset="0"/>
              </a:rPr>
              <a:t>Implement property owner education programs</a:t>
            </a:r>
          </a:p>
          <a:p>
            <a:r>
              <a:rPr lang="en-US" sz="1800" dirty="0" smtClean="0">
                <a:solidFill>
                  <a:schemeClr val="tx2"/>
                </a:solidFill>
                <a:latin typeface="Formata BQ Regular" pitchFamily="50" charset="0"/>
              </a:rPr>
              <a:t>Implement rain garden and downspout disconnection demonstration projects</a:t>
            </a:r>
            <a:endParaRPr lang="en-US" sz="1800" dirty="0">
              <a:solidFill>
                <a:schemeClr val="tx2"/>
              </a:solidFill>
              <a:latin typeface="Formata BQ Regular" pitchFamily="50" charset="0"/>
            </a:endParaRPr>
          </a:p>
        </p:txBody>
      </p:sp>
      <p:pic>
        <p:nvPicPr>
          <p:cNvPr id="8" name="Content Placeholder 7" descr="DSCN2900.JPG"/>
          <p:cNvPicPr>
            <a:picLocks noGrp="1" noChangeAspect="1"/>
          </p:cNvPicPr>
          <p:nvPr>
            <p:ph sz="quarter" idx="4"/>
          </p:nvPr>
        </p:nvPicPr>
        <p:blipFill>
          <a:blip r:embed="rId3" cstate="print"/>
          <a:stretch>
            <a:fillRect/>
          </a:stretch>
        </p:blipFill>
        <p:spPr>
          <a:xfrm>
            <a:off x="6824133" y="4262321"/>
            <a:ext cx="1938867" cy="2578758"/>
          </a:xfrm>
          <a:prstGeom prst="rect">
            <a:avLst/>
          </a:prstGeom>
          <a:ln>
            <a:noFill/>
          </a:ln>
          <a:effectLst>
            <a:softEdge rad="112500"/>
          </a:effectLst>
        </p:spPr>
      </p:pic>
      <p:pic>
        <p:nvPicPr>
          <p:cNvPr id="10" name="Picture 3" descr="G:\Rain Barrels\Rutgers Cooperative Extension\Photographs\Work Day Photographs &amp; Videos 072409\DSC02404.JPG"/>
          <p:cNvPicPr>
            <a:picLocks noChangeAspect="1" noChangeArrowheads="1"/>
          </p:cNvPicPr>
          <p:nvPr/>
        </p:nvPicPr>
        <p:blipFill>
          <a:blip r:embed="rId4" cstate="print"/>
          <a:srcRect/>
          <a:stretch>
            <a:fillRect/>
          </a:stretch>
        </p:blipFill>
        <p:spPr bwMode="auto">
          <a:xfrm>
            <a:off x="4633384" y="4267209"/>
            <a:ext cx="1936750" cy="2582333"/>
          </a:xfrm>
          <a:prstGeom prst="rect">
            <a:avLst/>
          </a:prstGeom>
          <a:ln>
            <a:noFill/>
          </a:ln>
          <a:effectLst>
            <a:softEdge rad="112500"/>
          </a:effectLst>
        </p:spPr>
      </p:pic>
      <p:pic>
        <p:nvPicPr>
          <p:cNvPr id="11" name="Picture 2" descr="http://postcms.lps.org/imgassets/LSW%20Rain%20Barrel%20web%20pic.jpg"/>
          <p:cNvPicPr>
            <a:picLocks noChangeAspect="1" noChangeArrowheads="1"/>
          </p:cNvPicPr>
          <p:nvPr/>
        </p:nvPicPr>
        <p:blipFill>
          <a:blip r:embed="rId5" cstate="print"/>
          <a:srcRect/>
          <a:stretch>
            <a:fillRect/>
          </a:stretch>
        </p:blipFill>
        <p:spPr bwMode="auto">
          <a:xfrm>
            <a:off x="381000" y="4460882"/>
            <a:ext cx="4052888" cy="2219325"/>
          </a:xfrm>
          <a:prstGeom prst="rect">
            <a:avLst/>
          </a:prstGeom>
          <a:ln>
            <a:noFill/>
          </a:ln>
          <a:effectLst>
            <a:softEdge rad="112500"/>
          </a:effectLst>
        </p:spPr>
      </p:pic>
      <p:pic>
        <p:nvPicPr>
          <p:cNvPr id="13" name="Picture 2" descr="Z:\Rain Garden Projects\Camden County\Voorhees\Lion's Lake Park\Photos of Installation 082510 - 082610\Lions Lake Park During Installation (42).JPG"/>
          <p:cNvPicPr>
            <a:picLocks noChangeAspect="1" noChangeArrowheads="1"/>
          </p:cNvPicPr>
          <p:nvPr/>
        </p:nvPicPr>
        <p:blipFill>
          <a:blip r:embed="rId6" cstate="print"/>
          <a:srcRect/>
          <a:stretch>
            <a:fillRect/>
          </a:stretch>
        </p:blipFill>
        <p:spPr bwMode="auto">
          <a:xfrm>
            <a:off x="3742267" y="1533435"/>
            <a:ext cx="2726265" cy="2029974"/>
          </a:xfrm>
          <a:prstGeom prst="rect">
            <a:avLst/>
          </a:prstGeom>
          <a:ln>
            <a:noFill/>
          </a:ln>
          <a:effectLst>
            <a:softEdge rad="112500"/>
          </a:effectLst>
        </p:spPr>
      </p:pic>
      <p:pic>
        <p:nvPicPr>
          <p:cNvPr id="14" name="Picture 2" descr="G:\Rain Garden Projects\Camden County\Voorhees\Lion's Lake Park\Photos of Installation 082510 - 082610\Lions Lake Park During Installation (69).JPG"/>
          <p:cNvPicPr>
            <a:picLocks noChangeAspect="1" noChangeArrowheads="1"/>
          </p:cNvPicPr>
          <p:nvPr/>
        </p:nvPicPr>
        <p:blipFill>
          <a:blip r:embed="rId7" cstate="print"/>
          <a:srcRect/>
          <a:stretch>
            <a:fillRect/>
          </a:stretch>
        </p:blipFill>
        <p:spPr bwMode="auto">
          <a:xfrm>
            <a:off x="6460492" y="2218582"/>
            <a:ext cx="2624249" cy="19681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21785"/>
            <a:ext cx="8229600" cy="1143000"/>
          </a:xfrm>
        </p:spPr>
        <p:txBody>
          <a:bodyPr/>
          <a:lstStyle/>
          <a:p>
            <a:r>
              <a:rPr lang="en-US" sz="2800" b="1" dirty="0" smtClean="0">
                <a:latin typeface="Minion Pro"/>
              </a:rPr>
              <a:t>Goal 2</a:t>
            </a:r>
            <a:r>
              <a:rPr lang="en-US" sz="2800" b="1" dirty="0" smtClean="0">
                <a:latin typeface="Minion Pro"/>
              </a:rPr>
              <a:t>: Manage water quality</a:t>
            </a:r>
            <a:r>
              <a:rPr lang="en-US" sz="2800" b="1" dirty="0" smtClean="0">
                <a:latin typeface="Minion Pro"/>
              </a:rPr>
              <a:t/>
            </a:r>
            <a:br>
              <a:rPr lang="en-US" sz="2800" b="1" dirty="0" smtClean="0">
                <a:latin typeface="Minion Pro"/>
              </a:rPr>
            </a:br>
            <a:endParaRPr lang="en-US" sz="2800" b="1" dirty="0">
              <a:latin typeface="Minion Pro"/>
            </a:endParaRPr>
          </a:p>
        </p:txBody>
      </p:sp>
      <p:sp>
        <p:nvSpPr>
          <p:cNvPr id="7" name="Text Placeholder 6"/>
          <p:cNvSpPr>
            <a:spLocks noGrp="1"/>
          </p:cNvSpPr>
          <p:nvPr>
            <p:ph type="body" idx="1"/>
          </p:nvPr>
        </p:nvSpPr>
        <p:spPr/>
        <p:txBody>
          <a:bodyPr/>
          <a:lstStyle/>
          <a:p>
            <a:r>
              <a:rPr lang="en-US" dirty="0" smtClean="0"/>
              <a:t>ACTION</a:t>
            </a:r>
            <a:endParaRPr lang="en-US" dirty="0"/>
          </a:p>
        </p:txBody>
      </p:sp>
      <p:sp>
        <p:nvSpPr>
          <p:cNvPr id="9" name="Content Placeholder 8"/>
          <p:cNvSpPr>
            <a:spLocks noGrp="1"/>
          </p:cNvSpPr>
          <p:nvPr>
            <p:ph sz="half" idx="2"/>
          </p:nvPr>
        </p:nvSpPr>
        <p:spPr/>
        <p:txBody>
          <a:bodyPr/>
          <a:lstStyle/>
          <a:p>
            <a:r>
              <a:rPr lang="en-US" sz="2000" dirty="0" smtClean="0">
                <a:solidFill>
                  <a:schemeClr val="tx2"/>
                </a:solidFill>
                <a:latin typeface="Formata BQ Regular" pitchFamily="50" charset="0"/>
              </a:rPr>
              <a:t>Develop and implement a water quality monitoring program for lakes and impoundments.</a:t>
            </a:r>
          </a:p>
        </p:txBody>
      </p:sp>
      <p:pic>
        <p:nvPicPr>
          <p:cNvPr id="12" name="Picture 7" descr="07_0919_Black River sampling"/>
          <p:cNvPicPr>
            <a:picLocks noChangeAspect="1" noChangeArrowheads="1"/>
          </p:cNvPicPr>
          <p:nvPr/>
        </p:nvPicPr>
        <p:blipFill>
          <a:blip r:embed="rId3" cstate="print"/>
          <a:srcRect/>
          <a:stretch>
            <a:fillRect/>
          </a:stretch>
        </p:blipFill>
        <p:spPr bwMode="auto">
          <a:xfrm>
            <a:off x="5913599" y="1981200"/>
            <a:ext cx="2866333" cy="2150590"/>
          </a:xfrm>
          <a:prstGeom prst="rect">
            <a:avLst/>
          </a:prstGeom>
          <a:ln>
            <a:noFill/>
          </a:ln>
          <a:effectLst>
            <a:softEdge rad="112500"/>
          </a:effectLst>
        </p:spPr>
      </p:pic>
      <p:pic>
        <p:nvPicPr>
          <p:cNvPr id="13" name="Picture 9" descr="DSCN3097"/>
          <p:cNvPicPr>
            <a:picLocks noChangeAspect="1" noChangeArrowheads="1"/>
          </p:cNvPicPr>
          <p:nvPr/>
        </p:nvPicPr>
        <p:blipFill>
          <a:blip r:embed="rId4" cstate="print"/>
          <a:srcRect/>
          <a:stretch>
            <a:fillRect/>
          </a:stretch>
        </p:blipFill>
        <p:spPr bwMode="auto">
          <a:xfrm>
            <a:off x="6985001" y="4208313"/>
            <a:ext cx="1815042" cy="2419501"/>
          </a:xfrm>
          <a:prstGeom prst="rect">
            <a:avLst/>
          </a:prstGeom>
          <a:ln>
            <a:noFill/>
          </a:ln>
          <a:effectLst>
            <a:softEdge rad="112500"/>
          </a:effectLst>
        </p:spPr>
      </p:pic>
      <p:pic>
        <p:nvPicPr>
          <p:cNvPr id="11266" name="Picture 2" descr="http://farm5.static.flickr.com/4108/5014957021_52276d3f49.jpg"/>
          <p:cNvPicPr>
            <a:picLocks noChangeAspect="1" noChangeArrowheads="1"/>
          </p:cNvPicPr>
          <p:nvPr/>
        </p:nvPicPr>
        <p:blipFill>
          <a:blip r:embed="rId5" cstate="print"/>
          <a:srcRect l="10530" t="1306"/>
          <a:stretch>
            <a:fillRect/>
          </a:stretch>
        </p:blipFill>
        <p:spPr bwMode="auto">
          <a:xfrm>
            <a:off x="3911600" y="4343400"/>
            <a:ext cx="2877608" cy="2291821"/>
          </a:xfrm>
          <a:prstGeom prst="rect">
            <a:avLst/>
          </a:prstGeom>
          <a:ln>
            <a:noFill/>
          </a:ln>
          <a:effectLst>
            <a:softEdge rad="112500"/>
          </a:effectLst>
        </p:spPr>
      </p:pic>
      <p:pic>
        <p:nvPicPr>
          <p:cNvPr id="11268" name="Picture 4" descr="http://farm5.static.flickr.com/4106/5014956971_fd981ea3a3.jpg"/>
          <p:cNvPicPr>
            <a:picLocks noChangeAspect="1" noChangeArrowheads="1"/>
          </p:cNvPicPr>
          <p:nvPr/>
        </p:nvPicPr>
        <p:blipFill>
          <a:blip r:embed="rId6" cstate="print"/>
          <a:srcRect/>
          <a:stretch>
            <a:fillRect/>
          </a:stretch>
        </p:blipFill>
        <p:spPr bwMode="auto">
          <a:xfrm>
            <a:off x="3922445" y="1972734"/>
            <a:ext cx="1745988" cy="2286000"/>
          </a:xfrm>
          <a:prstGeom prst="rect">
            <a:avLst/>
          </a:prstGeom>
          <a:ln>
            <a:noFill/>
          </a:ln>
          <a:effectLst>
            <a:softEdge rad="112500"/>
          </a:effectLst>
        </p:spPr>
      </p:pic>
      <p:sp>
        <p:nvSpPr>
          <p:cNvPr id="14" name="TextBox 13"/>
          <p:cNvSpPr txBox="1"/>
          <p:nvPr/>
        </p:nvSpPr>
        <p:spPr>
          <a:xfrm rot="16200000">
            <a:off x="5782312" y="5491014"/>
            <a:ext cx="2031325" cy="230832"/>
          </a:xfrm>
          <a:prstGeom prst="rect">
            <a:avLst/>
          </a:prstGeom>
          <a:noFill/>
        </p:spPr>
        <p:txBody>
          <a:bodyPr wrap="none" rtlCol="0">
            <a:spAutoFit/>
          </a:bodyPr>
          <a:lstStyle/>
          <a:p>
            <a:r>
              <a:rPr lang="en-US" sz="900" i="1" dirty="0" smtClean="0">
                <a:solidFill>
                  <a:schemeClr val="tx2"/>
                </a:solidFill>
              </a:rPr>
              <a:t>SOURCE: flickr.com by </a:t>
            </a:r>
            <a:r>
              <a:rPr lang="en-US" sz="900" i="1" dirty="0" err="1" smtClean="0">
                <a:solidFill>
                  <a:schemeClr val="tx2"/>
                </a:solidFill>
              </a:rPr>
              <a:t>HeronThere</a:t>
            </a:r>
            <a:endParaRPr lang="en-US" sz="900" i="1" dirty="0">
              <a:solidFill>
                <a:schemeClr val="tx2"/>
              </a:solidFill>
            </a:endParaRPr>
          </a:p>
        </p:txBody>
      </p:sp>
      <p:sp>
        <p:nvSpPr>
          <p:cNvPr id="15" name="TextBox 14"/>
          <p:cNvSpPr txBox="1"/>
          <p:nvPr/>
        </p:nvSpPr>
        <p:spPr>
          <a:xfrm rot="16200000">
            <a:off x="4664713" y="3111882"/>
            <a:ext cx="2031325" cy="230832"/>
          </a:xfrm>
          <a:prstGeom prst="rect">
            <a:avLst/>
          </a:prstGeom>
          <a:noFill/>
        </p:spPr>
        <p:txBody>
          <a:bodyPr wrap="none" rtlCol="0">
            <a:spAutoFit/>
          </a:bodyPr>
          <a:lstStyle/>
          <a:p>
            <a:r>
              <a:rPr lang="en-US" sz="900" i="1" dirty="0" smtClean="0">
                <a:solidFill>
                  <a:schemeClr val="tx2"/>
                </a:solidFill>
              </a:rPr>
              <a:t>SOURCE: flickr.com by </a:t>
            </a:r>
            <a:r>
              <a:rPr lang="en-US" sz="900" i="1" dirty="0" err="1" smtClean="0">
                <a:solidFill>
                  <a:schemeClr val="tx2"/>
                </a:solidFill>
              </a:rPr>
              <a:t>HeronThere</a:t>
            </a:r>
            <a:endParaRPr lang="en-US" sz="900" i="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21785"/>
            <a:ext cx="8229600" cy="1143000"/>
          </a:xfrm>
        </p:spPr>
        <p:txBody>
          <a:bodyPr/>
          <a:lstStyle/>
          <a:p>
            <a:r>
              <a:rPr lang="en-US" sz="2800" b="1" dirty="0" smtClean="0">
                <a:latin typeface="Minion Pro"/>
              </a:rPr>
              <a:t>Goal 3</a:t>
            </a:r>
            <a:r>
              <a:rPr lang="en-US" sz="2800" b="1" dirty="0" smtClean="0">
                <a:latin typeface="Minion Pro"/>
              </a:rPr>
              <a:t>: Minimize localized flooding</a:t>
            </a:r>
            <a:r>
              <a:rPr lang="en-US" sz="2800" b="1" dirty="0" smtClean="0">
                <a:latin typeface="Minion Pro"/>
              </a:rPr>
              <a:t/>
            </a:r>
            <a:br>
              <a:rPr lang="en-US" sz="2800" b="1" dirty="0" smtClean="0">
                <a:latin typeface="Minion Pro"/>
              </a:rPr>
            </a:br>
            <a:endParaRPr lang="en-US" sz="2800" b="1" dirty="0">
              <a:latin typeface="Minion Pro"/>
            </a:endParaRPr>
          </a:p>
        </p:txBody>
      </p:sp>
      <p:sp>
        <p:nvSpPr>
          <p:cNvPr id="7" name="Text Placeholder 6"/>
          <p:cNvSpPr>
            <a:spLocks noGrp="1"/>
          </p:cNvSpPr>
          <p:nvPr>
            <p:ph type="body" idx="1"/>
          </p:nvPr>
        </p:nvSpPr>
        <p:spPr/>
        <p:txBody>
          <a:bodyPr/>
          <a:lstStyle/>
          <a:p>
            <a:r>
              <a:rPr lang="en-US" dirty="0" smtClean="0"/>
              <a:t>ACTION</a:t>
            </a:r>
            <a:endParaRPr lang="en-US" dirty="0"/>
          </a:p>
        </p:txBody>
      </p:sp>
      <p:sp>
        <p:nvSpPr>
          <p:cNvPr id="9" name="Content Placeholder 8"/>
          <p:cNvSpPr>
            <a:spLocks noGrp="1"/>
          </p:cNvSpPr>
          <p:nvPr>
            <p:ph sz="half" idx="2"/>
          </p:nvPr>
        </p:nvSpPr>
        <p:spPr/>
        <p:txBody>
          <a:bodyPr/>
          <a:lstStyle/>
          <a:p>
            <a:r>
              <a:rPr lang="en-US" dirty="0" smtClean="0">
                <a:solidFill>
                  <a:schemeClr val="tx2"/>
                </a:solidFill>
                <a:latin typeface="Formata BQ Regular" pitchFamily="50" charset="0"/>
              </a:rPr>
              <a:t>Develop a hydrologic model for Hamilton </a:t>
            </a:r>
            <a:r>
              <a:rPr lang="en-US" dirty="0" smtClean="0">
                <a:solidFill>
                  <a:schemeClr val="tx2"/>
                </a:solidFill>
                <a:latin typeface="Formata BQ Regular" pitchFamily="50" charset="0"/>
              </a:rPr>
              <a:t>Township</a:t>
            </a:r>
            <a:endParaRPr lang="en-US" dirty="0"/>
          </a:p>
        </p:txBody>
      </p:sp>
      <p:pic>
        <p:nvPicPr>
          <p:cNvPr id="9220" name="Picture 4" descr="http://www.trentonian.com/content/articles/2011/09/04/news/doc4e639ce0a7423207523519.jpg"/>
          <p:cNvPicPr>
            <a:picLocks noGrp="1" noChangeAspect="1" noChangeArrowheads="1"/>
          </p:cNvPicPr>
          <p:nvPr>
            <p:ph sz="quarter" idx="4"/>
          </p:nvPr>
        </p:nvPicPr>
        <p:blipFill>
          <a:blip r:embed="rId3" cstate="print"/>
          <a:srcRect/>
          <a:stretch>
            <a:fillRect/>
          </a:stretch>
        </p:blipFill>
        <p:spPr bwMode="auto">
          <a:xfrm>
            <a:off x="5009093" y="1544757"/>
            <a:ext cx="3508374" cy="2631280"/>
          </a:xfrm>
          <a:prstGeom prst="rect">
            <a:avLst/>
          </a:prstGeom>
          <a:noFill/>
        </p:spPr>
      </p:pic>
      <p:pic>
        <p:nvPicPr>
          <p:cNvPr id="9222" name="Picture 6" descr="http://www.trentonian.com/content/articles/2011/09/04/news/doc4e639ce0a74232075235193.jpg"/>
          <p:cNvPicPr>
            <a:picLocks noChangeAspect="1" noChangeArrowheads="1"/>
          </p:cNvPicPr>
          <p:nvPr/>
        </p:nvPicPr>
        <p:blipFill>
          <a:blip r:embed="rId4" cstate="print"/>
          <a:srcRect/>
          <a:stretch>
            <a:fillRect/>
          </a:stretch>
        </p:blipFill>
        <p:spPr bwMode="auto">
          <a:xfrm>
            <a:off x="5009444" y="3913672"/>
            <a:ext cx="3508068" cy="2631051"/>
          </a:xfrm>
          <a:prstGeom prst="rect">
            <a:avLst/>
          </a:prstGeom>
          <a:noFill/>
        </p:spPr>
      </p:pic>
      <p:sp>
        <p:nvSpPr>
          <p:cNvPr id="13" name="TextBox 12"/>
          <p:cNvSpPr txBox="1"/>
          <p:nvPr/>
        </p:nvSpPr>
        <p:spPr>
          <a:xfrm rot="16200000">
            <a:off x="7261757" y="5013793"/>
            <a:ext cx="2763898" cy="253916"/>
          </a:xfrm>
          <a:prstGeom prst="rect">
            <a:avLst/>
          </a:prstGeom>
          <a:noFill/>
        </p:spPr>
        <p:txBody>
          <a:bodyPr wrap="none" rtlCol="0">
            <a:spAutoFit/>
          </a:bodyPr>
          <a:lstStyle/>
          <a:p>
            <a:r>
              <a:rPr lang="en-US" sz="1050" i="1" dirty="0" smtClean="0">
                <a:solidFill>
                  <a:schemeClr val="tx2"/>
                </a:solidFill>
              </a:rPr>
              <a:t>SOURCE: trentonian.com September 2011</a:t>
            </a:r>
            <a:endParaRPr lang="en-US" sz="1050" i="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21785"/>
            <a:ext cx="8686800" cy="1143000"/>
          </a:xfrm>
        </p:spPr>
        <p:txBody>
          <a:bodyPr/>
          <a:lstStyle/>
          <a:p>
            <a:r>
              <a:rPr lang="en-US" sz="2800" b="1" dirty="0" smtClean="0">
                <a:latin typeface="Minion Pro"/>
              </a:rPr>
              <a:t>Goal 4</a:t>
            </a:r>
            <a:r>
              <a:rPr lang="en-US" sz="2800" b="1" dirty="0" smtClean="0">
                <a:latin typeface="Minion Pro"/>
              </a:rPr>
              <a:t>: Implement Phase II </a:t>
            </a:r>
            <a:r>
              <a:rPr lang="en-US" sz="2800" b="1" dirty="0" err="1" smtClean="0">
                <a:latin typeface="Minion Pro"/>
              </a:rPr>
              <a:t>stormwater</a:t>
            </a:r>
            <a:r>
              <a:rPr lang="en-US" sz="2800" b="1" dirty="0" smtClean="0">
                <a:latin typeface="Minion Pro"/>
              </a:rPr>
              <a:t> </a:t>
            </a:r>
            <a:r>
              <a:rPr lang="en-US" sz="2800" b="1" dirty="0" smtClean="0">
                <a:latin typeface="Minion Pro"/>
              </a:rPr>
              <a:t>controls</a:t>
            </a:r>
            <a:r>
              <a:rPr lang="en-US" sz="2800" b="1" dirty="0" smtClean="0">
                <a:latin typeface="Minion Pro"/>
              </a:rPr>
              <a:t/>
            </a:r>
            <a:br>
              <a:rPr lang="en-US" sz="2800" b="1" dirty="0" smtClean="0">
                <a:latin typeface="Minion Pro"/>
              </a:rPr>
            </a:br>
            <a:endParaRPr lang="en-US" sz="2800" b="1" dirty="0">
              <a:latin typeface="Minion Pro"/>
            </a:endParaRPr>
          </a:p>
        </p:txBody>
      </p:sp>
      <p:sp>
        <p:nvSpPr>
          <p:cNvPr id="7" name="Text Placeholder 6"/>
          <p:cNvSpPr>
            <a:spLocks noGrp="1"/>
          </p:cNvSpPr>
          <p:nvPr>
            <p:ph type="body" idx="1"/>
          </p:nvPr>
        </p:nvSpPr>
        <p:spPr/>
        <p:txBody>
          <a:bodyPr/>
          <a:lstStyle/>
          <a:p>
            <a:r>
              <a:rPr lang="en-US" dirty="0" smtClean="0"/>
              <a:t>ACTION</a:t>
            </a:r>
            <a:endParaRPr lang="en-US" dirty="0"/>
          </a:p>
        </p:txBody>
      </p:sp>
      <p:sp>
        <p:nvSpPr>
          <p:cNvPr id="9" name="Content Placeholder 8"/>
          <p:cNvSpPr>
            <a:spLocks noGrp="1"/>
          </p:cNvSpPr>
          <p:nvPr>
            <p:ph sz="half" idx="2"/>
          </p:nvPr>
        </p:nvSpPr>
        <p:spPr/>
        <p:txBody>
          <a:bodyPr/>
          <a:lstStyle/>
          <a:p>
            <a:r>
              <a:rPr lang="en-US" dirty="0" smtClean="0">
                <a:solidFill>
                  <a:schemeClr val="tx2"/>
                </a:solidFill>
                <a:latin typeface="Formata BQ Regular" pitchFamily="50" charset="0"/>
              </a:rPr>
              <a:t>Complete impervious cover analysis and develop a community disconnection </a:t>
            </a:r>
            <a:r>
              <a:rPr lang="en-US" dirty="0" smtClean="0">
                <a:solidFill>
                  <a:schemeClr val="tx2"/>
                </a:solidFill>
                <a:latin typeface="Formata BQ Regular" pitchFamily="50" charset="0"/>
              </a:rPr>
              <a:t>program</a:t>
            </a:r>
            <a:endParaRPr lang="en-US" dirty="0" smtClean="0"/>
          </a:p>
          <a:p>
            <a:r>
              <a:rPr lang="en-US" dirty="0" smtClean="0">
                <a:solidFill>
                  <a:schemeClr val="tx2"/>
                </a:solidFill>
                <a:latin typeface="Formata BQ Regular" pitchFamily="50" charset="0"/>
              </a:rPr>
              <a:t>Develop a ‘site suitability’ map for advanced </a:t>
            </a:r>
            <a:r>
              <a:rPr lang="en-US" dirty="0" err="1" smtClean="0">
                <a:solidFill>
                  <a:schemeClr val="tx2"/>
                </a:solidFill>
                <a:latin typeface="Formata BQ Regular" pitchFamily="50" charset="0"/>
              </a:rPr>
              <a:t>stormwater</a:t>
            </a:r>
            <a:r>
              <a:rPr lang="en-US" dirty="0" smtClean="0">
                <a:solidFill>
                  <a:schemeClr val="tx2"/>
                </a:solidFill>
                <a:latin typeface="Formata BQ Regular" pitchFamily="50" charset="0"/>
              </a:rPr>
              <a:t> management facilities</a:t>
            </a:r>
            <a:endParaRPr lang="en-US" dirty="0" smtClean="0">
              <a:solidFill>
                <a:schemeClr val="tx2"/>
              </a:solidFill>
              <a:latin typeface="Formata BQ Regular" pitchFamily="50" charset="0"/>
            </a:endParaRPr>
          </a:p>
        </p:txBody>
      </p:sp>
      <p:pic>
        <p:nvPicPr>
          <p:cNvPr id="12" name="Picture 11" descr="IMPERVIOUS COVER MAP FINAL_Hydrology_Report_09092011.jpg"/>
          <p:cNvPicPr>
            <a:picLocks noChangeAspect="1"/>
          </p:cNvPicPr>
          <p:nvPr/>
        </p:nvPicPr>
        <p:blipFill>
          <a:blip r:embed="rId3" cstate="print"/>
          <a:stretch>
            <a:fillRect/>
          </a:stretch>
        </p:blipFill>
        <p:spPr>
          <a:xfrm>
            <a:off x="4826769" y="1329263"/>
            <a:ext cx="4206779" cy="54440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21785"/>
            <a:ext cx="8686800" cy="1143000"/>
          </a:xfrm>
        </p:spPr>
        <p:txBody>
          <a:bodyPr/>
          <a:lstStyle/>
          <a:p>
            <a:r>
              <a:rPr lang="en-US" sz="2800" b="1" dirty="0" smtClean="0">
                <a:latin typeface="Minion Pro"/>
              </a:rPr>
              <a:t>Goal 5</a:t>
            </a:r>
            <a:r>
              <a:rPr lang="en-US" sz="2800" b="1" dirty="0" smtClean="0">
                <a:latin typeface="Minion Pro"/>
              </a:rPr>
              <a:t>: Improve </a:t>
            </a:r>
            <a:r>
              <a:rPr lang="en-US" sz="2800" b="1" dirty="0" err="1" smtClean="0">
                <a:latin typeface="Minion Pro"/>
              </a:rPr>
              <a:t>stormwater</a:t>
            </a:r>
            <a:r>
              <a:rPr lang="en-US" sz="2800" b="1" dirty="0" smtClean="0">
                <a:latin typeface="Minion Pro"/>
              </a:rPr>
              <a:t> facility </a:t>
            </a:r>
            <a:r>
              <a:rPr lang="en-US" sz="2800" b="1" dirty="0" smtClean="0">
                <a:latin typeface="Minion Pro"/>
              </a:rPr>
              <a:t>maintenance</a:t>
            </a:r>
            <a:br>
              <a:rPr lang="en-US" sz="2800" b="1" dirty="0" smtClean="0">
                <a:latin typeface="Minion Pro"/>
              </a:rPr>
            </a:br>
            <a:endParaRPr lang="en-US" sz="2800" b="1" dirty="0">
              <a:latin typeface="Minion Pro"/>
            </a:endParaRPr>
          </a:p>
        </p:txBody>
      </p:sp>
      <p:sp>
        <p:nvSpPr>
          <p:cNvPr id="7" name="Text Placeholder 6"/>
          <p:cNvSpPr>
            <a:spLocks noGrp="1"/>
          </p:cNvSpPr>
          <p:nvPr>
            <p:ph type="body" idx="1"/>
          </p:nvPr>
        </p:nvSpPr>
        <p:spPr/>
        <p:txBody>
          <a:bodyPr/>
          <a:lstStyle/>
          <a:p>
            <a:r>
              <a:rPr lang="en-US" dirty="0" smtClean="0"/>
              <a:t>ACTION</a:t>
            </a:r>
            <a:endParaRPr lang="en-US" dirty="0"/>
          </a:p>
        </p:txBody>
      </p:sp>
      <p:sp>
        <p:nvSpPr>
          <p:cNvPr id="9" name="Content Placeholder 8"/>
          <p:cNvSpPr>
            <a:spLocks noGrp="1"/>
          </p:cNvSpPr>
          <p:nvPr>
            <p:ph sz="half" idx="2"/>
          </p:nvPr>
        </p:nvSpPr>
        <p:spPr/>
        <p:txBody>
          <a:bodyPr/>
          <a:lstStyle/>
          <a:p>
            <a:r>
              <a:rPr lang="en-US" sz="2000" dirty="0" smtClean="0">
                <a:solidFill>
                  <a:schemeClr val="tx2"/>
                </a:solidFill>
                <a:latin typeface="Formata BQ Regular" pitchFamily="50" charset="0"/>
              </a:rPr>
              <a:t>Conduct complete inventory and assessment of </a:t>
            </a:r>
            <a:r>
              <a:rPr lang="en-US" sz="2000" dirty="0" err="1" smtClean="0">
                <a:solidFill>
                  <a:schemeClr val="tx2"/>
                </a:solidFill>
                <a:latin typeface="Formata BQ Regular" pitchFamily="50" charset="0"/>
              </a:rPr>
              <a:t>stormwater</a:t>
            </a:r>
            <a:r>
              <a:rPr lang="en-US" sz="2000" dirty="0" smtClean="0">
                <a:solidFill>
                  <a:schemeClr val="tx2"/>
                </a:solidFill>
                <a:latin typeface="Formata BQ Regular" pitchFamily="50" charset="0"/>
              </a:rPr>
              <a:t> management basins in </a:t>
            </a:r>
            <a:r>
              <a:rPr lang="en-US" sz="2000" dirty="0" smtClean="0">
                <a:solidFill>
                  <a:schemeClr val="tx2"/>
                </a:solidFill>
                <a:latin typeface="Formata BQ Regular" pitchFamily="50" charset="0"/>
              </a:rPr>
              <a:t>Hamilton Township</a:t>
            </a:r>
            <a:endParaRPr lang="en-US" sz="2000" dirty="0" smtClean="0"/>
          </a:p>
          <a:p>
            <a:r>
              <a:rPr lang="en-US" sz="2000" dirty="0" smtClean="0">
                <a:solidFill>
                  <a:schemeClr val="tx2"/>
                </a:solidFill>
                <a:latin typeface="Formata BQ Regular" pitchFamily="50" charset="0"/>
              </a:rPr>
              <a:t>Prepare a comprehensive GIS database of </a:t>
            </a:r>
            <a:r>
              <a:rPr lang="en-US" sz="2000" dirty="0" err="1" smtClean="0">
                <a:solidFill>
                  <a:schemeClr val="tx2"/>
                </a:solidFill>
                <a:latin typeface="Formata BQ Regular" pitchFamily="50" charset="0"/>
              </a:rPr>
              <a:t>stormwater</a:t>
            </a:r>
            <a:r>
              <a:rPr lang="en-US" sz="2000" dirty="0" smtClean="0">
                <a:solidFill>
                  <a:schemeClr val="tx2"/>
                </a:solidFill>
                <a:latin typeface="Formata BQ Regular" pitchFamily="50" charset="0"/>
              </a:rPr>
              <a:t> </a:t>
            </a:r>
            <a:r>
              <a:rPr lang="en-US" sz="2000" dirty="0" smtClean="0">
                <a:solidFill>
                  <a:schemeClr val="tx2"/>
                </a:solidFill>
                <a:latin typeface="Formata BQ Regular" pitchFamily="50" charset="0"/>
              </a:rPr>
              <a:t>infrastructure</a:t>
            </a:r>
          </a:p>
          <a:p>
            <a:r>
              <a:rPr lang="en-US" sz="2000" dirty="0" smtClean="0">
                <a:solidFill>
                  <a:schemeClr val="tx2"/>
                </a:solidFill>
                <a:latin typeface="Formata BQ Regular" pitchFamily="50" charset="0"/>
              </a:rPr>
              <a:t>Implement detention basin maintenance training, inspection, and monitoring </a:t>
            </a:r>
            <a:r>
              <a:rPr lang="en-US" sz="2000" dirty="0" smtClean="0">
                <a:solidFill>
                  <a:schemeClr val="tx2"/>
                </a:solidFill>
                <a:latin typeface="Formata BQ Regular" pitchFamily="50" charset="0"/>
              </a:rPr>
              <a:t>program</a:t>
            </a:r>
          </a:p>
          <a:p>
            <a:r>
              <a:rPr lang="en-US" sz="2000" dirty="0" smtClean="0">
                <a:solidFill>
                  <a:schemeClr val="tx2"/>
                </a:solidFill>
                <a:latin typeface="Formata BQ Regular" pitchFamily="50" charset="0"/>
              </a:rPr>
              <a:t>Execute detention basin repair, rehabilitation, and enhancement projects</a:t>
            </a:r>
            <a:endParaRPr lang="en-US" sz="2000" dirty="0" smtClean="0">
              <a:solidFill>
                <a:schemeClr val="tx2"/>
              </a:solidFill>
              <a:latin typeface="Formata BQ Regular" pitchFamily="50" charset="0"/>
            </a:endParaRPr>
          </a:p>
        </p:txBody>
      </p:sp>
      <p:pic>
        <p:nvPicPr>
          <p:cNvPr id="5121" name="Picture 1" descr="C:\Documents and Settings\jbergstrom\My Documents\Rutgers\WRP Files\Project Files\HamiltonTwp_MercerCounty\05_Documents\20110920 Detention Basin Site Visits\DSC05593.JPG"/>
          <p:cNvPicPr>
            <a:picLocks noChangeAspect="1" noChangeArrowheads="1"/>
          </p:cNvPicPr>
          <p:nvPr/>
        </p:nvPicPr>
        <p:blipFill>
          <a:blip r:embed="rId3" cstate="print"/>
          <a:srcRect/>
          <a:stretch>
            <a:fillRect/>
          </a:stretch>
        </p:blipFill>
        <p:spPr bwMode="auto">
          <a:xfrm>
            <a:off x="5139267" y="1278462"/>
            <a:ext cx="3657600" cy="2743200"/>
          </a:xfrm>
          <a:prstGeom prst="rect">
            <a:avLst/>
          </a:prstGeom>
          <a:noFill/>
        </p:spPr>
      </p:pic>
      <p:pic>
        <p:nvPicPr>
          <p:cNvPr id="5122" name="Picture 2" descr="C:\Documents and Settings\jbergstrom\My Documents\Rutgers\WRP Files\Project Files\HamiltonTwp_MercerCounty\05_Documents\20110920 Detention Basin Site Visits\DSC05588.JPG"/>
          <p:cNvPicPr>
            <a:picLocks noChangeAspect="1" noChangeArrowheads="1"/>
          </p:cNvPicPr>
          <p:nvPr/>
        </p:nvPicPr>
        <p:blipFill>
          <a:blip r:embed="rId4" cstate="print"/>
          <a:srcRect/>
          <a:stretch>
            <a:fillRect/>
          </a:stretch>
        </p:blipFill>
        <p:spPr bwMode="auto">
          <a:xfrm>
            <a:off x="5139267" y="4013196"/>
            <a:ext cx="3657600" cy="2743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inion Pro"/>
              </a:rPr>
              <a:t>Task 3: Public Presentation</a:t>
            </a:r>
            <a:endParaRPr lang="en-US" b="1" dirty="0">
              <a:latin typeface="Minion Pro"/>
            </a:endParaRPr>
          </a:p>
        </p:txBody>
      </p:sp>
      <p:sp>
        <p:nvSpPr>
          <p:cNvPr id="6" name="Content Placeholder 5"/>
          <p:cNvSpPr>
            <a:spLocks noGrp="1"/>
          </p:cNvSpPr>
          <p:nvPr>
            <p:ph sz="half" idx="1"/>
          </p:nvPr>
        </p:nvSpPr>
        <p:spPr>
          <a:xfrm>
            <a:off x="406400" y="2252133"/>
            <a:ext cx="4292600" cy="3789364"/>
          </a:xfrm>
        </p:spPr>
        <p:txBody>
          <a:bodyPr/>
          <a:lstStyle/>
          <a:p>
            <a:r>
              <a:rPr lang="en-US" sz="2200" dirty="0" smtClean="0">
                <a:solidFill>
                  <a:schemeClr val="tx2"/>
                </a:solidFill>
                <a:latin typeface="Formata BQ Regular" pitchFamily="50" charset="0"/>
              </a:rPr>
              <a:t>Conduct public presentation to present findings and inform the community</a:t>
            </a:r>
          </a:p>
          <a:p>
            <a:r>
              <a:rPr lang="en-US" sz="2200" dirty="0" smtClean="0">
                <a:solidFill>
                  <a:schemeClr val="tx2"/>
                </a:solidFill>
                <a:latin typeface="Formata BQ Regular" pitchFamily="50" charset="0"/>
              </a:rPr>
              <a:t>Deliver all work products in digital format suitable for distribution through online media and municipal website</a:t>
            </a:r>
            <a:endParaRPr lang="en-US" sz="2200" dirty="0">
              <a:solidFill>
                <a:schemeClr val="tx2"/>
              </a:solidFill>
              <a:latin typeface="Formata BQ Regular" pitchFamily="50" charset="0"/>
            </a:endParaRPr>
          </a:p>
        </p:txBody>
      </p:sp>
      <p:pic>
        <p:nvPicPr>
          <p:cNvPr id="2050" name="Picture 2" descr="http://media.nj.com/centraljersey_impact/photo/9266436-large.jpg"/>
          <p:cNvPicPr>
            <a:picLocks noGrp="1" noChangeAspect="1" noChangeArrowheads="1"/>
          </p:cNvPicPr>
          <p:nvPr>
            <p:ph sz="half" idx="2"/>
          </p:nvPr>
        </p:nvPicPr>
        <p:blipFill>
          <a:blip r:embed="rId3" cstate="print"/>
          <a:srcRect/>
          <a:stretch>
            <a:fillRect/>
          </a:stretch>
        </p:blipFill>
        <p:spPr bwMode="auto">
          <a:xfrm>
            <a:off x="4872658" y="2194672"/>
            <a:ext cx="3814141" cy="26397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n-US" sz="3200" b="1" dirty="0" smtClean="0">
                <a:latin typeface="Minion Pro" pitchFamily="18" charset="0"/>
              </a:rPr>
              <a:t>Next Steps</a:t>
            </a:r>
            <a:endParaRPr lang="en-US" sz="3200" b="1" dirty="0" smtClean="0">
              <a:latin typeface="Minion Pro" pitchFamily="18" charset="0"/>
            </a:endParaRPr>
          </a:p>
        </p:txBody>
      </p:sp>
      <p:sp>
        <p:nvSpPr>
          <p:cNvPr id="4" name="TextBox 3"/>
          <p:cNvSpPr txBox="1"/>
          <p:nvPr/>
        </p:nvSpPr>
        <p:spPr>
          <a:xfrm>
            <a:off x="635000" y="1854200"/>
            <a:ext cx="7992533" cy="4708981"/>
          </a:xfrm>
          <a:prstGeom prst="rect">
            <a:avLst/>
          </a:prstGeom>
          <a:noFill/>
        </p:spPr>
        <p:txBody>
          <a:bodyPr wrap="square" rtlCol="0">
            <a:spAutoFit/>
          </a:bodyPr>
          <a:lstStyle/>
          <a:p>
            <a:pPr indent="457200" algn="l">
              <a:buFont typeface="Wingdings" pitchFamily="2" charset="2"/>
              <a:buChar char="§"/>
            </a:pPr>
            <a:r>
              <a:rPr lang="en-US" sz="2000" dirty="0" smtClean="0">
                <a:solidFill>
                  <a:schemeClr val="tx2"/>
                </a:solidFill>
                <a:latin typeface="Formata BQ Regular" pitchFamily="50" charset="0"/>
              </a:rPr>
              <a:t>Review/Comment and Finalize Implementation Plan</a:t>
            </a:r>
            <a:endParaRPr lang="en-US" sz="2000" dirty="0" smtClean="0">
              <a:solidFill>
                <a:schemeClr val="tx2"/>
              </a:solidFill>
              <a:latin typeface="Formata BQ Regular" pitchFamily="50" charset="0"/>
            </a:endParaRPr>
          </a:p>
          <a:p>
            <a:pPr lvl="2" algn="l"/>
            <a:endParaRPr lang="en-US" sz="2000" dirty="0" smtClean="0">
              <a:solidFill>
                <a:schemeClr val="tx2"/>
              </a:solidFill>
              <a:latin typeface="Formata BQ Regular" pitchFamily="50" charset="0"/>
            </a:endParaRPr>
          </a:p>
          <a:p>
            <a:pPr indent="457200" algn="l">
              <a:buFont typeface="Wingdings" pitchFamily="2" charset="2"/>
              <a:buChar char="§"/>
            </a:pPr>
            <a:r>
              <a:rPr lang="en-US" sz="2000" dirty="0" smtClean="0">
                <a:solidFill>
                  <a:schemeClr val="tx2"/>
                </a:solidFill>
                <a:latin typeface="Formata BQ Regular" pitchFamily="50" charset="0"/>
              </a:rPr>
              <a:t>Schedule </a:t>
            </a:r>
            <a:r>
              <a:rPr lang="en-US" sz="2000" dirty="0" smtClean="0">
                <a:solidFill>
                  <a:schemeClr val="tx2"/>
                </a:solidFill>
                <a:latin typeface="Formata BQ Regular" pitchFamily="50" charset="0"/>
              </a:rPr>
              <a:t>and Conduct Public Presentation    </a:t>
            </a:r>
            <a:endParaRPr lang="en-US" sz="2000" dirty="0" smtClean="0">
              <a:solidFill>
                <a:schemeClr val="tx2"/>
              </a:solidFill>
              <a:latin typeface="Formata BQ Regular" pitchFamily="50" charset="0"/>
            </a:endParaRPr>
          </a:p>
          <a:p>
            <a:pPr algn="l">
              <a:buFont typeface="Wingdings" pitchFamily="2" charset="2"/>
              <a:buChar char="§"/>
            </a:pPr>
            <a:endParaRPr lang="en-US" sz="2000" dirty="0" smtClean="0">
              <a:solidFill>
                <a:schemeClr val="tx2"/>
              </a:solidFill>
              <a:latin typeface="Formata BQ Regular" pitchFamily="50" charset="0"/>
            </a:endParaRPr>
          </a:p>
          <a:p>
            <a:pPr marL="457200" indent="-457200" algn="l">
              <a:buFont typeface="Wingdings" pitchFamily="2" charset="2"/>
              <a:buChar char="§"/>
            </a:pPr>
            <a:r>
              <a:rPr lang="en-US" sz="2000" dirty="0" smtClean="0">
                <a:solidFill>
                  <a:schemeClr val="tx2"/>
                </a:solidFill>
                <a:latin typeface="Formata BQ Regular" pitchFamily="50" charset="0"/>
              </a:rPr>
              <a:t>Finalize Scope of Work and Budget for 2012 </a:t>
            </a:r>
          </a:p>
          <a:p>
            <a:pPr marL="457200" indent="-457200" algn="l">
              <a:buFont typeface="Wingdings" pitchFamily="2" charset="2"/>
              <a:buChar char="§"/>
            </a:pPr>
            <a:endParaRPr lang="en-US" sz="2000" dirty="0" smtClean="0">
              <a:solidFill>
                <a:schemeClr val="tx2"/>
              </a:solidFill>
              <a:latin typeface="Formata BQ Regular" pitchFamily="50" charset="0"/>
            </a:endParaRPr>
          </a:p>
          <a:p>
            <a:pPr marL="457200" indent="-457200" algn="l">
              <a:buFont typeface="Wingdings" pitchFamily="2" charset="2"/>
              <a:buChar char="§"/>
            </a:pPr>
            <a:r>
              <a:rPr lang="en-US" sz="2000" dirty="0" smtClean="0">
                <a:solidFill>
                  <a:schemeClr val="tx2"/>
                </a:solidFill>
                <a:latin typeface="Formata BQ Regular" pitchFamily="50" charset="0"/>
              </a:rPr>
              <a:t>Begin </a:t>
            </a:r>
            <a:r>
              <a:rPr lang="en-US" sz="2000" dirty="0" smtClean="0">
                <a:solidFill>
                  <a:schemeClr val="tx2"/>
                </a:solidFill>
                <a:latin typeface="Formata BQ Regular" pitchFamily="50" charset="0"/>
              </a:rPr>
              <a:t>efforts to implement Priority Action Items</a:t>
            </a:r>
          </a:p>
          <a:p>
            <a:pPr marL="1371600" lvl="2" indent="-457200" algn="l">
              <a:buFont typeface="Wingdings" pitchFamily="2" charset="2"/>
              <a:buChar char="§"/>
            </a:pPr>
            <a:r>
              <a:rPr lang="en-US" sz="2000" dirty="0" smtClean="0">
                <a:solidFill>
                  <a:schemeClr val="tx2"/>
                </a:solidFill>
                <a:latin typeface="Formata BQ Regular" pitchFamily="50" charset="0"/>
              </a:rPr>
              <a:t>Develop Hydrologic Model for Hamilton Township</a:t>
            </a:r>
          </a:p>
          <a:p>
            <a:pPr marL="1371600" lvl="2" indent="-457200" algn="l">
              <a:buFont typeface="Wingdings" pitchFamily="2" charset="2"/>
              <a:buChar char="§"/>
            </a:pPr>
            <a:r>
              <a:rPr lang="en-US" sz="2000" dirty="0" smtClean="0">
                <a:solidFill>
                  <a:schemeClr val="tx2"/>
                </a:solidFill>
                <a:latin typeface="Formata BQ Regular" pitchFamily="50" charset="0"/>
              </a:rPr>
              <a:t>Conduct Inventory and Assessment of </a:t>
            </a:r>
            <a:r>
              <a:rPr lang="en-US" sz="2000" dirty="0" err="1" smtClean="0">
                <a:solidFill>
                  <a:schemeClr val="tx2"/>
                </a:solidFill>
                <a:latin typeface="Formata BQ Regular" pitchFamily="50" charset="0"/>
              </a:rPr>
              <a:t>Stormwater</a:t>
            </a:r>
            <a:r>
              <a:rPr lang="en-US" sz="2000" dirty="0" smtClean="0">
                <a:solidFill>
                  <a:schemeClr val="tx2"/>
                </a:solidFill>
                <a:latin typeface="Formata BQ Regular" pitchFamily="50" charset="0"/>
              </a:rPr>
              <a:t> Management Basins</a:t>
            </a:r>
          </a:p>
          <a:p>
            <a:pPr marL="1371600" lvl="2" indent="-457200" algn="l">
              <a:buFont typeface="Wingdings" pitchFamily="2" charset="2"/>
              <a:buChar char="§"/>
            </a:pPr>
            <a:r>
              <a:rPr lang="en-US" sz="2000" dirty="0" smtClean="0">
                <a:solidFill>
                  <a:schemeClr val="tx2"/>
                </a:solidFill>
                <a:latin typeface="Formata BQ Regular" pitchFamily="50" charset="0"/>
              </a:rPr>
              <a:t>Prepare Comprehensive GIS Database of </a:t>
            </a:r>
            <a:r>
              <a:rPr lang="en-US" sz="2000" dirty="0" err="1" smtClean="0">
                <a:solidFill>
                  <a:schemeClr val="tx2"/>
                </a:solidFill>
                <a:latin typeface="Formata BQ Regular" pitchFamily="50" charset="0"/>
              </a:rPr>
              <a:t>Stormwater</a:t>
            </a:r>
            <a:r>
              <a:rPr lang="en-US" sz="2000" dirty="0" smtClean="0">
                <a:solidFill>
                  <a:schemeClr val="tx2"/>
                </a:solidFill>
                <a:latin typeface="Formata BQ Regular" pitchFamily="50" charset="0"/>
              </a:rPr>
              <a:t> Infrastructure</a:t>
            </a:r>
          </a:p>
          <a:p>
            <a:pPr marL="1371600" lvl="2" indent="-457200" algn="l">
              <a:buFont typeface="Wingdings" pitchFamily="2" charset="2"/>
              <a:buChar char="§"/>
            </a:pPr>
            <a:r>
              <a:rPr lang="en-US" sz="2000" dirty="0" smtClean="0">
                <a:solidFill>
                  <a:schemeClr val="tx2"/>
                </a:solidFill>
                <a:latin typeface="Formata BQ Regular" pitchFamily="50" charset="0"/>
              </a:rPr>
              <a:t>Implement Rain Garden Demonstration Project</a:t>
            </a:r>
          </a:p>
          <a:p>
            <a:pPr marL="1371600" lvl="2" indent="-457200" algn="l">
              <a:buFont typeface="Wingdings" pitchFamily="2" charset="2"/>
              <a:buChar char="§"/>
            </a:pPr>
            <a:r>
              <a:rPr lang="en-US" sz="2000" dirty="0" smtClean="0">
                <a:solidFill>
                  <a:schemeClr val="tx2"/>
                </a:solidFill>
                <a:latin typeface="Formata BQ Regular" pitchFamily="50" charset="0"/>
              </a:rPr>
              <a:t>Implement Detention Basin Maintenance Training, Inspection, and Monitoring Program</a:t>
            </a:r>
            <a:endParaRPr lang="en-US" sz="2000" dirty="0" smtClean="0">
              <a:solidFill>
                <a:schemeClr val="tx2"/>
              </a:solidFill>
              <a:latin typeface="Formata BQ Regular"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njaes-home-new"/>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8131" name="Rectangle 2"/>
          <p:cNvSpPr>
            <a:spLocks noGrp="1" noChangeArrowheads="1"/>
          </p:cNvSpPr>
          <p:nvPr>
            <p:ph type="ctrTitle" idx="4294967295"/>
          </p:nvPr>
        </p:nvSpPr>
        <p:spPr>
          <a:xfrm>
            <a:off x="659423" y="1382332"/>
            <a:ext cx="7772400" cy="2306638"/>
          </a:xfrm>
        </p:spPr>
        <p:txBody>
          <a:bodyPr/>
          <a:lstStyle/>
          <a:p>
            <a:pPr algn="ctr" eaLnBrk="1" hangingPunct="1"/>
            <a:r>
              <a:rPr lang="en-US" sz="3600" b="1" dirty="0" smtClean="0">
                <a:solidFill>
                  <a:schemeClr val="bg1"/>
                </a:solidFill>
                <a:latin typeface="Minion Pro" pitchFamily="18" charset="0"/>
              </a:rPr>
              <a:t>Rutgers Cooperative Extension</a:t>
            </a:r>
            <a:br>
              <a:rPr lang="en-US" sz="3600" b="1" dirty="0" smtClean="0">
                <a:solidFill>
                  <a:schemeClr val="bg1"/>
                </a:solidFill>
                <a:latin typeface="Minion Pro" pitchFamily="18" charset="0"/>
              </a:rPr>
            </a:br>
            <a:r>
              <a:rPr lang="en-US" sz="3600" i="1" dirty="0" smtClean="0">
                <a:solidFill>
                  <a:schemeClr val="bg1"/>
                </a:solidFill>
                <a:latin typeface="Minion Pro SmBd" pitchFamily="18" charset="0"/>
              </a:rPr>
              <a:t>Water Resources Program</a:t>
            </a:r>
          </a:p>
        </p:txBody>
      </p:sp>
      <p:sp>
        <p:nvSpPr>
          <p:cNvPr id="48132" name="Rectangle 3"/>
          <p:cNvSpPr>
            <a:spLocks noGrp="1" noChangeArrowheads="1"/>
          </p:cNvSpPr>
          <p:nvPr>
            <p:ph type="subTitle" idx="4294967295"/>
          </p:nvPr>
        </p:nvSpPr>
        <p:spPr>
          <a:xfrm>
            <a:off x="0" y="3361365"/>
            <a:ext cx="9143999" cy="2819298"/>
          </a:xfrm>
        </p:spPr>
        <p:txBody>
          <a:bodyPr/>
          <a:lstStyle/>
          <a:p>
            <a:pPr marL="0" indent="0" algn="ctr" eaLnBrk="1" hangingPunct="1">
              <a:buFontTx/>
              <a:buNone/>
            </a:pPr>
            <a:r>
              <a:rPr lang="en-US" sz="2400" dirty="0" smtClean="0">
                <a:solidFill>
                  <a:srgbClr val="CECED0"/>
                </a:solidFill>
                <a:latin typeface="Formata BQ Regular" pitchFamily="50" charset="0"/>
              </a:rPr>
              <a:t>Christopher C. Obropta, Ph.D., P.E.</a:t>
            </a:r>
            <a:br>
              <a:rPr lang="en-US" sz="2400" dirty="0" smtClean="0">
                <a:solidFill>
                  <a:srgbClr val="CECED0"/>
                </a:solidFill>
                <a:latin typeface="Formata BQ Regular" pitchFamily="50" charset="0"/>
              </a:rPr>
            </a:br>
            <a:r>
              <a:rPr lang="en-US" sz="2000" dirty="0" smtClean="0">
                <a:solidFill>
                  <a:srgbClr val="CECED0"/>
                </a:solidFill>
                <a:latin typeface="Formata BQ Regular" pitchFamily="50" charset="0"/>
              </a:rPr>
              <a:t>Phone: 732-932-9800 x 6209</a:t>
            </a:r>
          </a:p>
          <a:p>
            <a:pPr marL="0" indent="0" algn="ctr" eaLnBrk="1" hangingPunct="1">
              <a:buFontTx/>
              <a:buNone/>
            </a:pPr>
            <a:r>
              <a:rPr lang="en-US" sz="2000" dirty="0" smtClean="0">
                <a:solidFill>
                  <a:srgbClr val="CECED0"/>
                </a:solidFill>
                <a:latin typeface="Formata BQ Regular" pitchFamily="50" charset="0"/>
              </a:rPr>
              <a:t>Email: </a:t>
            </a:r>
            <a:r>
              <a:rPr lang="en-US" sz="2000" dirty="0" smtClean="0">
                <a:solidFill>
                  <a:srgbClr val="CECED0"/>
                </a:solidFill>
                <a:latin typeface="Formata BQ Regular" pitchFamily="50" charset="0"/>
                <a:hlinkClick r:id="rId4"/>
              </a:rPr>
              <a:t>Obropta@envsci.rutgers.edu</a:t>
            </a:r>
            <a:endParaRPr lang="en-US" sz="2000" dirty="0" smtClean="0">
              <a:solidFill>
                <a:srgbClr val="CECED0"/>
              </a:solidFill>
              <a:latin typeface="Formata BQ Regular" pitchFamily="50" charset="0"/>
            </a:endParaRPr>
          </a:p>
          <a:p>
            <a:pPr marL="0" indent="0" algn="ctr" eaLnBrk="1" hangingPunct="1">
              <a:buFontTx/>
              <a:buNone/>
            </a:pPr>
            <a:endParaRPr lang="en-US" sz="2000" dirty="0" smtClean="0">
              <a:solidFill>
                <a:srgbClr val="CECED0"/>
              </a:solidFill>
              <a:latin typeface="Formata BQ Regular" pitchFamily="50" charset="0"/>
            </a:endParaRPr>
          </a:p>
          <a:p>
            <a:pPr marL="0" lvl="0" indent="0" algn="ctr" eaLnBrk="1" hangingPunct="1">
              <a:spcBef>
                <a:spcPts val="480"/>
              </a:spcBef>
              <a:buNone/>
              <a:defRPr/>
            </a:pPr>
            <a:r>
              <a:rPr lang="en-US" sz="2400" dirty="0" smtClean="0">
                <a:solidFill>
                  <a:srgbClr val="CECED0"/>
                </a:solidFill>
                <a:latin typeface="Formata BQ Regular" pitchFamily="50" charset="0"/>
              </a:rPr>
              <a:t>Jeremiah D. Bergstrom, LLA, ASLA</a:t>
            </a:r>
          </a:p>
          <a:p>
            <a:pPr marL="0" lvl="0" indent="0" algn="ctr" eaLnBrk="1" hangingPunct="1">
              <a:spcBef>
                <a:spcPts val="480"/>
              </a:spcBef>
              <a:buNone/>
              <a:defRPr/>
            </a:pPr>
            <a:r>
              <a:rPr lang="en-US" sz="2000" dirty="0" smtClean="0">
                <a:solidFill>
                  <a:srgbClr val="CECED0"/>
                </a:solidFill>
                <a:latin typeface="Formata BQ Regular" pitchFamily="50" charset="0"/>
              </a:rPr>
              <a:t>Phone: 732-932-9800 x 6126</a:t>
            </a:r>
          </a:p>
          <a:p>
            <a:pPr marL="0" lvl="0" indent="0" algn="ctr" eaLnBrk="1" hangingPunct="1">
              <a:spcBef>
                <a:spcPts val="480"/>
              </a:spcBef>
              <a:buNone/>
              <a:defRPr/>
            </a:pPr>
            <a:r>
              <a:rPr lang="en-US" sz="2000" dirty="0" smtClean="0">
                <a:solidFill>
                  <a:srgbClr val="CECED0"/>
                </a:solidFill>
                <a:latin typeface="Formata BQ Regular" pitchFamily="50" charset="0"/>
              </a:rPr>
              <a:t>Email: </a:t>
            </a:r>
            <a:r>
              <a:rPr lang="en-US" sz="2000" dirty="0" smtClean="0">
                <a:solidFill>
                  <a:srgbClr val="CECED0"/>
                </a:solidFill>
                <a:latin typeface="Formata BQ Regular" pitchFamily="50" charset="0"/>
                <a:hlinkClick r:id="rId5"/>
              </a:rPr>
              <a:t>Jbergstrom@envsci.rutgers.edu</a:t>
            </a:r>
            <a:endParaRPr lang="en-US" sz="2000" dirty="0" smtClean="0">
              <a:solidFill>
                <a:srgbClr val="CECED0"/>
              </a:solidFill>
              <a:latin typeface="Formata BQ Regular" pitchFamily="50" charset="0"/>
            </a:endParaRPr>
          </a:p>
          <a:p>
            <a:pPr marL="0" indent="0" algn="ctr" eaLnBrk="1" hangingPunct="1">
              <a:buFontTx/>
              <a:buNone/>
            </a:pPr>
            <a:r>
              <a:rPr lang="en-US" sz="2400" dirty="0" smtClean="0">
                <a:solidFill>
                  <a:srgbClr val="CECED0"/>
                </a:solidFill>
                <a:latin typeface="Formata BQ Regular" pitchFamily="50" charset="0"/>
              </a:rPr>
              <a:t/>
            </a:r>
            <a:br>
              <a:rPr lang="en-US" sz="2400" dirty="0" smtClean="0">
                <a:solidFill>
                  <a:srgbClr val="CECED0"/>
                </a:solidFill>
                <a:latin typeface="Formata BQ Regular" pitchFamily="50" charset="0"/>
              </a:rPr>
            </a:br>
            <a:endParaRPr lang="en-US" sz="2400" dirty="0" smtClean="0">
              <a:solidFill>
                <a:srgbClr val="CECED0"/>
              </a:solidFill>
              <a:latin typeface="Formata BQ Medium" pitchFamily="50" charset="0"/>
            </a:endParaRPr>
          </a:p>
        </p:txBody>
      </p:sp>
      <p:sp>
        <p:nvSpPr>
          <p:cNvPr id="9" name="Rectangle 3"/>
          <p:cNvSpPr txBox="1">
            <a:spLocks noChangeArrowheads="1"/>
          </p:cNvSpPr>
          <p:nvPr/>
        </p:nvSpPr>
        <p:spPr bwMode="auto">
          <a:xfrm>
            <a:off x="2285999" y="6248263"/>
            <a:ext cx="4563534" cy="550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CECED0"/>
                </a:solidFill>
                <a:effectLst/>
                <a:uLnTx/>
                <a:uFillTx/>
                <a:latin typeface="Formata BQ Regular" pitchFamily="50" charset="0"/>
                <a:ea typeface="+mn-ea"/>
                <a:cs typeface="+mn-cs"/>
              </a:rPr>
              <a:t>www.water.rutgers.edu</a:t>
            </a:r>
            <a:endParaRPr kumimoji="0" lang="en-US" sz="2400" b="0" i="0" u="none" strike="noStrike" kern="0" cap="none" spc="0" normalizeH="0" baseline="0" noProof="0" dirty="0" smtClean="0">
              <a:ln>
                <a:noFill/>
              </a:ln>
              <a:solidFill>
                <a:srgbClr val="CECED0"/>
              </a:solidFill>
              <a:effectLst/>
              <a:uLnTx/>
              <a:uFillTx/>
              <a:latin typeface="Formata BQ Regular" pitchFamily="50"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380066"/>
            <a:ext cx="8229600" cy="541867"/>
          </a:xfrm>
        </p:spPr>
        <p:txBody>
          <a:bodyPr/>
          <a:lstStyle/>
          <a:p>
            <a:pPr algn="ctr"/>
            <a:r>
              <a:rPr lang="en-US" sz="2600" b="1" dirty="0" smtClean="0">
                <a:latin typeface="Minion Pro" pitchFamily="18" charset="0"/>
              </a:rPr>
              <a:t>Rutgers Cooperative Extension</a:t>
            </a:r>
          </a:p>
        </p:txBody>
      </p:sp>
      <p:sp>
        <p:nvSpPr>
          <p:cNvPr id="5123" name="Rectangle 3"/>
          <p:cNvSpPr>
            <a:spLocks noGrp="1" noChangeArrowheads="1"/>
          </p:cNvSpPr>
          <p:nvPr>
            <p:ph type="body" idx="1"/>
          </p:nvPr>
        </p:nvSpPr>
        <p:spPr>
          <a:xfrm>
            <a:off x="457200" y="2302933"/>
            <a:ext cx="8229600" cy="3747030"/>
          </a:xfrm>
        </p:spPr>
        <p:txBody>
          <a:bodyPr/>
          <a:lstStyle/>
          <a:p>
            <a:pPr algn="just">
              <a:buFontTx/>
              <a:buNone/>
            </a:pPr>
            <a:r>
              <a:rPr lang="en-US" sz="2400" dirty="0" smtClean="0">
                <a:solidFill>
                  <a:schemeClr val="tx2"/>
                </a:solidFill>
                <a:latin typeface="Formata BQ Regular" pitchFamily="50" charset="0"/>
              </a:rPr>
              <a:t>	Rutgers Cooperative Extension (RCE) helps the diverse population of New Jersey adapt to a rapidly changing society and improves their lives through an educational process that uses science-based knowledge. </a:t>
            </a:r>
          </a:p>
          <a:p>
            <a:pPr algn="just">
              <a:buFontTx/>
              <a:buNone/>
            </a:pPr>
            <a:endParaRPr lang="en-US" sz="2400" dirty="0" smtClean="0">
              <a:solidFill>
                <a:schemeClr val="tx2"/>
              </a:solidFill>
              <a:latin typeface="Formata BQ Regular" pitchFamily="50" charset="0"/>
            </a:endParaRPr>
          </a:p>
        </p:txBody>
      </p:sp>
      <p:pic>
        <p:nvPicPr>
          <p:cNvPr id="5124" name="Picture 4" descr="RU_SIG_NJAES_CMYK"/>
          <p:cNvPicPr>
            <a:picLocks noChangeAspect="1" noChangeArrowheads="1"/>
          </p:cNvPicPr>
          <p:nvPr/>
        </p:nvPicPr>
        <p:blipFill>
          <a:blip r:embed="rId3" cstate="print"/>
          <a:srcRect/>
          <a:stretch>
            <a:fillRect/>
          </a:stretch>
        </p:blipFill>
        <p:spPr bwMode="auto">
          <a:xfrm>
            <a:off x="7099300" y="1510242"/>
            <a:ext cx="2044700" cy="885825"/>
          </a:xfrm>
          <a:prstGeom prst="rect">
            <a:avLst/>
          </a:prstGeom>
          <a:noFill/>
          <a:ln w="9525">
            <a:noFill/>
            <a:miter lim="800000"/>
            <a:headEnd/>
            <a:tailEnd/>
          </a:ln>
        </p:spPr>
      </p:pic>
      <p:pic>
        <p:nvPicPr>
          <p:cNvPr id="5125" name="Picture 7" descr="07_0919_Black River sampling"/>
          <p:cNvPicPr>
            <a:picLocks noChangeAspect="1" noChangeArrowheads="1"/>
          </p:cNvPicPr>
          <p:nvPr/>
        </p:nvPicPr>
        <p:blipFill>
          <a:blip r:embed="rId4" cstate="print"/>
          <a:srcRect/>
          <a:stretch>
            <a:fillRect/>
          </a:stretch>
        </p:blipFill>
        <p:spPr bwMode="auto">
          <a:xfrm>
            <a:off x="919163" y="4373563"/>
            <a:ext cx="2708275" cy="2032000"/>
          </a:xfrm>
          <a:prstGeom prst="rect">
            <a:avLst/>
          </a:prstGeom>
          <a:noFill/>
          <a:ln w="9525">
            <a:noFill/>
            <a:miter lim="800000"/>
            <a:headEnd/>
            <a:tailEnd/>
          </a:ln>
        </p:spPr>
      </p:pic>
      <p:pic>
        <p:nvPicPr>
          <p:cNvPr id="5126" name="Picture 9" descr="DSCN3097"/>
          <p:cNvPicPr>
            <a:picLocks noChangeAspect="1" noChangeArrowheads="1"/>
          </p:cNvPicPr>
          <p:nvPr/>
        </p:nvPicPr>
        <p:blipFill>
          <a:blip r:embed="rId5" cstate="print"/>
          <a:srcRect/>
          <a:stretch>
            <a:fillRect/>
          </a:stretch>
        </p:blipFill>
        <p:spPr bwMode="auto">
          <a:xfrm>
            <a:off x="6883400" y="4143375"/>
            <a:ext cx="1730375" cy="2306638"/>
          </a:xfrm>
          <a:prstGeom prst="rect">
            <a:avLst/>
          </a:prstGeom>
          <a:noFill/>
          <a:ln w="9525">
            <a:noFill/>
            <a:miter lim="800000"/>
            <a:headEnd/>
            <a:tailEnd/>
          </a:ln>
        </p:spPr>
      </p:pic>
      <p:pic>
        <p:nvPicPr>
          <p:cNvPr id="5127" name="Picture 14" descr="08-20"/>
          <p:cNvPicPr>
            <a:picLocks noChangeAspect="1" noChangeArrowheads="1"/>
          </p:cNvPicPr>
          <p:nvPr/>
        </p:nvPicPr>
        <p:blipFill>
          <a:blip r:embed="rId6" cstate="print"/>
          <a:srcRect/>
          <a:stretch>
            <a:fillRect/>
          </a:stretch>
        </p:blipFill>
        <p:spPr bwMode="auto">
          <a:xfrm>
            <a:off x="3744913" y="4359275"/>
            <a:ext cx="3035300" cy="2032000"/>
          </a:xfrm>
          <a:prstGeom prst="rect">
            <a:avLst/>
          </a:prstGeom>
          <a:noFill/>
          <a:ln w="9525">
            <a:noFill/>
            <a:miter lim="800000"/>
            <a:headEnd/>
            <a:tailEnd/>
          </a:ln>
        </p:spPr>
      </p:pic>
      <p:sp>
        <p:nvSpPr>
          <p:cNvPr id="9" name="Rectangle 2"/>
          <p:cNvSpPr txBox="1">
            <a:spLocks noChangeArrowheads="1"/>
          </p:cNvSpPr>
          <p:nvPr/>
        </p:nvSpPr>
        <p:spPr bwMode="auto">
          <a:xfrm>
            <a:off x="457200" y="609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inion Pro" pitchFamily="18" charset="0"/>
                <a:ea typeface="+mj-ea"/>
                <a:cs typeface="+mj-cs"/>
              </a:rPr>
              <a:t>Who are We?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6848475" y="1162601"/>
            <a:ext cx="2295525" cy="1074737"/>
          </a:xfrm>
          <a:prstGeom prst="rect">
            <a:avLst/>
          </a:prstGeom>
          <a:noFill/>
          <a:ln w="9525" algn="ctr">
            <a:noFill/>
            <a:miter lim="800000"/>
            <a:headEnd/>
            <a:tailEnd/>
          </a:ln>
        </p:spPr>
      </p:pic>
      <p:sp>
        <p:nvSpPr>
          <p:cNvPr id="6147" name="Rectangle 2"/>
          <p:cNvSpPr>
            <a:spLocks noGrp="1" noChangeArrowheads="1"/>
          </p:cNvSpPr>
          <p:nvPr>
            <p:ph type="title"/>
          </p:nvPr>
        </p:nvSpPr>
        <p:spPr>
          <a:xfrm>
            <a:off x="457200" y="1312361"/>
            <a:ext cx="8229600" cy="838200"/>
          </a:xfrm>
        </p:spPr>
        <p:txBody>
          <a:bodyPr/>
          <a:lstStyle/>
          <a:p>
            <a:pPr algn="ctr"/>
            <a:r>
              <a:rPr lang="en-US" sz="2600" b="1" dirty="0" smtClean="0">
                <a:latin typeface="Minion Pro" pitchFamily="18" charset="0"/>
              </a:rPr>
              <a:t>Water Resources Program</a:t>
            </a:r>
          </a:p>
        </p:txBody>
      </p:sp>
      <p:sp>
        <p:nvSpPr>
          <p:cNvPr id="6148" name="Rectangle 3"/>
          <p:cNvSpPr>
            <a:spLocks noGrp="1" noChangeArrowheads="1"/>
          </p:cNvSpPr>
          <p:nvPr>
            <p:ph type="body" idx="1"/>
          </p:nvPr>
        </p:nvSpPr>
        <p:spPr>
          <a:xfrm>
            <a:off x="457200" y="2116687"/>
            <a:ext cx="8229600" cy="3506258"/>
          </a:xfrm>
        </p:spPr>
        <p:txBody>
          <a:bodyPr/>
          <a:lstStyle/>
          <a:p>
            <a:pPr algn="just">
              <a:buFontTx/>
              <a:buNone/>
            </a:pPr>
            <a:r>
              <a:rPr lang="en-US" sz="2400" dirty="0" smtClean="0">
                <a:solidFill>
                  <a:schemeClr val="tx2"/>
                </a:solidFill>
                <a:latin typeface="Formata BQ Regular" pitchFamily="50" charset="0"/>
              </a:rPr>
              <a:t>	The Water Resources Program is one of many specialty programs under Rutgers Cooperative Extension.  The goal of the Program is to provide solutions for many of the water quality and quantity issues that New Jersey faces today.  This is accomplished through research, education, and outreach.</a:t>
            </a:r>
          </a:p>
          <a:p>
            <a:pPr algn="just">
              <a:buFontTx/>
              <a:buNone/>
            </a:pPr>
            <a:endParaRPr lang="en-US" sz="2400" dirty="0" smtClean="0">
              <a:solidFill>
                <a:schemeClr val="tx2"/>
              </a:solidFill>
              <a:latin typeface="Formata BQ Regular" pitchFamily="50" charset="0"/>
            </a:endParaRPr>
          </a:p>
        </p:txBody>
      </p:sp>
      <p:pic>
        <p:nvPicPr>
          <p:cNvPr id="6149" name="Picture 7" descr="TB4_filming"/>
          <p:cNvPicPr>
            <a:picLocks noChangeAspect="1" noChangeArrowheads="1"/>
          </p:cNvPicPr>
          <p:nvPr/>
        </p:nvPicPr>
        <p:blipFill>
          <a:blip r:embed="rId4" cstate="print"/>
          <a:srcRect/>
          <a:stretch>
            <a:fillRect/>
          </a:stretch>
        </p:blipFill>
        <p:spPr bwMode="auto">
          <a:xfrm>
            <a:off x="887413" y="4422775"/>
            <a:ext cx="2541587" cy="1905800"/>
          </a:xfrm>
          <a:prstGeom prst="rect">
            <a:avLst/>
          </a:prstGeom>
          <a:noFill/>
          <a:ln w="9525">
            <a:noFill/>
            <a:miter lim="800000"/>
            <a:headEnd/>
            <a:tailEnd/>
          </a:ln>
        </p:spPr>
      </p:pic>
      <p:pic>
        <p:nvPicPr>
          <p:cNvPr id="6150" name="Picture 8" descr="IMG_2346 copy"/>
          <p:cNvPicPr>
            <a:picLocks noChangeAspect="1" noChangeArrowheads="1"/>
          </p:cNvPicPr>
          <p:nvPr/>
        </p:nvPicPr>
        <p:blipFill>
          <a:blip r:embed="rId5" cstate="print"/>
          <a:srcRect/>
          <a:stretch>
            <a:fillRect/>
          </a:stretch>
        </p:blipFill>
        <p:spPr bwMode="auto">
          <a:xfrm>
            <a:off x="3511429" y="4419600"/>
            <a:ext cx="2549525" cy="1911350"/>
          </a:xfrm>
          <a:prstGeom prst="rect">
            <a:avLst/>
          </a:prstGeom>
          <a:noFill/>
          <a:ln w="9525">
            <a:noFill/>
            <a:miter lim="800000"/>
            <a:headEnd/>
            <a:tailEnd/>
          </a:ln>
        </p:spPr>
      </p:pic>
      <p:pic>
        <p:nvPicPr>
          <p:cNvPr id="6151" name="Picture 9" descr="Wheaton Arts Center_summer 2008_planting"/>
          <p:cNvPicPr>
            <a:picLocks noChangeAspect="1" noChangeArrowheads="1"/>
          </p:cNvPicPr>
          <p:nvPr/>
        </p:nvPicPr>
        <p:blipFill>
          <a:blip r:embed="rId6" cstate="print"/>
          <a:srcRect/>
          <a:stretch>
            <a:fillRect/>
          </a:stretch>
        </p:blipFill>
        <p:spPr bwMode="auto">
          <a:xfrm>
            <a:off x="6140450" y="4408488"/>
            <a:ext cx="2557463" cy="1917700"/>
          </a:xfrm>
          <a:prstGeom prst="rect">
            <a:avLst/>
          </a:prstGeom>
          <a:noFill/>
          <a:ln w="9525">
            <a:noFill/>
            <a:miter lim="800000"/>
            <a:headEnd/>
            <a:tailEnd/>
          </a:ln>
        </p:spPr>
      </p:pic>
      <p:sp>
        <p:nvSpPr>
          <p:cNvPr id="8" name="Rectangle 2"/>
          <p:cNvSpPr txBox="1">
            <a:spLocks noChangeArrowheads="1"/>
          </p:cNvSpPr>
          <p:nvPr/>
        </p:nvSpPr>
        <p:spPr bwMode="auto">
          <a:xfrm>
            <a:off x="457200" y="609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inion Pro" pitchFamily="18" charset="0"/>
                <a:ea typeface="+mj-ea"/>
                <a:cs typeface="+mj-cs"/>
              </a:rPr>
              <a:t>Who are We?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noFill/>
        </p:spPr>
        <p:txBody>
          <a:bodyPr/>
          <a:lstStyle/>
          <a:p>
            <a:pPr algn="ctr" eaLnBrk="1" hangingPunct="1"/>
            <a:r>
              <a:rPr lang="en-US" sz="3600" dirty="0" smtClean="0">
                <a:latin typeface="Minion Pro" pitchFamily="18" charset="0"/>
              </a:rPr>
              <a:t>What </a:t>
            </a:r>
            <a:r>
              <a:rPr lang="en-US" sz="3600" dirty="0" smtClean="0">
                <a:latin typeface="Minion Pro" pitchFamily="18" charset="0"/>
              </a:rPr>
              <a:t>have we done?</a:t>
            </a:r>
            <a:endParaRPr lang="en-US" sz="3600" dirty="0" smtClean="0">
              <a:latin typeface="Minion Pro" pitchFamily="18" charset="0"/>
            </a:endParaRPr>
          </a:p>
        </p:txBody>
      </p:sp>
      <p:sp>
        <p:nvSpPr>
          <p:cNvPr id="9219" name="Rectangle 3"/>
          <p:cNvSpPr>
            <a:spLocks noChangeArrowheads="1"/>
          </p:cNvSpPr>
          <p:nvPr/>
        </p:nvSpPr>
        <p:spPr bwMode="auto">
          <a:xfrm>
            <a:off x="211667" y="1388533"/>
            <a:ext cx="8729133" cy="2328333"/>
          </a:xfrm>
          <a:prstGeom prst="rect">
            <a:avLst/>
          </a:prstGeom>
          <a:noFill/>
          <a:ln w="9525">
            <a:noFill/>
            <a:miter lim="800000"/>
            <a:headEnd/>
            <a:tailEnd/>
          </a:ln>
        </p:spPr>
        <p:txBody>
          <a:bodyPr/>
          <a:lstStyle/>
          <a:p>
            <a:pPr algn="just">
              <a:spcBef>
                <a:spcPct val="20000"/>
              </a:spcBef>
            </a:pPr>
            <a:r>
              <a:rPr lang="en-US" dirty="0" smtClean="0">
                <a:solidFill>
                  <a:schemeClr val="tx2"/>
                </a:solidFill>
                <a:latin typeface="Formata BQ Regular" pitchFamily="50" charset="0"/>
              </a:rPr>
              <a:t>Rutgers Cooperative Extension Water Resources Program </a:t>
            </a:r>
            <a:r>
              <a:rPr lang="en-US" dirty="0" smtClean="0">
                <a:solidFill>
                  <a:schemeClr val="tx2"/>
                </a:solidFill>
                <a:latin typeface="Formata BQ Regular" pitchFamily="50" charset="0"/>
              </a:rPr>
              <a:t>has worked with </a:t>
            </a:r>
            <a:r>
              <a:rPr lang="en-US" dirty="0" smtClean="0">
                <a:solidFill>
                  <a:schemeClr val="tx2"/>
                </a:solidFill>
                <a:latin typeface="Formata BQ Regular" pitchFamily="50" charset="0"/>
              </a:rPr>
              <a:t>Hamilton Township to evaluate existing </a:t>
            </a:r>
            <a:r>
              <a:rPr lang="en-US" dirty="0" err="1" smtClean="0">
                <a:solidFill>
                  <a:schemeClr val="tx2"/>
                </a:solidFill>
                <a:latin typeface="Formata BQ Regular" pitchFamily="50" charset="0"/>
              </a:rPr>
              <a:t>stormwater</a:t>
            </a:r>
            <a:r>
              <a:rPr lang="en-US" dirty="0" smtClean="0">
                <a:solidFill>
                  <a:schemeClr val="tx2"/>
                </a:solidFill>
                <a:latin typeface="Formata BQ Regular" pitchFamily="50" charset="0"/>
              </a:rPr>
              <a:t> infrastructure</a:t>
            </a:r>
            <a:r>
              <a:rPr lang="en-US" dirty="0" smtClean="0">
                <a:solidFill>
                  <a:schemeClr val="tx2"/>
                </a:solidFill>
                <a:latin typeface="Formata BQ Regular" pitchFamily="50" charset="0"/>
              </a:rPr>
              <a:t>, localized </a:t>
            </a:r>
            <a:r>
              <a:rPr lang="en-US" dirty="0" smtClean="0">
                <a:solidFill>
                  <a:schemeClr val="tx2"/>
                </a:solidFill>
                <a:latin typeface="Formata BQ Regular" pitchFamily="50" charset="0"/>
              </a:rPr>
              <a:t>flooding issues, </a:t>
            </a:r>
            <a:r>
              <a:rPr lang="en-US" dirty="0" smtClean="0">
                <a:solidFill>
                  <a:schemeClr val="tx2"/>
                </a:solidFill>
                <a:latin typeface="Formata BQ Regular" pitchFamily="50" charset="0"/>
              </a:rPr>
              <a:t>watershed drainage, and </a:t>
            </a:r>
            <a:r>
              <a:rPr lang="en-US" dirty="0" err="1" smtClean="0">
                <a:solidFill>
                  <a:schemeClr val="tx2"/>
                </a:solidFill>
                <a:latin typeface="Formata BQ Regular" pitchFamily="50" charset="0"/>
              </a:rPr>
              <a:t>stormwater</a:t>
            </a:r>
            <a:r>
              <a:rPr lang="en-US" dirty="0" smtClean="0">
                <a:solidFill>
                  <a:schemeClr val="tx2"/>
                </a:solidFill>
                <a:latin typeface="Formata BQ Regular" pitchFamily="50" charset="0"/>
              </a:rPr>
              <a:t> management strategies.  The Rutgers team </a:t>
            </a:r>
            <a:r>
              <a:rPr lang="en-US" dirty="0" smtClean="0">
                <a:solidFill>
                  <a:schemeClr val="tx2"/>
                </a:solidFill>
                <a:latin typeface="Formata BQ Regular" pitchFamily="50" charset="0"/>
              </a:rPr>
              <a:t>has reviewed </a:t>
            </a:r>
            <a:r>
              <a:rPr lang="en-US" dirty="0" smtClean="0">
                <a:solidFill>
                  <a:schemeClr val="tx2"/>
                </a:solidFill>
                <a:latin typeface="Formata BQ Regular" pitchFamily="50" charset="0"/>
              </a:rPr>
              <a:t>the Township’s </a:t>
            </a:r>
            <a:r>
              <a:rPr lang="en-US" dirty="0" smtClean="0">
                <a:solidFill>
                  <a:schemeClr val="tx2"/>
                </a:solidFill>
                <a:latin typeface="Formata BQ Regular" pitchFamily="50" charset="0"/>
              </a:rPr>
              <a:t>maintenance practices </a:t>
            </a:r>
            <a:r>
              <a:rPr lang="en-US" dirty="0" smtClean="0">
                <a:solidFill>
                  <a:schemeClr val="tx2"/>
                </a:solidFill>
                <a:latin typeface="Formata BQ Regular" pitchFamily="50" charset="0"/>
              </a:rPr>
              <a:t>and </a:t>
            </a:r>
            <a:r>
              <a:rPr lang="en-US" dirty="0" smtClean="0">
                <a:solidFill>
                  <a:schemeClr val="tx2"/>
                </a:solidFill>
                <a:latin typeface="Formata BQ Regular" pitchFamily="50" charset="0"/>
              </a:rPr>
              <a:t>responsibilities for </a:t>
            </a:r>
            <a:r>
              <a:rPr lang="en-US" dirty="0" err="1" smtClean="0">
                <a:solidFill>
                  <a:schemeClr val="tx2"/>
                </a:solidFill>
                <a:latin typeface="Formata BQ Regular" pitchFamily="50" charset="0"/>
              </a:rPr>
              <a:t>stormwater</a:t>
            </a:r>
            <a:r>
              <a:rPr lang="en-US" dirty="0" smtClean="0">
                <a:solidFill>
                  <a:schemeClr val="tx2"/>
                </a:solidFill>
                <a:latin typeface="Formata BQ Regular" pitchFamily="50" charset="0"/>
              </a:rPr>
              <a:t> management facilities.  A </a:t>
            </a:r>
            <a:r>
              <a:rPr lang="en-US" dirty="0" smtClean="0">
                <a:solidFill>
                  <a:schemeClr val="tx2"/>
                </a:solidFill>
                <a:latin typeface="Formata BQ Regular" pitchFamily="50" charset="0"/>
              </a:rPr>
              <a:t>series of recommended actions </a:t>
            </a:r>
            <a:r>
              <a:rPr lang="en-US" dirty="0" smtClean="0">
                <a:solidFill>
                  <a:schemeClr val="tx2"/>
                </a:solidFill>
                <a:latin typeface="Formata BQ Regular" pitchFamily="50" charset="0"/>
              </a:rPr>
              <a:t>and strategies have been </a:t>
            </a:r>
            <a:r>
              <a:rPr lang="en-US" dirty="0" smtClean="0">
                <a:solidFill>
                  <a:schemeClr val="tx2"/>
                </a:solidFill>
                <a:latin typeface="Formata BQ Regular" pitchFamily="50" charset="0"/>
              </a:rPr>
              <a:t>developed </a:t>
            </a:r>
            <a:r>
              <a:rPr lang="en-US" dirty="0" smtClean="0">
                <a:solidFill>
                  <a:schemeClr val="tx2"/>
                </a:solidFill>
                <a:latin typeface="Formata BQ Regular" pitchFamily="50" charset="0"/>
              </a:rPr>
              <a:t>and proposed that will improve </a:t>
            </a:r>
            <a:r>
              <a:rPr lang="en-US" dirty="0" smtClean="0">
                <a:solidFill>
                  <a:schemeClr val="tx2"/>
                </a:solidFill>
                <a:latin typeface="Formata BQ Regular" pitchFamily="50" charset="0"/>
              </a:rPr>
              <a:t>and </a:t>
            </a:r>
            <a:r>
              <a:rPr lang="en-US" dirty="0" smtClean="0">
                <a:solidFill>
                  <a:schemeClr val="tx2"/>
                </a:solidFill>
                <a:latin typeface="Formata BQ Regular" pitchFamily="50" charset="0"/>
              </a:rPr>
              <a:t>protect </a:t>
            </a:r>
            <a:r>
              <a:rPr lang="en-US" dirty="0" smtClean="0">
                <a:solidFill>
                  <a:schemeClr val="tx2"/>
                </a:solidFill>
                <a:latin typeface="Formata BQ Regular" pitchFamily="50" charset="0"/>
              </a:rPr>
              <a:t>water resources in Hamilton Township </a:t>
            </a:r>
            <a:r>
              <a:rPr lang="en-US" dirty="0" smtClean="0">
                <a:solidFill>
                  <a:schemeClr val="tx2"/>
                </a:solidFill>
                <a:latin typeface="Formata BQ Regular" pitchFamily="50" charset="0"/>
              </a:rPr>
              <a:t>helping the community maintain </a:t>
            </a:r>
            <a:r>
              <a:rPr lang="en-US" dirty="0" smtClean="0">
                <a:solidFill>
                  <a:schemeClr val="tx2"/>
                </a:solidFill>
                <a:latin typeface="Formata BQ Regular" pitchFamily="50" charset="0"/>
              </a:rPr>
              <a:t>compliance with </a:t>
            </a:r>
            <a:r>
              <a:rPr lang="en-US" dirty="0" smtClean="0">
                <a:solidFill>
                  <a:schemeClr val="tx2"/>
                </a:solidFill>
                <a:latin typeface="Formata BQ Regular" pitchFamily="50" charset="0"/>
              </a:rPr>
              <a:t>Phase </a:t>
            </a:r>
            <a:r>
              <a:rPr lang="en-US" dirty="0" smtClean="0">
                <a:solidFill>
                  <a:schemeClr val="tx2"/>
                </a:solidFill>
                <a:latin typeface="Formata BQ Regular" pitchFamily="50" charset="0"/>
              </a:rPr>
              <a:t>II </a:t>
            </a:r>
            <a:r>
              <a:rPr lang="en-US" dirty="0" err="1" smtClean="0">
                <a:solidFill>
                  <a:schemeClr val="tx2"/>
                </a:solidFill>
                <a:latin typeface="Formata BQ Regular" pitchFamily="50" charset="0"/>
              </a:rPr>
              <a:t>Stormwater</a:t>
            </a:r>
            <a:r>
              <a:rPr lang="en-US" dirty="0" smtClean="0">
                <a:solidFill>
                  <a:schemeClr val="tx2"/>
                </a:solidFill>
                <a:latin typeface="Formata BQ Regular" pitchFamily="50" charset="0"/>
              </a:rPr>
              <a:t> Regulations.</a:t>
            </a:r>
            <a:endParaRPr lang="en-US" dirty="0">
              <a:solidFill>
                <a:schemeClr val="tx2"/>
              </a:solidFill>
              <a:latin typeface="Formata BQ Regular" pitchFamily="50" charset="0"/>
            </a:endParaRPr>
          </a:p>
          <a:p>
            <a:pPr algn="just">
              <a:spcBef>
                <a:spcPct val="20000"/>
              </a:spcBef>
            </a:pPr>
            <a:endParaRPr lang="en-US" sz="1600" dirty="0">
              <a:solidFill>
                <a:schemeClr val="tx2"/>
              </a:solidFill>
              <a:latin typeface="Formata BQ Regular" pitchFamily="50" charset="0"/>
            </a:endParaRPr>
          </a:p>
          <a:p>
            <a:pPr algn="just">
              <a:spcBef>
                <a:spcPct val="20000"/>
              </a:spcBef>
            </a:pPr>
            <a:endParaRPr lang="en-US" dirty="0">
              <a:solidFill>
                <a:schemeClr val="tx2"/>
              </a:solidFill>
              <a:latin typeface="Formata BQ Regular" pitchFamily="50" charset="0"/>
            </a:endParaRPr>
          </a:p>
        </p:txBody>
      </p:sp>
      <p:pic>
        <p:nvPicPr>
          <p:cNvPr id="5" name="Picture 4" descr="pervious pavers no runoff or puddles 10_27_09.JPG"/>
          <p:cNvPicPr>
            <a:picLocks noChangeAspect="1"/>
          </p:cNvPicPr>
          <p:nvPr/>
        </p:nvPicPr>
        <p:blipFill>
          <a:blip r:embed="rId3" cstate="print"/>
          <a:stretch>
            <a:fillRect/>
          </a:stretch>
        </p:blipFill>
        <p:spPr>
          <a:xfrm>
            <a:off x="5825058" y="3742267"/>
            <a:ext cx="3048000" cy="2286000"/>
          </a:xfrm>
          <a:prstGeom prst="rect">
            <a:avLst/>
          </a:prstGeom>
        </p:spPr>
      </p:pic>
      <p:pic>
        <p:nvPicPr>
          <p:cNvPr id="7" name="Picture 6" descr="IMG_7237.JPG"/>
          <p:cNvPicPr>
            <a:picLocks noChangeAspect="1"/>
          </p:cNvPicPr>
          <p:nvPr/>
        </p:nvPicPr>
        <p:blipFill>
          <a:blip r:embed="rId4" cstate="print"/>
          <a:srcRect l="12741" r="16426"/>
          <a:stretch>
            <a:fillRect/>
          </a:stretch>
        </p:blipFill>
        <p:spPr>
          <a:xfrm>
            <a:off x="3521880" y="3742267"/>
            <a:ext cx="2159000" cy="2286000"/>
          </a:xfrm>
          <a:prstGeom prst="rect">
            <a:avLst/>
          </a:prstGeom>
        </p:spPr>
      </p:pic>
      <p:pic>
        <p:nvPicPr>
          <p:cNvPr id="11" name="Picture 10" descr="092310_Holmdel VES RG 002.jpg"/>
          <p:cNvPicPr>
            <a:picLocks noChangeAspect="1"/>
          </p:cNvPicPr>
          <p:nvPr/>
        </p:nvPicPr>
        <p:blipFill>
          <a:blip r:embed="rId5" cstate="print"/>
          <a:stretch>
            <a:fillRect/>
          </a:stretch>
        </p:blipFill>
        <p:spPr>
          <a:xfrm>
            <a:off x="329702" y="3742267"/>
            <a:ext cx="3047999"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algn="ctr"/>
            <a:r>
              <a:rPr lang="en-US" b="1" dirty="0" smtClean="0">
                <a:latin typeface="Minion Pro" pitchFamily="18" charset="0"/>
              </a:rPr>
              <a:t>The </a:t>
            </a:r>
            <a:r>
              <a:rPr lang="en-US" b="1" dirty="0" err="1" smtClean="0">
                <a:latin typeface="Minion Pro" pitchFamily="18" charset="0"/>
              </a:rPr>
              <a:t>Stormwater</a:t>
            </a:r>
            <a:r>
              <a:rPr lang="en-US" b="1" dirty="0" smtClean="0">
                <a:latin typeface="Minion Pro" pitchFamily="18" charset="0"/>
              </a:rPr>
              <a:t> </a:t>
            </a:r>
            <a:r>
              <a:rPr lang="en-US" b="1" dirty="0" smtClean="0">
                <a:latin typeface="Minion Pro" pitchFamily="18" charset="0"/>
              </a:rPr>
              <a:t>Problem</a:t>
            </a:r>
            <a:endParaRPr lang="en-US" sz="2400" b="1" dirty="0" smtClean="0">
              <a:latin typeface="Minion Pro" pitchFamily="18" charset="0"/>
            </a:endParaRPr>
          </a:p>
        </p:txBody>
      </p:sp>
      <p:sp>
        <p:nvSpPr>
          <p:cNvPr id="6" name="Text Box 1027"/>
          <p:cNvSpPr txBox="1">
            <a:spLocks noChangeArrowheads="1"/>
          </p:cNvSpPr>
          <p:nvPr/>
        </p:nvSpPr>
        <p:spPr bwMode="auto">
          <a:xfrm>
            <a:off x="473809" y="5657043"/>
            <a:ext cx="5926991" cy="954107"/>
          </a:xfrm>
          <a:prstGeom prst="rect">
            <a:avLst/>
          </a:prstGeom>
          <a:solidFill>
            <a:schemeClr val="accent2">
              <a:lumMod val="20000"/>
              <a:lumOff val="80000"/>
            </a:schemeClr>
          </a:solidFill>
          <a:ln w="12700">
            <a:solidFill>
              <a:schemeClr val="accent2"/>
            </a:solidFill>
            <a:miter lim="800000"/>
            <a:headEnd/>
            <a:tailEnd/>
          </a:ln>
        </p:spPr>
        <p:txBody>
          <a:bodyPr wrap="square">
            <a:spAutoFit/>
          </a:bodyPr>
          <a:lstStyle/>
          <a:p>
            <a:pPr algn="l"/>
            <a:r>
              <a:rPr lang="en-US" sz="1600" dirty="0" smtClean="0">
                <a:solidFill>
                  <a:schemeClr val="tx2"/>
                </a:solidFill>
                <a:latin typeface="Formata BQ Regular" pitchFamily="50" charset="0"/>
              </a:rPr>
              <a:t>The current estimate to repair the wastewater infrastructure throughout the State of NJ is $15 billion.</a:t>
            </a:r>
          </a:p>
          <a:p>
            <a:pPr algn="l"/>
            <a:r>
              <a:rPr lang="en-US" sz="1200" dirty="0" smtClean="0">
                <a:solidFill>
                  <a:schemeClr val="tx2"/>
                </a:solidFill>
                <a:latin typeface="Formata BQ Regular" pitchFamily="50" charset="0"/>
              </a:rPr>
              <a:t>- Fiscal 2008 Budget in Brief. NJ State Office of Management and Budget, Chapter 2, pg 42, Feb 22, 2007, http://www.state.nj.us/treasury/omb</a:t>
            </a:r>
          </a:p>
        </p:txBody>
      </p:sp>
      <p:sp>
        <p:nvSpPr>
          <p:cNvPr id="9" name="Rectangle 3"/>
          <p:cNvSpPr txBox="1">
            <a:spLocks noChangeArrowheads="1"/>
          </p:cNvSpPr>
          <p:nvPr/>
        </p:nvSpPr>
        <p:spPr bwMode="auto">
          <a:xfrm>
            <a:off x="359502" y="1574801"/>
            <a:ext cx="7226625" cy="3550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50000"/>
              </a:lnSpc>
              <a:spcBef>
                <a:spcPts val="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Localized</a:t>
            </a:r>
            <a:r>
              <a:rPr kumimoji="0" lang="en-US" sz="2400" b="0" i="0" u="none" strike="noStrike" kern="0" cap="none" spc="0" normalizeH="0" noProof="0" dirty="0" smtClean="0">
                <a:ln>
                  <a:noFill/>
                </a:ln>
                <a:solidFill>
                  <a:schemeClr val="tx2"/>
                </a:solidFill>
                <a:effectLst/>
                <a:uLnTx/>
                <a:uFillTx/>
                <a:latin typeface="Formata BQ Regular" pitchFamily="50" charset="0"/>
                <a:ea typeface="+mn-ea"/>
                <a:cs typeface="+mn-cs"/>
              </a:rPr>
              <a:t> </a:t>
            </a: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flooding (</a:t>
            </a:r>
            <a:r>
              <a:rPr kumimoji="0" lang="en-US" sz="2400" b="0" i="1" u="sng" strike="noStrike" kern="0" cap="none" spc="0" normalizeH="0" baseline="0" noProof="0" dirty="0" smtClean="0">
                <a:ln>
                  <a:noFill/>
                </a:ln>
                <a:solidFill>
                  <a:schemeClr val="tx2"/>
                </a:solidFill>
                <a:effectLst/>
                <a:uLnTx/>
                <a:uFillTx/>
                <a:latin typeface="Formata BQ Regular" pitchFamily="50" charset="0"/>
                <a:ea typeface="+mn-ea"/>
                <a:cs typeface="+mn-cs"/>
              </a:rPr>
              <a:t>QUANTITY</a:t>
            </a: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a:t>
            </a:r>
            <a:endPar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endParaRPr>
          </a:p>
          <a:p>
            <a:pPr marL="457200" marR="0" lvl="0" indent="-457200" algn="l" defTabSz="914400" rtl="0" eaLnBrk="0" fontAlgn="base" latinLnBrk="0" hangingPunct="0">
              <a:lnSpc>
                <a:spcPct val="150000"/>
              </a:lnSpc>
              <a:spcBef>
                <a:spcPts val="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Aging infrastructure</a:t>
            </a:r>
          </a:p>
          <a:p>
            <a:pPr marL="457200" marR="0" lvl="0" indent="-457200" algn="l" defTabSz="914400" rtl="0" eaLnBrk="0" fontAlgn="base" latinLnBrk="0" hangingPunct="0">
              <a:lnSpc>
                <a:spcPct val="150000"/>
              </a:lnSpc>
              <a:spcBef>
                <a:spcPts val="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Increased maintenance costs</a:t>
            </a:r>
          </a:p>
          <a:p>
            <a:pPr marL="457200" lvl="0" indent="-457200" algn="l" eaLnBrk="0" hangingPunct="0">
              <a:lnSpc>
                <a:spcPct val="150000"/>
              </a:lnSpc>
              <a:spcBef>
                <a:spcPts val="0"/>
              </a:spcBef>
              <a:buFont typeface="+mj-lt"/>
              <a:buAutoNum type="arabicPeriod"/>
              <a:defRPr/>
            </a:pP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Nutrients</a:t>
            </a:r>
            <a:r>
              <a:rPr kumimoji="0" lang="en-US" sz="2400" b="0" i="0" u="none" strike="noStrike" kern="0" cap="none" spc="0" normalizeH="0" noProof="0" dirty="0" smtClean="0">
                <a:ln>
                  <a:noFill/>
                </a:ln>
                <a:solidFill>
                  <a:schemeClr val="tx2"/>
                </a:solidFill>
                <a:effectLst/>
                <a:uLnTx/>
                <a:uFillTx/>
                <a:latin typeface="Formata BQ Regular" pitchFamily="50" charset="0"/>
                <a:ea typeface="+mn-ea"/>
                <a:cs typeface="+mn-cs"/>
              </a:rPr>
              <a:t> and sediment</a:t>
            </a: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 </a:t>
            </a:r>
            <a:r>
              <a:rPr lang="en-US" sz="2400" kern="0" dirty="0" smtClean="0">
                <a:solidFill>
                  <a:schemeClr val="tx2"/>
                </a:solidFill>
                <a:latin typeface="Formata BQ Regular" pitchFamily="50" charset="0"/>
              </a:rPr>
              <a:t>(</a:t>
            </a:r>
            <a:r>
              <a:rPr lang="en-US" sz="2400" i="1" u="sng" kern="0" dirty="0" smtClean="0">
                <a:solidFill>
                  <a:schemeClr val="tx2"/>
                </a:solidFill>
                <a:latin typeface="Formata BQ Regular" pitchFamily="50" charset="0"/>
              </a:rPr>
              <a:t>QUALITY</a:t>
            </a:r>
            <a:r>
              <a:rPr lang="en-US" sz="2400" kern="0" dirty="0" smtClean="0">
                <a:solidFill>
                  <a:schemeClr val="tx2"/>
                </a:solidFill>
                <a:latin typeface="Formata BQ Regular" pitchFamily="50" charset="0"/>
              </a:rPr>
              <a:t>)</a:t>
            </a:r>
            <a:endPar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endParaRPr>
          </a:p>
          <a:p>
            <a:pPr marL="457200" marR="0" lvl="0" indent="-457200" algn="l" defTabSz="914400" rtl="0" eaLnBrk="0" fontAlgn="base" latinLnBrk="0" hangingPunct="0">
              <a:lnSpc>
                <a:spcPct val="150000"/>
              </a:lnSpc>
              <a:spcBef>
                <a:spcPts val="0"/>
              </a:spcBef>
              <a:spcAft>
                <a:spcPct val="0"/>
              </a:spcAft>
              <a:buClrTx/>
              <a:buSzTx/>
              <a:buFont typeface="+mj-lt"/>
              <a:buAutoNum type="arabicPeriod"/>
              <a:tabLst/>
              <a:defRPr/>
            </a:pPr>
            <a:r>
              <a:rPr lang="en-US" sz="2400" kern="0" dirty="0" smtClean="0">
                <a:solidFill>
                  <a:schemeClr val="tx2"/>
                </a:solidFill>
                <a:latin typeface="Formata BQ Regular" pitchFamily="50" charset="0"/>
              </a:rPr>
              <a:t>Failing </a:t>
            </a:r>
            <a:r>
              <a:rPr lang="en-US" sz="2400" kern="0" dirty="0" smtClean="0">
                <a:solidFill>
                  <a:schemeClr val="tx2"/>
                </a:solidFill>
                <a:latin typeface="Formata BQ Regular" pitchFamily="50" charset="0"/>
              </a:rPr>
              <a:t>systems &amp; property damage</a:t>
            </a:r>
            <a:endParaRPr lang="en-US" sz="2400" kern="0" dirty="0" smtClean="0">
              <a:solidFill>
                <a:schemeClr val="tx2"/>
              </a:solidFill>
              <a:latin typeface="Formata BQ Regular" pitchFamily="50" charset="0"/>
            </a:endParaRPr>
          </a:p>
          <a:p>
            <a:pPr marL="457200" marR="0" lvl="0" indent="-457200" algn="l" defTabSz="914400" rtl="0" eaLnBrk="0" fontAlgn="base" latinLnBrk="0" hangingPunct="0">
              <a:lnSpc>
                <a:spcPct val="150000"/>
              </a:lnSpc>
              <a:spcBef>
                <a:spcPts val="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rPr>
              <a:t>Mosquitoes</a:t>
            </a:r>
          </a:p>
          <a:p>
            <a:pPr marL="457200" marR="0" lvl="0" indent="-457200" algn="l" defTabSz="914400" rtl="0" eaLnBrk="0" fontAlgn="base" latinLnBrk="0" hangingPunct="0">
              <a:lnSpc>
                <a:spcPct val="150000"/>
              </a:lnSpc>
              <a:spcBef>
                <a:spcPts val="0"/>
              </a:spcBef>
              <a:spcAft>
                <a:spcPct val="0"/>
              </a:spcAft>
              <a:buClrTx/>
              <a:buSzTx/>
              <a:buFont typeface="+mj-lt"/>
              <a:buAutoNum type="arabicPeriod"/>
              <a:tabLst/>
              <a:defRPr/>
            </a:pPr>
            <a:r>
              <a:rPr lang="en-US" sz="2400" kern="0" noProof="0" dirty="0" smtClean="0">
                <a:solidFill>
                  <a:schemeClr val="tx2"/>
                </a:solidFill>
                <a:latin typeface="Formata BQ Regular" pitchFamily="50" charset="0"/>
              </a:rPr>
              <a:t>Resident </a:t>
            </a:r>
            <a:r>
              <a:rPr lang="en-US" sz="2400" kern="0" noProof="0" dirty="0" smtClean="0">
                <a:solidFill>
                  <a:schemeClr val="tx2"/>
                </a:solidFill>
                <a:latin typeface="Formata BQ Regular" pitchFamily="50" charset="0"/>
              </a:rPr>
              <a:t>waterfowl (</a:t>
            </a:r>
            <a:r>
              <a:rPr lang="en-US" sz="2400" i="1" u="sng" kern="0" noProof="0" dirty="0" smtClean="0">
                <a:solidFill>
                  <a:schemeClr val="tx2"/>
                </a:solidFill>
                <a:latin typeface="Formata BQ Regular" pitchFamily="50" charset="0"/>
              </a:rPr>
              <a:t>QUALITY</a:t>
            </a:r>
            <a:r>
              <a:rPr lang="en-US" sz="2400" kern="0" noProof="0" dirty="0" smtClean="0">
                <a:solidFill>
                  <a:schemeClr val="tx2"/>
                </a:solidFill>
                <a:latin typeface="Formata BQ Regular" pitchFamily="50" charset="0"/>
              </a:rPr>
              <a:t>)</a:t>
            </a:r>
            <a:endPar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endParaRPr>
          </a:p>
          <a:p>
            <a:pPr marL="342900" marR="0" lvl="0" indent="-342900" algn="l" defTabSz="914400" rtl="0" eaLnBrk="0" fontAlgn="base" latinLnBrk="0" hangingPunct="0">
              <a:lnSpc>
                <a:spcPct val="150000"/>
              </a:lnSpc>
              <a:spcBef>
                <a:spcPts val="0"/>
              </a:spcBef>
              <a:spcAft>
                <a:spcPct val="0"/>
              </a:spcAft>
              <a:buClrTx/>
              <a:buSzTx/>
              <a:buFontTx/>
              <a:buChar char="•"/>
              <a:tabLst/>
              <a:defRPr/>
            </a:pPr>
            <a:endParaRPr kumimoji="0" lang="en-US" sz="2400" b="0" i="0" u="none" strike="noStrike" kern="0" cap="none" spc="0" normalizeH="0" baseline="0" noProof="0" dirty="0" smtClean="0">
              <a:ln>
                <a:noFill/>
              </a:ln>
              <a:solidFill>
                <a:schemeClr val="tx2"/>
              </a:solidFill>
              <a:effectLst/>
              <a:uLnTx/>
              <a:uFillTx/>
              <a:latin typeface="Formata BQ Regular" pitchFamily="50" charset="0"/>
              <a:ea typeface="+mn-ea"/>
              <a:cs typeface="+mn-cs"/>
            </a:endParaRPr>
          </a:p>
        </p:txBody>
      </p:sp>
      <p:pic>
        <p:nvPicPr>
          <p:cNvPr id="5" name="Picture 3" descr="G:\neshanic\Caitrin\Site Photos\20100709\MDB-0054\DSC02943.JPG"/>
          <p:cNvPicPr>
            <a:picLocks noChangeAspect="1" noChangeArrowheads="1"/>
          </p:cNvPicPr>
          <p:nvPr/>
        </p:nvPicPr>
        <p:blipFill>
          <a:blip r:embed="rId3" cstate="print"/>
          <a:stretch>
            <a:fillRect/>
          </a:stretch>
        </p:blipFill>
        <p:spPr bwMode="auto">
          <a:xfrm>
            <a:off x="6407394" y="1744785"/>
            <a:ext cx="2482596" cy="1861947"/>
          </a:xfrm>
          <a:prstGeom prst="rect">
            <a:avLst/>
          </a:prstGeom>
          <a:noFill/>
        </p:spPr>
      </p:pic>
      <p:pic>
        <p:nvPicPr>
          <p:cNvPr id="175106" name="Picture 2" descr="http://www.ci.duncanville.tx.us/images/Storm%20Drain%20(sediment).jpg"/>
          <p:cNvPicPr>
            <a:picLocks noChangeAspect="1" noChangeArrowheads="1"/>
          </p:cNvPicPr>
          <p:nvPr/>
        </p:nvPicPr>
        <p:blipFill>
          <a:blip r:embed="rId4" cstate="print">
            <a:lum bright="10000"/>
          </a:blip>
          <a:srcRect t="36436" r="33409"/>
          <a:stretch>
            <a:fillRect/>
          </a:stretch>
        </p:blipFill>
        <p:spPr bwMode="auto">
          <a:xfrm>
            <a:off x="6406434" y="3674533"/>
            <a:ext cx="2483555" cy="18457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inion Pro"/>
              </a:rPr>
              <a:t>Task 1: Inventory and Review</a:t>
            </a:r>
            <a:endParaRPr lang="en-US" b="1" dirty="0">
              <a:latin typeface="Minion Pro"/>
            </a:endParaRPr>
          </a:p>
        </p:txBody>
      </p:sp>
      <p:sp>
        <p:nvSpPr>
          <p:cNvPr id="6" name="Content Placeholder 5"/>
          <p:cNvSpPr>
            <a:spLocks noGrp="1"/>
          </p:cNvSpPr>
          <p:nvPr>
            <p:ph sz="half" idx="1"/>
          </p:nvPr>
        </p:nvSpPr>
        <p:spPr/>
        <p:txBody>
          <a:bodyPr/>
          <a:lstStyle/>
          <a:p>
            <a:r>
              <a:rPr lang="en-US" sz="1800" dirty="0" smtClean="0">
                <a:solidFill>
                  <a:schemeClr val="tx2"/>
                </a:solidFill>
                <a:latin typeface="Formata BQ Regular" pitchFamily="50" charset="0"/>
              </a:rPr>
              <a:t>Compile existing data</a:t>
            </a:r>
          </a:p>
          <a:p>
            <a:pPr lvl="1"/>
            <a:r>
              <a:rPr lang="en-US" sz="1600" dirty="0" err="1" smtClean="0">
                <a:solidFill>
                  <a:schemeClr val="tx2"/>
                </a:solidFill>
                <a:latin typeface="Formata BQ Regular" pitchFamily="50" charset="0"/>
              </a:rPr>
              <a:t>Stormwater</a:t>
            </a:r>
            <a:r>
              <a:rPr lang="en-US" sz="1600" dirty="0" smtClean="0">
                <a:solidFill>
                  <a:schemeClr val="tx2"/>
                </a:solidFill>
                <a:latin typeface="Formata BQ Regular" pitchFamily="50" charset="0"/>
              </a:rPr>
              <a:t> infrastructure, including; inlets, outlets, detention basins, piping, etc.</a:t>
            </a:r>
          </a:p>
          <a:p>
            <a:pPr lvl="1"/>
            <a:r>
              <a:rPr lang="en-US" sz="1600" dirty="0" smtClean="0">
                <a:solidFill>
                  <a:schemeClr val="tx2"/>
                </a:solidFill>
                <a:latin typeface="Formata BQ Regular" pitchFamily="50" charset="0"/>
              </a:rPr>
              <a:t>Water resources overlays, including; rivers, streams, and ponds, flood plain, </a:t>
            </a:r>
            <a:r>
              <a:rPr lang="en-US" sz="1600" dirty="0" err="1" smtClean="0">
                <a:solidFill>
                  <a:schemeClr val="tx2"/>
                </a:solidFill>
                <a:latin typeface="Formata BQ Regular" pitchFamily="50" charset="0"/>
              </a:rPr>
              <a:t>hydric</a:t>
            </a:r>
            <a:r>
              <a:rPr lang="en-US" sz="1600" dirty="0" smtClean="0">
                <a:solidFill>
                  <a:schemeClr val="tx2"/>
                </a:solidFill>
                <a:latin typeface="Formata BQ Regular" pitchFamily="50" charset="0"/>
              </a:rPr>
              <a:t> soils, groundwater recharge areas, wellhead protection areas, riparian corridors, wetlands, etc.</a:t>
            </a:r>
          </a:p>
          <a:p>
            <a:pPr lvl="1"/>
            <a:r>
              <a:rPr lang="en-US" sz="1600" dirty="0" smtClean="0">
                <a:solidFill>
                  <a:schemeClr val="tx2"/>
                </a:solidFill>
                <a:latin typeface="Formata BQ Regular" pitchFamily="50" charset="0"/>
              </a:rPr>
              <a:t>Surface water quality sampling results</a:t>
            </a:r>
          </a:p>
          <a:p>
            <a:r>
              <a:rPr lang="en-US" sz="1800" dirty="0" smtClean="0">
                <a:solidFill>
                  <a:schemeClr val="tx2"/>
                </a:solidFill>
                <a:latin typeface="Formata BQ Regular" pitchFamily="50" charset="0"/>
              </a:rPr>
              <a:t>Review </a:t>
            </a:r>
            <a:r>
              <a:rPr lang="en-US" sz="1800" dirty="0" smtClean="0">
                <a:solidFill>
                  <a:schemeClr val="tx2"/>
                </a:solidFill>
                <a:latin typeface="Formata BQ Regular" pitchFamily="50" charset="0"/>
              </a:rPr>
              <a:t>current policies and </a:t>
            </a:r>
            <a:r>
              <a:rPr lang="en-US" sz="1800" dirty="0" smtClean="0">
                <a:solidFill>
                  <a:schemeClr val="tx2"/>
                </a:solidFill>
                <a:latin typeface="Formata BQ Regular" pitchFamily="50" charset="0"/>
              </a:rPr>
              <a:t>plans</a:t>
            </a:r>
          </a:p>
          <a:p>
            <a:r>
              <a:rPr lang="en-US" sz="1800" dirty="0" smtClean="0">
                <a:solidFill>
                  <a:schemeClr val="tx2"/>
                </a:solidFill>
                <a:latin typeface="Formata BQ Regular" pitchFamily="50" charset="0"/>
              </a:rPr>
              <a:t>Develop mapping</a:t>
            </a:r>
          </a:p>
          <a:p>
            <a:r>
              <a:rPr lang="en-US" sz="1800" dirty="0" smtClean="0">
                <a:solidFill>
                  <a:schemeClr val="tx2"/>
                </a:solidFill>
                <a:latin typeface="Formata BQ Regular" pitchFamily="50" charset="0"/>
              </a:rPr>
              <a:t>Prepare evaluation</a:t>
            </a:r>
            <a:endParaRPr lang="en-US" sz="1800" dirty="0" smtClean="0">
              <a:solidFill>
                <a:schemeClr val="tx2"/>
              </a:solidFill>
              <a:latin typeface="Formata BQ Regular" pitchFamily="50" charset="0"/>
            </a:endParaRPr>
          </a:p>
        </p:txBody>
      </p:sp>
      <p:pic>
        <p:nvPicPr>
          <p:cNvPr id="9" name="Content Placeholder 8" descr="COVER from FINAL_Hydrology_Report_09092011.jpg"/>
          <p:cNvPicPr>
            <a:picLocks noGrp="1" noChangeAspect="1"/>
          </p:cNvPicPr>
          <p:nvPr>
            <p:ph sz="half" idx="2"/>
          </p:nvPr>
        </p:nvPicPr>
        <p:blipFill>
          <a:blip r:embed="rId3" cstate="print"/>
          <a:stretch>
            <a:fillRect/>
          </a:stretch>
        </p:blipFill>
        <p:spPr>
          <a:xfrm>
            <a:off x="4825695" y="1295396"/>
            <a:ext cx="4226406" cy="546946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inion Pro"/>
              </a:rPr>
              <a:t>Task 1: </a:t>
            </a:r>
            <a:r>
              <a:rPr lang="en-US" b="1" dirty="0" smtClean="0">
                <a:latin typeface="Minion Pro"/>
              </a:rPr>
              <a:t>Summary and Conclusions</a:t>
            </a:r>
            <a:endParaRPr lang="en-US" b="1" dirty="0">
              <a:latin typeface="Minion Pro"/>
            </a:endParaRPr>
          </a:p>
        </p:txBody>
      </p:sp>
      <p:sp>
        <p:nvSpPr>
          <p:cNvPr id="6" name="Content Placeholder 5"/>
          <p:cNvSpPr>
            <a:spLocks noGrp="1"/>
          </p:cNvSpPr>
          <p:nvPr>
            <p:ph sz="half" idx="1"/>
          </p:nvPr>
        </p:nvSpPr>
        <p:spPr/>
        <p:txBody>
          <a:bodyPr/>
          <a:lstStyle/>
          <a:p>
            <a:r>
              <a:rPr lang="en-US" sz="1800" dirty="0" err="1" smtClean="0">
                <a:solidFill>
                  <a:schemeClr val="tx2"/>
                </a:solidFill>
                <a:latin typeface="Formata BQ Regular" pitchFamily="50" charset="0"/>
              </a:rPr>
              <a:t>Stormwater</a:t>
            </a:r>
            <a:r>
              <a:rPr lang="en-US" sz="1800" dirty="0" smtClean="0">
                <a:solidFill>
                  <a:schemeClr val="tx2"/>
                </a:solidFill>
                <a:latin typeface="Formata BQ Regular" pitchFamily="50" charset="0"/>
              </a:rPr>
              <a:t> </a:t>
            </a:r>
            <a:r>
              <a:rPr lang="en-US" sz="1800" dirty="0" smtClean="0">
                <a:solidFill>
                  <a:schemeClr val="tx2"/>
                </a:solidFill>
                <a:latin typeface="Formata BQ Regular" pitchFamily="50" charset="0"/>
              </a:rPr>
              <a:t>problems facing </a:t>
            </a:r>
            <a:r>
              <a:rPr lang="en-US" sz="1800" dirty="0" smtClean="0">
                <a:solidFill>
                  <a:schemeClr val="tx2"/>
                </a:solidFill>
                <a:latin typeface="Formata BQ Regular" pitchFamily="50" charset="0"/>
              </a:rPr>
              <a:t>Hamilton </a:t>
            </a:r>
            <a:r>
              <a:rPr lang="en-US" sz="1800" dirty="0" smtClean="0">
                <a:solidFill>
                  <a:schemeClr val="tx2"/>
                </a:solidFill>
                <a:latin typeface="Formata BQ Regular" pitchFamily="50" charset="0"/>
              </a:rPr>
              <a:t>Township are related to the increase </a:t>
            </a:r>
            <a:r>
              <a:rPr lang="en-US" sz="1800" dirty="0" smtClean="0">
                <a:solidFill>
                  <a:schemeClr val="tx2"/>
                </a:solidFill>
                <a:latin typeface="Formata BQ Regular" pitchFamily="50" charset="0"/>
              </a:rPr>
              <a:t>in developed </a:t>
            </a:r>
            <a:r>
              <a:rPr lang="en-US" sz="1800" dirty="0" smtClean="0">
                <a:solidFill>
                  <a:schemeClr val="tx2"/>
                </a:solidFill>
                <a:latin typeface="Formata BQ Regular" pitchFamily="50" charset="0"/>
              </a:rPr>
              <a:t>areas and the associated impervious cover that accompanies </a:t>
            </a:r>
            <a:r>
              <a:rPr lang="en-US" sz="1800" dirty="0" smtClean="0">
                <a:solidFill>
                  <a:schemeClr val="tx2"/>
                </a:solidFill>
                <a:latin typeface="Formata BQ Regular" pitchFamily="50" charset="0"/>
              </a:rPr>
              <a:t>it</a:t>
            </a:r>
          </a:p>
          <a:p>
            <a:r>
              <a:rPr lang="en-US" sz="1800" dirty="0" smtClean="0">
                <a:solidFill>
                  <a:schemeClr val="tx2"/>
                </a:solidFill>
                <a:latin typeface="Formata BQ Regular" pitchFamily="50" charset="0"/>
              </a:rPr>
              <a:t>New </a:t>
            </a:r>
            <a:r>
              <a:rPr lang="en-US" sz="1800" dirty="0" smtClean="0">
                <a:solidFill>
                  <a:schemeClr val="tx2"/>
                </a:solidFill>
                <a:latin typeface="Formata BQ Regular" pitchFamily="50" charset="0"/>
              </a:rPr>
              <a:t>development areas will only exacerbate water quality problems </a:t>
            </a:r>
            <a:r>
              <a:rPr lang="en-US" sz="1800" dirty="0" smtClean="0">
                <a:solidFill>
                  <a:schemeClr val="tx2"/>
                </a:solidFill>
                <a:latin typeface="Formata BQ Regular" pitchFamily="50" charset="0"/>
              </a:rPr>
              <a:t>by increasing </a:t>
            </a:r>
            <a:r>
              <a:rPr lang="en-US" sz="1800" dirty="0" smtClean="0">
                <a:solidFill>
                  <a:schemeClr val="tx2"/>
                </a:solidFill>
                <a:latin typeface="Formata BQ Regular" pitchFamily="50" charset="0"/>
              </a:rPr>
              <a:t>the frequency and intensity of storm flows and flooding, while also </a:t>
            </a:r>
            <a:r>
              <a:rPr lang="en-US" sz="1800" dirty="0" smtClean="0">
                <a:solidFill>
                  <a:schemeClr val="tx2"/>
                </a:solidFill>
                <a:latin typeface="Formata BQ Regular" pitchFamily="50" charset="0"/>
              </a:rPr>
              <a:t>increasing pollution</a:t>
            </a:r>
            <a:endParaRPr lang="en-US" sz="1600" dirty="0">
              <a:solidFill>
                <a:schemeClr val="tx2"/>
              </a:solidFill>
              <a:latin typeface="Formata BQ Regular" pitchFamily="50" charset="0"/>
            </a:endParaRPr>
          </a:p>
        </p:txBody>
      </p:sp>
      <p:pic>
        <p:nvPicPr>
          <p:cNvPr id="24577" name="Picture 1" descr="C:\Documents and Settings\jbergstrom\My Documents\Rutgers\WRP Files\Project Files\HamiltonTwp_MercerCounty\05_Documents\20110920 Detention Basin Site Visits\DSC05543.JPG"/>
          <p:cNvPicPr>
            <a:picLocks noGrp="1" noChangeAspect="1" noChangeArrowheads="1"/>
          </p:cNvPicPr>
          <p:nvPr>
            <p:ph sz="half" idx="2"/>
          </p:nvPr>
        </p:nvPicPr>
        <p:blipFill>
          <a:blip r:embed="rId3" cstate="print"/>
          <a:srcRect/>
          <a:stretch>
            <a:fillRect/>
          </a:stretch>
        </p:blipFill>
        <p:spPr bwMode="auto">
          <a:xfrm>
            <a:off x="5012266" y="1383498"/>
            <a:ext cx="3657600" cy="2743200"/>
          </a:xfrm>
          <a:prstGeom prst="rect">
            <a:avLst/>
          </a:prstGeom>
          <a:noFill/>
        </p:spPr>
      </p:pic>
      <p:pic>
        <p:nvPicPr>
          <p:cNvPr id="24578" name="Picture 2" descr="C:\Documents and Settings\jbergstrom\My Documents\Rutgers\WRP Files\Project Files\HamiltonTwp_MercerCounty\05_Documents\20110920 Detention Basin Site Visits\DSC05601.JPG"/>
          <p:cNvPicPr>
            <a:picLocks noChangeAspect="1" noChangeArrowheads="1"/>
          </p:cNvPicPr>
          <p:nvPr/>
        </p:nvPicPr>
        <p:blipFill>
          <a:blip r:embed="rId4" cstate="print"/>
          <a:srcRect/>
          <a:stretch>
            <a:fillRect/>
          </a:stretch>
        </p:blipFill>
        <p:spPr bwMode="auto">
          <a:xfrm>
            <a:off x="5012266" y="4004729"/>
            <a:ext cx="3657600" cy="2743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inion Pro"/>
              </a:rPr>
              <a:t>Task 1: </a:t>
            </a:r>
            <a:r>
              <a:rPr lang="en-US" b="1" dirty="0" smtClean="0">
                <a:latin typeface="Minion Pro"/>
              </a:rPr>
              <a:t>Recommendations</a:t>
            </a:r>
            <a:endParaRPr lang="en-US" b="1" dirty="0">
              <a:latin typeface="Minion Pro"/>
            </a:endParaRPr>
          </a:p>
        </p:txBody>
      </p:sp>
      <p:sp>
        <p:nvSpPr>
          <p:cNvPr id="6" name="Content Placeholder 5"/>
          <p:cNvSpPr>
            <a:spLocks noGrp="1"/>
          </p:cNvSpPr>
          <p:nvPr>
            <p:ph sz="half" idx="1"/>
          </p:nvPr>
        </p:nvSpPr>
        <p:spPr/>
        <p:txBody>
          <a:bodyPr/>
          <a:lstStyle/>
          <a:p>
            <a:r>
              <a:rPr lang="en-US" sz="1800" dirty="0" smtClean="0">
                <a:solidFill>
                  <a:schemeClr val="tx2"/>
                </a:solidFill>
                <a:latin typeface="Formata BQ Regular" pitchFamily="50" charset="0"/>
              </a:rPr>
              <a:t>Reduce the amount of impervious cover on new developments through green building </a:t>
            </a:r>
            <a:r>
              <a:rPr lang="en-US" sz="1800" dirty="0" smtClean="0">
                <a:solidFill>
                  <a:schemeClr val="tx2"/>
                </a:solidFill>
                <a:latin typeface="Formata BQ Regular" pitchFamily="50" charset="0"/>
              </a:rPr>
              <a:t>techniques</a:t>
            </a:r>
          </a:p>
          <a:p>
            <a:r>
              <a:rPr lang="en-US" sz="1800" dirty="0" smtClean="0">
                <a:solidFill>
                  <a:schemeClr val="tx2"/>
                </a:solidFill>
                <a:latin typeface="Formata BQ Regular" pitchFamily="50" charset="0"/>
              </a:rPr>
              <a:t>Disconnect existing impervious </a:t>
            </a:r>
            <a:r>
              <a:rPr lang="en-US" sz="1800" dirty="0" smtClean="0">
                <a:solidFill>
                  <a:schemeClr val="tx2"/>
                </a:solidFill>
                <a:latin typeface="Formata BQ Regular" pitchFamily="50" charset="0"/>
              </a:rPr>
              <a:t>areas through </a:t>
            </a:r>
            <a:r>
              <a:rPr lang="en-US" sz="1800" dirty="0" smtClean="0">
                <a:solidFill>
                  <a:schemeClr val="tx2"/>
                </a:solidFill>
                <a:latin typeface="Formata BQ Regular" pitchFamily="50" charset="0"/>
              </a:rPr>
              <a:t>rain </a:t>
            </a:r>
            <a:r>
              <a:rPr lang="en-US" sz="1800" dirty="0" smtClean="0">
                <a:solidFill>
                  <a:schemeClr val="tx2"/>
                </a:solidFill>
                <a:latin typeface="Formata BQ Regular" pitchFamily="50" charset="0"/>
              </a:rPr>
              <a:t>gardens, rain barrels, or </a:t>
            </a:r>
            <a:r>
              <a:rPr lang="en-US" sz="1800" dirty="0" smtClean="0">
                <a:solidFill>
                  <a:schemeClr val="tx2"/>
                </a:solidFill>
                <a:latin typeface="Formata BQ Regular" pitchFamily="50" charset="0"/>
              </a:rPr>
              <a:t>pervious pavements</a:t>
            </a:r>
            <a:endParaRPr lang="en-US" sz="1800" dirty="0" smtClean="0">
              <a:solidFill>
                <a:schemeClr val="tx2"/>
              </a:solidFill>
              <a:latin typeface="Formata BQ Regular" pitchFamily="50" charset="0"/>
            </a:endParaRPr>
          </a:p>
          <a:p>
            <a:r>
              <a:rPr lang="en-US" sz="1800" dirty="0" smtClean="0">
                <a:solidFill>
                  <a:schemeClr val="tx2"/>
                </a:solidFill>
                <a:latin typeface="Formata BQ Regular" pitchFamily="50" charset="0"/>
              </a:rPr>
              <a:t>Educate residents of the municipality on their role in improving runoff water quality</a:t>
            </a:r>
          </a:p>
          <a:p>
            <a:r>
              <a:rPr lang="en-US" sz="1800" dirty="0" smtClean="0">
                <a:solidFill>
                  <a:schemeClr val="tx2"/>
                </a:solidFill>
                <a:latin typeface="Formata BQ Regular" pitchFamily="50" charset="0"/>
              </a:rPr>
              <a:t>Retrofit existing detention basins, replace and disconnect existing impervious areas, and maintain natural lands (forests and wetlands) as open spaces</a:t>
            </a:r>
            <a:endParaRPr lang="en-US" sz="1800" dirty="0">
              <a:solidFill>
                <a:schemeClr val="tx2"/>
              </a:solidFill>
              <a:latin typeface="Formata BQ Regular" pitchFamily="50" charset="0"/>
            </a:endParaRPr>
          </a:p>
        </p:txBody>
      </p:sp>
      <p:pic>
        <p:nvPicPr>
          <p:cNvPr id="8" name="Picture 2" descr="G:\Rain Garden Projects\Morris County\Parsippany-Troy Hills Town Hall\sandys pics\P9260078.JPG"/>
          <p:cNvPicPr>
            <a:picLocks noGrp="1" noChangeAspect="1" noChangeArrowheads="1"/>
          </p:cNvPicPr>
          <p:nvPr>
            <p:ph sz="half" idx="2"/>
          </p:nvPr>
        </p:nvPicPr>
        <p:blipFill>
          <a:blip r:embed="rId3" cstate="print"/>
          <a:srcRect/>
          <a:stretch>
            <a:fillRect/>
          </a:stretch>
        </p:blipFill>
        <p:spPr bwMode="auto">
          <a:xfrm>
            <a:off x="5384811" y="1468173"/>
            <a:ext cx="3200400" cy="2400300"/>
          </a:xfrm>
          <a:prstGeom prst="rect">
            <a:avLst/>
          </a:prstGeom>
          <a:ln>
            <a:noFill/>
          </a:ln>
          <a:effectLst>
            <a:softEdge rad="112500"/>
          </a:effectLst>
        </p:spPr>
      </p:pic>
      <p:pic>
        <p:nvPicPr>
          <p:cNvPr id="9" name="Picture 6" descr="bioretention_7"/>
          <p:cNvPicPr>
            <a:picLocks noChangeAspect="1" noChangeArrowheads="1"/>
          </p:cNvPicPr>
          <p:nvPr/>
        </p:nvPicPr>
        <p:blipFill>
          <a:blip r:embed="rId4" cstate="print"/>
          <a:stretch>
            <a:fillRect/>
          </a:stretch>
        </p:blipFill>
        <p:spPr bwMode="auto">
          <a:xfrm>
            <a:off x="5384811" y="4089930"/>
            <a:ext cx="3200400" cy="24062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609600"/>
            <a:ext cx="8686801" cy="838200"/>
          </a:xfrm>
        </p:spPr>
        <p:txBody>
          <a:bodyPr/>
          <a:lstStyle/>
          <a:p>
            <a:r>
              <a:rPr lang="en-US" sz="2800" b="1" dirty="0" smtClean="0">
                <a:latin typeface="Minion Pro"/>
              </a:rPr>
              <a:t>Task 2: </a:t>
            </a:r>
            <a:r>
              <a:rPr lang="en-US" sz="2800" b="1" dirty="0" smtClean="0">
                <a:latin typeface="Minion Pro"/>
              </a:rPr>
              <a:t>Implementation Plan</a:t>
            </a:r>
            <a:endParaRPr lang="en-US" sz="2800" b="1" dirty="0">
              <a:latin typeface="Minion Pro"/>
            </a:endParaRPr>
          </a:p>
        </p:txBody>
      </p:sp>
      <p:sp>
        <p:nvSpPr>
          <p:cNvPr id="6" name="Content Placeholder 5"/>
          <p:cNvSpPr>
            <a:spLocks noGrp="1"/>
          </p:cNvSpPr>
          <p:nvPr>
            <p:ph sz="half" idx="1"/>
          </p:nvPr>
        </p:nvSpPr>
        <p:spPr>
          <a:xfrm>
            <a:off x="203189" y="1524000"/>
            <a:ext cx="4461934" cy="4525963"/>
          </a:xfrm>
        </p:spPr>
        <p:txBody>
          <a:bodyPr/>
          <a:lstStyle/>
          <a:p>
            <a:r>
              <a:rPr lang="en-US" sz="2000" dirty="0" smtClean="0">
                <a:solidFill>
                  <a:schemeClr val="tx2"/>
                </a:solidFill>
                <a:latin typeface="Formata BQ Regular" pitchFamily="50" charset="0"/>
              </a:rPr>
              <a:t>Township Water Resources Goals</a:t>
            </a:r>
          </a:p>
          <a:p>
            <a:pPr lvl="1"/>
            <a:r>
              <a:rPr lang="en-US" sz="1600" dirty="0" smtClean="0">
                <a:solidFill>
                  <a:schemeClr val="tx2"/>
                </a:solidFill>
                <a:latin typeface="Formata BQ Regular" pitchFamily="50" charset="0"/>
              </a:rPr>
              <a:t>Engage </a:t>
            </a:r>
            <a:r>
              <a:rPr lang="en-US" sz="1600" dirty="0" smtClean="0">
                <a:solidFill>
                  <a:schemeClr val="tx2"/>
                </a:solidFill>
                <a:latin typeface="Formata BQ Regular" pitchFamily="50" charset="0"/>
              </a:rPr>
              <a:t>the community in </a:t>
            </a:r>
            <a:r>
              <a:rPr lang="en-US" sz="1600" dirty="0" smtClean="0">
                <a:solidFill>
                  <a:schemeClr val="tx2"/>
                </a:solidFill>
                <a:latin typeface="Formata BQ Regular" pitchFamily="50" charset="0"/>
              </a:rPr>
              <a:t>water resource </a:t>
            </a:r>
            <a:r>
              <a:rPr lang="en-US" sz="1600" dirty="0" smtClean="0">
                <a:solidFill>
                  <a:schemeClr val="tx2"/>
                </a:solidFill>
                <a:latin typeface="Formata BQ Regular" pitchFamily="50" charset="0"/>
              </a:rPr>
              <a:t>protection</a:t>
            </a:r>
          </a:p>
          <a:p>
            <a:pPr lvl="1"/>
            <a:r>
              <a:rPr lang="en-US" sz="1600" dirty="0" smtClean="0">
                <a:solidFill>
                  <a:schemeClr val="tx2"/>
                </a:solidFill>
                <a:latin typeface="Formata BQ Regular" pitchFamily="50" charset="0"/>
              </a:rPr>
              <a:t>Manage </a:t>
            </a:r>
            <a:r>
              <a:rPr lang="en-US" sz="1600" dirty="0" smtClean="0">
                <a:solidFill>
                  <a:schemeClr val="tx2"/>
                </a:solidFill>
                <a:latin typeface="Formata BQ Regular" pitchFamily="50" charset="0"/>
              </a:rPr>
              <a:t>water quality</a:t>
            </a:r>
          </a:p>
          <a:p>
            <a:pPr lvl="1"/>
            <a:r>
              <a:rPr lang="en-US" sz="1600" dirty="0" smtClean="0">
                <a:solidFill>
                  <a:schemeClr val="tx2"/>
                </a:solidFill>
                <a:latin typeface="Formata BQ Regular" pitchFamily="50" charset="0"/>
              </a:rPr>
              <a:t>Minimize </a:t>
            </a:r>
            <a:r>
              <a:rPr lang="en-US" sz="1600" dirty="0" smtClean="0">
                <a:solidFill>
                  <a:schemeClr val="tx2"/>
                </a:solidFill>
                <a:latin typeface="Formata BQ Regular" pitchFamily="50" charset="0"/>
              </a:rPr>
              <a:t>localized flooding</a:t>
            </a:r>
          </a:p>
          <a:p>
            <a:pPr lvl="1"/>
            <a:r>
              <a:rPr lang="en-US" sz="1600" dirty="0" smtClean="0">
                <a:solidFill>
                  <a:schemeClr val="tx2"/>
                </a:solidFill>
                <a:latin typeface="Formata BQ Regular" pitchFamily="50" charset="0"/>
              </a:rPr>
              <a:t>Implement </a:t>
            </a:r>
            <a:r>
              <a:rPr lang="en-US" sz="1600" dirty="0" smtClean="0">
                <a:solidFill>
                  <a:schemeClr val="tx2"/>
                </a:solidFill>
                <a:latin typeface="Formata BQ Regular" pitchFamily="50" charset="0"/>
              </a:rPr>
              <a:t>Phase II </a:t>
            </a:r>
            <a:r>
              <a:rPr lang="en-US" sz="1600" dirty="0" err="1" smtClean="0">
                <a:solidFill>
                  <a:schemeClr val="tx2"/>
                </a:solidFill>
                <a:latin typeface="Formata BQ Regular" pitchFamily="50" charset="0"/>
              </a:rPr>
              <a:t>stormwater</a:t>
            </a:r>
            <a:r>
              <a:rPr lang="en-US" sz="1600" dirty="0" smtClean="0">
                <a:solidFill>
                  <a:schemeClr val="tx2"/>
                </a:solidFill>
                <a:latin typeface="Formata BQ Regular" pitchFamily="50" charset="0"/>
              </a:rPr>
              <a:t> controls</a:t>
            </a:r>
          </a:p>
          <a:p>
            <a:pPr lvl="1"/>
            <a:r>
              <a:rPr lang="en-US" sz="1600" dirty="0" smtClean="0">
                <a:solidFill>
                  <a:schemeClr val="tx2"/>
                </a:solidFill>
                <a:latin typeface="Formata BQ Regular" pitchFamily="50" charset="0"/>
              </a:rPr>
              <a:t>Improve </a:t>
            </a:r>
            <a:r>
              <a:rPr lang="en-US" sz="1600" dirty="0" err="1" smtClean="0">
                <a:solidFill>
                  <a:schemeClr val="tx2"/>
                </a:solidFill>
                <a:latin typeface="Formata BQ Regular" pitchFamily="50" charset="0"/>
              </a:rPr>
              <a:t>stormwater</a:t>
            </a:r>
            <a:r>
              <a:rPr lang="en-US" sz="1600" dirty="0" smtClean="0">
                <a:solidFill>
                  <a:schemeClr val="tx2"/>
                </a:solidFill>
                <a:latin typeface="Formata BQ Regular" pitchFamily="50" charset="0"/>
              </a:rPr>
              <a:t> facility maintenance</a:t>
            </a:r>
            <a:endParaRPr lang="en-US" sz="1600" dirty="0" smtClean="0">
              <a:solidFill>
                <a:schemeClr val="tx2"/>
              </a:solidFill>
              <a:latin typeface="Formata BQ Regular" pitchFamily="50" charset="0"/>
            </a:endParaRPr>
          </a:p>
          <a:p>
            <a:r>
              <a:rPr lang="en-US" sz="2000" dirty="0" smtClean="0">
                <a:solidFill>
                  <a:schemeClr val="tx2"/>
                </a:solidFill>
                <a:latin typeface="Formata BQ Regular" pitchFamily="50" charset="0"/>
              </a:rPr>
              <a:t>Site </a:t>
            </a:r>
            <a:r>
              <a:rPr lang="en-US" sz="2000" dirty="0" smtClean="0">
                <a:solidFill>
                  <a:schemeClr val="tx2"/>
                </a:solidFill>
                <a:latin typeface="Formata BQ Regular" pitchFamily="50" charset="0"/>
              </a:rPr>
              <a:t>surveys and investigations</a:t>
            </a:r>
          </a:p>
          <a:p>
            <a:pPr lvl="1"/>
            <a:r>
              <a:rPr lang="en-US" sz="1600" dirty="0" smtClean="0">
                <a:solidFill>
                  <a:schemeClr val="tx2"/>
                </a:solidFill>
                <a:latin typeface="Formata BQ Regular" pitchFamily="50" charset="0"/>
              </a:rPr>
              <a:t>Conduct evaluation of representative detention basin facilities for function and water quality retrofits</a:t>
            </a:r>
          </a:p>
          <a:p>
            <a:pPr lvl="1"/>
            <a:r>
              <a:rPr lang="en-US" sz="1600" dirty="0" smtClean="0">
                <a:solidFill>
                  <a:schemeClr val="tx2"/>
                </a:solidFill>
                <a:latin typeface="Formata BQ Regular" pitchFamily="50" charset="0"/>
              </a:rPr>
              <a:t>Provide preliminary recommendations for corrective actions, maintenance, and </a:t>
            </a:r>
            <a:r>
              <a:rPr lang="en-US" sz="1600" dirty="0" smtClean="0">
                <a:solidFill>
                  <a:schemeClr val="tx2"/>
                </a:solidFill>
                <a:latin typeface="Formata BQ Regular" pitchFamily="50" charset="0"/>
              </a:rPr>
              <a:t>enhancements</a:t>
            </a:r>
          </a:p>
          <a:p>
            <a:r>
              <a:rPr lang="en-US" sz="2000" dirty="0" smtClean="0">
                <a:solidFill>
                  <a:schemeClr val="tx2"/>
                </a:solidFill>
                <a:latin typeface="Formata BQ Regular" pitchFamily="50" charset="0"/>
              </a:rPr>
              <a:t>Outline actions and opportunities</a:t>
            </a:r>
            <a:endParaRPr lang="en-US" sz="2000" dirty="0" smtClean="0">
              <a:solidFill>
                <a:schemeClr val="tx2"/>
              </a:solidFill>
              <a:latin typeface="Formata BQ Regular" pitchFamily="50" charset="0"/>
            </a:endParaRPr>
          </a:p>
        </p:txBody>
      </p:sp>
      <p:pic>
        <p:nvPicPr>
          <p:cNvPr id="9" name="Content Placeholder 8" descr="COVER from FINAL_DRAFT_Implement_Report_12202011.jpg"/>
          <p:cNvPicPr>
            <a:picLocks noGrp="1" noChangeAspect="1"/>
          </p:cNvPicPr>
          <p:nvPr>
            <p:ph sz="half" idx="2"/>
          </p:nvPr>
        </p:nvPicPr>
        <p:blipFill>
          <a:blip r:embed="rId3" cstate="print"/>
          <a:stretch>
            <a:fillRect/>
          </a:stretch>
        </p:blipFill>
        <p:spPr>
          <a:xfrm>
            <a:off x="4842629" y="1313932"/>
            <a:ext cx="4225168" cy="546786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U_Template_New">
  <a:themeElements>
    <a:clrScheme name="RU_Template_New 13">
      <a:dk1>
        <a:srgbClr val="848589"/>
      </a:dk1>
      <a:lt1>
        <a:srgbClr val="FFFFFF"/>
      </a:lt1>
      <a:dk2>
        <a:srgbClr val="000000"/>
      </a:dk2>
      <a:lt2>
        <a:srgbClr val="808080"/>
      </a:lt2>
      <a:accent1>
        <a:srgbClr val="BBE0E3"/>
      </a:accent1>
      <a:accent2>
        <a:srgbClr val="D21034"/>
      </a:accent2>
      <a:accent3>
        <a:srgbClr val="FFFFFF"/>
      </a:accent3>
      <a:accent4>
        <a:srgbClr val="707174"/>
      </a:accent4>
      <a:accent5>
        <a:srgbClr val="DAEDEF"/>
      </a:accent5>
      <a:accent6>
        <a:srgbClr val="BE0D2E"/>
      </a:accent6>
      <a:hlink>
        <a:srgbClr val="0000FF"/>
      </a:hlink>
      <a:folHlink>
        <a:srgbClr val="CC00FF"/>
      </a:folHlink>
    </a:clrScheme>
    <a:fontScheme name="RU_Template_Ne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U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U_Template_New 13">
        <a:dk1>
          <a:srgbClr val="848589"/>
        </a:dk1>
        <a:lt1>
          <a:srgbClr val="FFFFFF"/>
        </a:lt1>
        <a:dk2>
          <a:srgbClr val="000000"/>
        </a:dk2>
        <a:lt2>
          <a:srgbClr val="808080"/>
        </a:lt2>
        <a:accent1>
          <a:srgbClr val="BBE0E3"/>
        </a:accent1>
        <a:accent2>
          <a:srgbClr val="D21034"/>
        </a:accent2>
        <a:accent3>
          <a:srgbClr val="FFFFFF"/>
        </a:accent3>
        <a:accent4>
          <a:srgbClr val="707174"/>
        </a:accent4>
        <a:accent5>
          <a:srgbClr val="DAEDEF"/>
        </a:accent5>
        <a:accent6>
          <a:srgbClr val="BE0D2E"/>
        </a:accent6>
        <a:hlink>
          <a:srgbClr val="0000FF"/>
        </a:hlink>
        <a:folHlink>
          <a:srgbClr val="CC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4004</TotalTime>
  <Words>754</Words>
  <Application>Microsoft Office PowerPoint</Application>
  <PresentationFormat>On-screen Show (4:3)</PresentationFormat>
  <Paragraphs>123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RU_Template_New</vt:lpstr>
      <vt:lpstr>Hamilton Township, Mercer County, NJ Hydrologic Evaluation and Water Resources Recommendations For Planning and Implementation</vt:lpstr>
      <vt:lpstr>Rutgers Cooperative Extension</vt:lpstr>
      <vt:lpstr>Water Resources Program</vt:lpstr>
      <vt:lpstr>What have we done?</vt:lpstr>
      <vt:lpstr>The Stormwater Problem</vt:lpstr>
      <vt:lpstr>Task 1: Inventory and Review</vt:lpstr>
      <vt:lpstr>Task 1: Summary and Conclusions</vt:lpstr>
      <vt:lpstr>Task 1: Recommendations</vt:lpstr>
      <vt:lpstr>Task 2: Implementation Plan</vt:lpstr>
      <vt:lpstr>Goal 1: Engage the community in water resource protection </vt:lpstr>
      <vt:lpstr>Goal 1: Engage the community in water resource protection </vt:lpstr>
      <vt:lpstr>Goal 2: Manage water quality </vt:lpstr>
      <vt:lpstr>Goal 3: Minimize localized flooding </vt:lpstr>
      <vt:lpstr>Goal 4: Implement Phase II stormwater controls </vt:lpstr>
      <vt:lpstr>Goal 5: Improve stormwater facility maintenance </vt:lpstr>
      <vt:lpstr>Task 3: Public Presentation</vt:lpstr>
      <vt:lpstr>Next Steps</vt:lpstr>
      <vt:lpstr>Rutgers Cooperative Extension Water Resources Program</vt:lpstr>
    </vt:vector>
  </TitlesOfParts>
  <Company>des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Estie mod magna faccum zzrilit velendit</dc:title>
  <dc:creator>obropta</dc:creator>
  <cp:lastModifiedBy>Jeremiah Bergstrom</cp:lastModifiedBy>
  <cp:revision>328</cp:revision>
  <dcterms:created xsi:type="dcterms:W3CDTF">2007-03-01T13:49:49Z</dcterms:created>
  <dcterms:modified xsi:type="dcterms:W3CDTF">2011-12-20T17:13:31Z</dcterms:modified>
</cp:coreProperties>
</file>