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373" r:id="rId2"/>
    <p:sldId id="837" r:id="rId3"/>
    <p:sldId id="851" r:id="rId4"/>
    <p:sldId id="878" r:id="rId5"/>
    <p:sldId id="852" r:id="rId6"/>
    <p:sldId id="649" r:id="rId7"/>
    <p:sldId id="408" r:id="rId8"/>
    <p:sldId id="736" r:id="rId9"/>
    <p:sldId id="832" r:id="rId10"/>
    <p:sldId id="879" r:id="rId11"/>
    <p:sldId id="880" r:id="rId12"/>
    <p:sldId id="881" r:id="rId13"/>
    <p:sldId id="882" r:id="rId14"/>
    <p:sldId id="883" r:id="rId15"/>
    <p:sldId id="765" r:id="rId16"/>
    <p:sldId id="767" r:id="rId17"/>
    <p:sldId id="768" r:id="rId18"/>
    <p:sldId id="769" r:id="rId19"/>
    <p:sldId id="778" r:id="rId20"/>
    <p:sldId id="779" r:id="rId21"/>
    <p:sldId id="771" r:id="rId22"/>
    <p:sldId id="853" r:id="rId23"/>
    <p:sldId id="854" r:id="rId24"/>
    <p:sldId id="855" r:id="rId25"/>
    <p:sldId id="856" r:id="rId26"/>
    <p:sldId id="857" r:id="rId27"/>
    <p:sldId id="868" r:id="rId28"/>
    <p:sldId id="876" r:id="rId29"/>
    <p:sldId id="886" r:id="rId30"/>
    <p:sldId id="891" r:id="rId31"/>
    <p:sldId id="885" r:id="rId32"/>
    <p:sldId id="884" r:id="rId33"/>
    <p:sldId id="887" r:id="rId34"/>
    <p:sldId id="888" r:id="rId35"/>
    <p:sldId id="889" r:id="rId36"/>
    <p:sldId id="866" r:id="rId37"/>
    <p:sldId id="892" r:id="rId38"/>
    <p:sldId id="867" r:id="rId39"/>
    <p:sldId id="893" r:id="rId40"/>
    <p:sldId id="899" r:id="rId41"/>
    <p:sldId id="897" r:id="rId42"/>
    <p:sldId id="894" r:id="rId43"/>
    <p:sldId id="895" r:id="rId44"/>
    <p:sldId id="904" r:id="rId45"/>
    <p:sldId id="905" r:id="rId46"/>
    <p:sldId id="906" r:id="rId47"/>
    <p:sldId id="903" r:id="rId48"/>
    <p:sldId id="907" r:id="rId49"/>
    <p:sldId id="909" r:id="rId50"/>
    <p:sldId id="910" r:id="rId51"/>
  </p:sldIdLst>
  <p:sldSz cx="9144000" cy="6858000" type="screen4x3"/>
  <p:notesSz cx="9296400" cy="14782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726" autoAdjust="0"/>
  </p:normalViewPr>
  <p:slideViewPr>
    <p:cSldViewPr snapToGrid="0">
      <p:cViewPr varScale="1">
        <p:scale>
          <a:sx n="52" d="100"/>
          <a:sy n="52" d="100"/>
        </p:scale>
        <p:origin x="165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50" d="100"/>
          <a:sy n="50" d="100"/>
        </p:scale>
        <p:origin x="2616"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7"/>
            <a:ext cx="4029145" cy="738127"/>
          </a:xfrm>
          <a:prstGeom prst="rect">
            <a:avLst/>
          </a:prstGeom>
        </p:spPr>
        <p:txBody>
          <a:bodyPr vert="horz" lIns="135020" tIns="67510" rIns="135020" bIns="67510" rtlCol="0"/>
          <a:lstStyle>
            <a:lvl1pPr algn="l">
              <a:defRPr sz="1800"/>
            </a:lvl1pPr>
          </a:lstStyle>
          <a:p>
            <a:endParaRPr lang="en-US"/>
          </a:p>
        </p:txBody>
      </p:sp>
      <p:sp>
        <p:nvSpPr>
          <p:cNvPr id="3" name="Date Placeholder 2"/>
          <p:cNvSpPr>
            <a:spLocks noGrp="1"/>
          </p:cNvSpPr>
          <p:nvPr>
            <p:ph type="dt" sz="quarter" idx="1"/>
          </p:nvPr>
        </p:nvSpPr>
        <p:spPr>
          <a:xfrm>
            <a:off x="5265145" y="7"/>
            <a:ext cx="4029145" cy="738127"/>
          </a:xfrm>
          <a:prstGeom prst="rect">
            <a:avLst/>
          </a:prstGeom>
        </p:spPr>
        <p:txBody>
          <a:bodyPr vert="horz" lIns="135020" tIns="67510" rIns="135020" bIns="67510" rtlCol="0"/>
          <a:lstStyle>
            <a:lvl1pPr algn="r">
              <a:defRPr sz="1800"/>
            </a:lvl1pPr>
          </a:lstStyle>
          <a:p>
            <a:r>
              <a:rPr lang="en-US"/>
              <a:t>9/3/2019</a:t>
            </a:r>
          </a:p>
        </p:txBody>
      </p:sp>
      <p:sp>
        <p:nvSpPr>
          <p:cNvPr id="4" name="Footer Placeholder 3"/>
          <p:cNvSpPr>
            <a:spLocks noGrp="1"/>
          </p:cNvSpPr>
          <p:nvPr>
            <p:ph type="ftr" sz="quarter" idx="2"/>
          </p:nvPr>
        </p:nvSpPr>
        <p:spPr>
          <a:xfrm>
            <a:off x="0" y="14042153"/>
            <a:ext cx="4029145" cy="738127"/>
          </a:xfrm>
          <a:prstGeom prst="rect">
            <a:avLst/>
          </a:prstGeom>
        </p:spPr>
        <p:txBody>
          <a:bodyPr vert="horz" lIns="135020" tIns="67510" rIns="135020" bIns="67510" rtlCol="0" anchor="b"/>
          <a:lstStyle>
            <a:lvl1pPr algn="l">
              <a:defRPr sz="1800"/>
            </a:lvl1pPr>
          </a:lstStyle>
          <a:p>
            <a:endParaRPr lang="en-US"/>
          </a:p>
        </p:txBody>
      </p:sp>
      <p:sp>
        <p:nvSpPr>
          <p:cNvPr id="5" name="Slide Number Placeholder 4"/>
          <p:cNvSpPr>
            <a:spLocks noGrp="1"/>
          </p:cNvSpPr>
          <p:nvPr>
            <p:ph type="sldNum" sz="quarter" idx="3"/>
          </p:nvPr>
        </p:nvSpPr>
        <p:spPr>
          <a:xfrm>
            <a:off x="5265014" y="14040638"/>
            <a:ext cx="4029282" cy="742169"/>
          </a:xfrm>
          <a:prstGeom prst="rect">
            <a:avLst/>
          </a:prstGeom>
        </p:spPr>
        <p:txBody>
          <a:bodyPr vert="horz" lIns="135020" tIns="67510" rIns="135020" bIns="67510" rtlCol="0" anchor="b"/>
          <a:lstStyle>
            <a:lvl1pPr algn="r">
              <a:defRPr sz="1800"/>
            </a:lvl1pPr>
          </a:lstStyle>
          <a:p>
            <a:fld id="{0A4430B6-7A21-4E73-A19F-FE16DA8D9A3B}" type="slidenum">
              <a:rPr lang="en-US" smtClean="0"/>
              <a:t>‹#›</a:t>
            </a:fld>
            <a:endParaRPr lang="en-US"/>
          </a:p>
        </p:txBody>
      </p:sp>
    </p:spTree>
    <p:extLst>
      <p:ext uri="{BB962C8B-B14F-4D97-AF65-F5344CB8AC3E}">
        <p14:creationId xmlns:p14="http://schemas.microsoft.com/office/powerpoint/2010/main" val="16428448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2"/>
            <a:ext cx="4028440" cy="739140"/>
          </a:xfrm>
          <a:prstGeom prst="rect">
            <a:avLst/>
          </a:prstGeom>
        </p:spPr>
        <p:txBody>
          <a:bodyPr vert="horz" lIns="137262" tIns="68631" rIns="137262" bIns="68631" rtlCol="0"/>
          <a:lstStyle>
            <a:lvl1pPr algn="l">
              <a:defRPr sz="1800"/>
            </a:lvl1pPr>
          </a:lstStyle>
          <a:p>
            <a:endParaRPr lang="en-US"/>
          </a:p>
        </p:txBody>
      </p:sp>
      <p:sp>
        <p:nvSpPr>
          <p:cNvPr id="3" name="Date Placeholder 2"/>
          <p:cNvSpPr>
            <a:spLocks noGrp="1"/>
          </p:cNvSpPr>
          <p:nvPr>
            <p:ph type="dt" idx="1"/>
          </p:nvPr>
        </p:nvSpPr>
        <p:spPr>
          <a:xfrm>
            <a:off x="5265816" y="2"/>
            <a:ext cx="4028440" cy="739140"/>
          </a:xfrm>
          <a:prstGeom prst="rect">
            <a:avLst/>
          </a:prstGeom>
        </p:spPr>
        <p:txBody>
          <a:bodyPr vert="horz" lIns="137262" tIns="68631" rIns="137262" bIns="68631" rtlCol="0"/>
          <a:lstStyle>
            <a:lvl1pPr algn="r">
              <a:defRPr sz="1800"/>
            </a:lvl1pPr>
          </a:lstStyle>
          <a:p>
            <a:r>
              <a:rPr lang="en-US"/>
              <a:t>9/3/2019</a:t>
            </a:r>
          </a:p>
        </p:txBody>
      </p:sp>
      <p:sp>
        <p:nvSpPr>
          <p:cNvPr id="4" name="Slide Image Placeholder 3"/>
          <p:cNvSpPr>
            <a:spLocks noGrp="1" noRot="1" noChangeAspect="1"/>
          </p:cNvSpPr>
          <p:nvPr>
            <p:ph type="sldImg" idx="2"/>
          </p:nvPr>
        </p:nvSpPr>
        <p:spPr>
          <a:xfrm>
            <a:off x="952500" y="1111250"/>
            <a:ext cx="7391400" cy="5543550"/>
          </a:xfrm>
          <a:prstGeom prst="rect">
            <a:avLst/>
          </a:prstGeom>
          <a:noFill/>
          <a:ln w="12700">
            <a:solidFill>
              <a:prstClr val="black"/>
            </a:solidFill>
          </a:ln>
        </p:spPr>
        <p:txBody>
          <a:bodyPr vert="horz" lIns="137262" tIns="68631" rIns="137262" bIns="68631" rtlCol="0" anchor="ctr"/>
          <a:lstStyle/>
          <a:p>
            <a:endParaRPr lang="en-US"/>
          </a:p>
        </p:txBody>
      </p:sp>
      <p:sp>
        <p:nvSpPr>
          <p:cNvPr id="5" name="Notes Placeholder 4"/>
          <p:cNvSpPr>
            <a:spLocks noGrp="1"/>
          </p:cNvSpPr>
          <p:nvPr>
            <p:ph type="body" sz="quarter" idx="3"/>
          </p:nvPr>
        </p:nvSpPr>
        <p:spPr>
          <a:xfrm>
            <a:off x="929641" y="7021832"/>
            <a:ext cx="7437120" cy="6652260"/>
          </a:xfrm>
          <a:prstGeom prst="rect">
            <a:avLst/>
          </a:prstGeom>
        </p:spPr>
        <p:txBody>
          <a:bodyPr vert="horz" lIns="137262" tIns="68631" rIns="137262" bIns="686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7" y="14041095"/>
            <a:ext cx="4028440" cy="739140"/>
          </a:xfrm>
          <a:prstGeom prst="rect">
            <a:avLst/>
          </a:prstGeom>
        </p:spPr>
        <p:txBody>
          <a:bodyPr vert="horz" lIns="137262" tIns="68631" rIns="137262" bIns="68631" rtlCol="0" anchor="b"/>
          <a:lstStyle>
            <a:lvl1pPr algn="l">
              <a:defRPr sz="1800"/>
            </a:lvl1pPr>
          </a:lstStyle>
          <a:p>
            <a:endParaRPr lang="en-US"/>
          </a:p>
        </p:txBody>
      </p:sp>
      <p:sp>
        <p:nvSpPr>
          <p:cNvPr id="7" name="Slide Number Placeholder 6"/>
          <p:cNvSpPr>
            <a:spLocks noGrp="1"/>
          </p:cNvSpPr>
          <p:nvPr>
            <p:ph type="sldNum" sz="quarter" idx="5"/>
          </p:nvPr>
        </p:nvSpPr>
        <p:spPr>
          <a:xfrm>
            <a:off x="5265816" y="14041095"/>
            <a:ext cx="4028440" cy="739140"/>
          </a:xfrm>
          <a:prstGeom prst="rect">
            <a:avLst/>
          </a:prstGeom>
        </p:spPr>
        <p:txBody>
          <a:bodyPr vert="horz" lIns="137262" tIns="68631" rIns="137262" bIns="68631" rtlCol="0" anchor="b"/>
          <a:lstStyle>
            <a:lvl1pPr algn="r">
              <a:defRPr sz="1800"/>
            </a:lvl1pPr>
          </a:lstStyle>
          <a:p>
            <a:fld id="{5FCC535E-05AE-47C2-B479-165F8F664279}" type="slidenum">
              <a:rPr lang="en-US" smtClean="0"/>
              <a:pPr/>
              <a:t>‹#›</a:t>
            </a:fld>
            <a:endParaRPr lang="en-US"/>
          </a:p>
        </p:txBody>
      </p:sp>
    </p:spTree>
    <p:extLst>
      <p:ext uri="{BB962C8B-B14F-4D97-AF65-F5344CB8AC3E}">
        <p14:creationId xmlns:p14="http://schemas.microsoft.com/office/powerpoint/2010/main" val="408386615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Date Placeholder 5"/>
          <p:cNvSpPr>
            <a:spLocks noGrp="1"/>
          </p:cNvSpPr>
          <p:nvPr>
            <p:ph type="dt" idx="10"/>
          </p:nvPr>
        </p:nvSpPr>
        <p:spPr/>
        <p:txBody>
          <a:bodyPr/>
          <a:lstStyle/>
          <a:p>
            <a:r>
              <a:rPr lang="en-US"/>
              <a:t>9/3/2019</a:t>
            </a:r>
          </a:p>
        </p:txBody>
      </p:sp>
      <p:sp>
        <p:nvSpPr>
          <p:cNvPr id="4" name="Slide Number Placeholder 3"/>
          <p:cNvSpPr>
            <a:spLocks noGrp="1"/>
          </p:cNvSpPr>
          <p:nvPr>
            <p:ph type="sldNum" sz="quarter" idx="11"/>
          </p:nvPr>
        </p:nvSpPr>
        <p:spPr/>
        <p:txBody>
          <a:bodyPr/>
          <a:lstStyle/>
          <a:p>
            <a:fld id="{5FCC535E-05AE-47C2-B479-165F8F664279}" type="slidenum">
              <a:rPr lang="en-US" smtClean="0"/>
              <a:pPr/>
              <a:t>1</a:t>
            </a:fld>
            <a:endParaRPr lang="en-US"/>
          </a:p>
        </p:txBody>
      </p:sp>
    </p:spTree>
    <p:extLst>
      <p:ext uri="{BB962C8B-B14F-4D97-AF65-F5344CB8AC3E}">
        <p14:creationId xmlns:p14="http://schemas.microsoft.com/office/powerpoint/2010/main" val="157805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one of my favorite practices is permeable pavement.</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15</a:t>
            </a:fld>
            <a:endParaRPr lang="en-US"/>
          </a:p>
        </p:txBody>
      </p:sp>
    </p:spTree>
    <p:extLst>
      <p:ext uri="{BB962C8B-B14F-4D97-AF65-F5344CB8AC3E}">
        <p14:creationId xmlns:p14="http://schemas.microsoft.com/office/powerpoint/2010/main" val="4052124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Four main types of permeable pavements:  porous asphalt, pervious concrete, permeable pavers, and grass (reinforced turf) pavers.</a:t>
            </a:r>
          </a:p>
        </p:txBody>
      </p:sp>
      <p:sp>
        <p:nvSpPr>
          <p:cNvPr id="2" name="Date Placeholder 1"/>
          <p:cNvSpPr>
            <a:spLocks noGrp="1"/>
          </p:cNvSpPr>
          <p:nvPr>
            <p:ph type="dt" idx="10"/>
          </p:nvPr>
        </p:nvSpPr>
        <p:spPr/>
        <p:txBody>
          <a:bodyPr/>
          <a:lstStyle/>
          <a:p>
            <a:r>
              <a:rPr lang="en-US"/>
              <a:t>9/3/2019</a:t>
            </a:r>
          </a:p>
        </p:txBody>
      </p:sp>
      <p:sp>
        <p:nvSpPr>
          <p:cNvPr id="4" name="Slide Number Placeholder 3"/>
          <p:cNvSpPr>
            <a:spLocks noGrp="1"/>
          </p:cNvSpPr>
          <p:nvPr>
            <p:ph type="sldNum" sz="quarter" idx="11"/>
          </p:nvPr>
        </p:nvSpPr>
        <p:spPr/>
        <p:txBody>
          <a:bodyPr/>
          <a:lstStyle/>
          <a:p>
            <a:fld id="{5FCC535E-05AE-47C2-B479-165F8F664279}" type="slidenum">
              <a:rPr lang="en-US" smtClean="0"/>
              <a:pPr/>
              <a:t>16</a:t>
            </a:fld>
            <a:endParaRPr lang="en-US"/>
          </a:p>
        </p:txBody>
      </p:sp>
    </p:spTree>
    <p:extLst>
      <p:ext uri="{BB962C8B-B14F-4D97-AF65-F5344CB8AC3E}">
        <p14:creationId xmlns:p14="http://schemas.microsoft.com/office/powerpoint/2010/main" val="1617875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And no black ice</a:t>
            </a:r>
          </a:p>
        </p:txBody>
      </p:sp>
      <p:sp>
        <p:nvSpPr>
          <p:cNvPr id="2" name="Date Placeholder 1"/>
          <p:cNvSpPr>
            <a:spLocks noGrp="1"/>
          </p:cNvSpPr>
          <p:nvPr>
            <p:ph type="dt" idx="10"/>
          </p:nvPr>
        </p:nvSpPr>
        <p:spPr/>
        <p:txBody>
          <a:bodyPr/>
          <a:lstStyle/>
          <a:p>
            <a:r>
              <a:rPr lang="en-US"/>
              <a:t>9/3/2019</a:t>
            </a:r>
          </a:p>
        </p:txBody>
      </p:sp>
      <p:sp>
        <p:nvSpPr>
          <p:cNvPr id="4" name="Slide Number Placeholder 3"/>
          <p:cNvSpPr>
            <a:spLocks noGrp="1"/>
          </p:cNvSpPr>
          <p:nvPr>
            <p:ph type="sldNum" sz="quarter" idx="11"/>
          </p:nvPr>
        </p:nvSpPr>
        <p:spPr/>
        <p:txBody>
          <a:bodyPr/>
          <a:lstStyle/>
          <a:p>
            <a:fld id="{5FCC535E-05AE-47C2-B479-165F8F664279}" type="slidenum">
              <a:rPr lang="en-US" smtClean="0"/>
              <a:pPr/>
              <a:t>17</a:t>
            </a:fld>
            <a:endParaRPr lang="en-US"/>
          </a:p>
        </p:txBody>
      </p:sp>
    </p:spTree>
    <p:extLst>
      <p:ext uri="{BB962C8B-B14F-4D97-AF65-F5344CB8AC3E}">
        <p14:creationId xmlns:p14="http://schemas.microsoft.com/office/powerpoint/2010/main" val="3098576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Porous asphalt parking lot at the Clark municipal building.  Porous asphalt in the parking spaces and traditional asphalt in the cartway.</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18</a:t>
            </a:fld>
            <a:endParaRPr lang="en-US"/>
          </a:p>
        </p:txBody>
      </p:sp>
    </p:spTree>
    <p:extLst>
      <p:ext uri="{BB962C8B-B14F-4D97-AF65-F5344CB8AC3E}">
        <p14:creationId xmlns:p14="http://schemas.microsoft.com/office/powerpoint/2010/main" val="1014204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Pervious concrete</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19</a:t>
            </a:fld>
            <a:endParaRPr lang="en-US"/>
          </a:p>
        </p:txBody>
      </p:sp>
    </p:spTree>
    <p:extLst>
      <p:ext uri="{BB962C8B-B14F-4D97-AF65-F5344CB8AC3E}">
        <p14:creationId xmlns:p14="http://schemas.microsoft.com/office/powerpoint/2010/main" val="2697743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Permeable pavers</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20</a:t>
            </a:fld>
            <a:endParaRPr lang="en-US"/>
          </a:p>
        </p:txBody>
      </p:sp>
    </p:spTree>
    <p:extLst>
      <p:ext uri="{BB962C8B-B14F-4D97-AF65-F5344CB8AC3E}">
        <p14:creationId xmlns:p14="http://schemas.microsoft.com/office/powerpoint/2010/main" val="3413173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Grass pavers (this one is called </a:t>
            </a:r>
            <a:r>
              <a:rPr lang="en-US" dirty="0" err="1"/>
              <a:t>turfstone</a:t>
            </a:r>
            <a:r>
              <a:rPr lang="en-US" dirty="0"/>
              <a:t>)</a:t>
            </a:r>
          </a:p>
        </p:txBody>
      </p:sp>
      <p:sp>
        <p:nvSpPr>
          <p:cNvPr id="2" name="Date Placeholder 1"/>
          <p:cNvSpPr>
            <a:spLocks noGrp="1"/>
          </p:cNvSpPr>
          <p:nvPr>
            <p:ph type="dt" idx="10"/>
          </p:nvPr>
        </p:nvSpPr>
        <p:spPr/>
        <p:txBody>
          <a:bodyPr/>
          <a:lstStyle/>
          <a:p>
            <a:r>
              <a:rPr lang="en-US"/>
              <a:t>9/3/2019</a:t>
            </a:r>
          </a:p>
        </p:txBody>
      </p:sp>
      <p:sp>
        <p:nvSpPr>
          <p:cNvPr id="4" name="Slide Number Placeholder 3"/>
          <p:cNvSpPr>
            <a:spLocks noGrp="1"/>
          </p:cNvSpPr>
          <p:nvPr>
            <p:ph type="sldNum" sz="quarter" idx="11"/>
          </p:nvPr>
        </p:nvSpPr>
        <p:spPr/>
        <p:txBody>
          <a:bodyPr/>
          <a:lstStyle/>
          <a:p>
            <a:fld id="{5FCC535E-05AE-47C2-B479-165F8F664279}" type="slidenum">
              <a:rPr lang="en-US" smtClean="0"/>
              <a:pPr/>
              <a:t>21</a:t>
            </a:fld>
            <a:endParaRPr lang="en-US"/>
          </a:p>
        </p:txBody>
      </p:sp>
    </p:spTree>
    <p:extLst>
      <p:ext uri="{BB962C8B-B14F-4D97-AF65-F5344CB8AC3E}">
        <p14:creationId xmlns:p14="http://schemas.microsoft.com/office/powerpoint/2010/main" val="3936855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50203">
              <a:defRPr/>
            </a:pPr>
            <a:r>
              <a:rPr lang="en-US" dirty="0"/>
              <a:t>What about flooding?  How can GI be used to address flooding from bigger storms?  This is the bioretention basin at the Frelinghuysen </a:t>
            </a:r>
            <a:r>
              <a:rPr lang="en-US" sz="2700" dirty="0">
                <a:latin typeface="Times New Roman" panose="02020603050405020304" pitchFamily="18" charset="0"/>
                <a:ea typeface="Calibri" panose="020F0502020204030204" pitchFamily="34" charset="0"/>
                <a:cs typeface="Times New Roman" panose="02020603050405020304" pitchFamily="18" charset="0"/>
              </a:rPr>
              <a:t>Arboretum.  It captures stormwater runoff from the parking lot and the buildings.</a:t>
            </a:r>
          </a:p>
          <a:p>
            <a:r>
              <a:rPr lang="en-US" dirty="0"/>
              <a:t>. </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22</a:t>
            </a:fld>
            <a:endParaRPr lang="en-US"/>
          </a:p>
        </p:txBody>
      </p:sp>
    </p:spTree>
    <p:extLst>
      <p:ext uri="{BB962C8B-B14F-4D97-AF65-F5344CB8AC3E}">
        <p14:creationId xmlns:p14="http://schemas.microsoft.com/office/powerpoint/2010/main" val="3624952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that was built at a office building in Readington.  When it rains, these systems fill up with six inches of water that is allowed to infiltrate and the stormwater runoff from larger storms fills up the remaining 4 feet of basin and is slowly released over time.  Now both of these larger bioretention basins were built as part of new construction but how do we go into developed areas and retrofit them with this level of stormwater management.  Is bioretention still an option?</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23</a:t>
            </a:fld>
            <a:endParaRPr lang="en-US"/>
          </a:p>
        </p:txBody>
      </p:sp>
    </p:spTree>
    <p:extLst>
      <p:ext uri="{BB962C8B-B14F-4D97-AF65-F5344CB8AC3E}">
        <p14:creationId xmlns:p14="http://schemas.microsoft.com/office/powerpoint/2010/main" val="3499139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retrofit project but only designed to capture the first 1.25 inches of stormwater runoff from the parking lot.  If we wanted to manage the 100-year storm we would have to make it 6.5 times deeper or about 3.25 feet deep.  But this would only manage runoff from the parking lot not the surrounding buildings like the bioretention system at the Arboretum and Office Building does.</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24</a:t>
            </a:fld>
            <a:endParaRPr lang="en-US"/>
          </a:p>
        </p:txBody>
      </p:sp>
    </p:spTree>
    <p:extLst>
      <p:ext uri="{BB962C8B-B14F-4D97-AF65-F5344CB8AC3E}">
        <p14:creationId xmlns:p14="http://schemas.microsoft.com/office/powerpoint/2010/main" val="3277543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Stormwater runoff can cause localized flooding.</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2</a:t>
            </a:fld>
            <a:endParaRPr lang="en-US"/>
          </a:p>
        </p:txBody>
      </p:sp>
    </p:spTree>
    <p:extLst>
      <p:ext uri="{BB962C8B-B14F-4D97-AF65-F5344CB8AC3E}">
        <p14:creationId xmlns:p14="http://schemas.microsoft.com/office/powerpoint/2010/main" val="610991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leave the rain garden as is and install overflow drains in it as shown in this picture.  Then these drains could carry the stormwater runoff from larger events to a storage/infiltration system under the parking lot.  Only 20 to 25% of the area under the parking lot would be needed to manage runoff from the parking lot, leaving additional space for managing the stormwater runoff from the surrounding buildings or streets.</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25</a:t>
            </a:fld>
            <a:endParaRPr lang="en-US"/>
          </a:p>
        </p:txBody>
      </p:sp>
    </p:spTree>
    <p:extLst>
      <p:ext uri="{BB962C8B-B14F-4D97-AF65-F5344CB8AC3E}">
        <p14:creationId xmlns:p14="http://schemas.microsoft.com/office/powerpoint/2010/main" val="2949004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we could just make the parking lot into permeable pavement and increase the stone storage reservoir under the parking lot.  The porosity of the stone is 40% so for every foot of water you want to manage, you need 2.5 feet of stone.  There are porous asphalt parking lots in Vermont with 8 feet stone storage layer. </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26</a:t>
            </a:fld>
            <a:endParaRPr lang="en-US"/>
          </a:p>
        </p:txBody>
      </p:sp>
    </p:spTree>
    <p:extLst>
      <p:ext uri="{BB962C8B-B14F-4D97-AF65-F5344CB8AC3E}">
        <p14:creationId xmlns:p14="http://schemas.microsoft.com/office/powerpoint/2010/main" val="3615946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2.6 million gallons of storage.  If you increase the pipe size from 24” to 48”, we can store three times as much water = 8.5 million gallons.</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42</a:t>
            </a:fld>
            <a:endParaRPr lang="en-US"/>
          </a:p>
        </p:txBody>
      </p:sp>
    </p:spTree>
    <p:extLst>
      <p:ext uri="{BB962C8B-B14F-4D97-AF65-F5344CB8AC3E}">
        <p14:creationId xmlns:p14="http://schemas.microsoft.com/office/powerpoint/2010/main" val="3102446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2.6 million gallons of storage.  If you increase the pipe size from 24” to 48”, we can store three times as much water = 8.5 million gallons.</a:t>
            </a:r>
          </a:p>
          <a:p>
            <a:endParaRPr lang="en-US" dirty="0"/>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43</a:t>
            </a:fld>
            <a:endParaRPr lang="en-US"/>
          </a:p>
        </p:txBody>
      </p:sp>
    </p:spTree>
    <p:extLst>
      <p:ext uri="{BB962C8B-B14F-4D97-AF65-F5344CB8AC3E}">
        <p14:creationId xmlns:p14="http://schemas.microsoft.com/office/powerpoint/2010/main" val="219520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Flooding of our urban and suburban communities</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3</a:t>
            </a:fld>
            <a:endParaRPr lang="en-US"/>
          </a:p>
        </p:txBody>
      </p:sp>
    </p:spTree>
    <p:extLst>
      <p:ext uri="{BB962C8B-B14F-4D97-AF65-F5344CB8AC3E}">
        <p14:creationId xmlns:p14="http://schemas.microsoft.com/office/powerpoint/2010/main" val="409755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course, major flooding of our cities and towns.</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5</a:t>
            </a:fld>
            <a:endParaRPr lang="en-US"/>
          </a:p>
        </p:txBody>
      </p:sp>
    </p:spTree>
    <p:extLst>
      <p:ext uri="{BB962C8B-B14F-4D97-AF65-F5344CB8AC3E}">
        <p14:creationId xmlns:p14="http://schemas.microsoft.com/office/powerpoint/2010/main" val="173403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here to talk about green infrastructure planning and implementation.</a:t>
            </a:r>
            <a:r>
              <a:rPr lang="en-US" baseline="0" dirty="0"/>
              <a:t>  What is green infrastructure?  The idea is to capture the rainwater near its source before it becomes stormwater runoff. </a:t>
            </a:r>
            <a:endParaRPr lang="en-US" b="1" i="1" dirty="0"/>
          </a:p>
        </p:txBody>
      </p:sp>
      <p:sp>
        <p:nvSpPr>
          <p:cNvPr id="4" name="Date Placeholder 3"/>
          <p:cNvSpPr>
            <a:spLocks noGrp="1"/>
          </p:cNvSpPr>
          <p:nvPr>
            <p:ph type="dt" idx="10"/>
          </p:nvPr>
        </p:nvSpPr>
        <p:spPr/>
        <p:txBody>
          <a:bodyPr/>
          <a:lstStyle/>
          <a:p>
            <a:r>
              <a:rPr lang="en-US"/>
              <a:t>9/3/2019</a:t>
            </a:r>
          </a:p>
        </p:txBody>
      </p:sp>
      <p:sp>
        <p:nvSpPr>
          <p:cNvPr id="5" name="Slide Number Placeholder 4"/>
          <p:cNvSpPr>
            <a:spLocks noGrp="1"/>
          </p:cNvSpPr>
          <p:nvPr>
            <p:ph type="sldNum" sz="quarter" idx="11"/>
          </p:nvPr>
        </p:nvSpPr>
        <p:spPr/>
        <p:txBody>
          <a:bodyPr/>
          <a:lstStyle/>
          <a:p>
            <a:fld id="{5FCC535E-05AE-47C2-B479-165F8F664279}" type="slidenum">
              <a:rPr lang="en-US" smtClean="0"/>
              <a:pPr/>
              <a:t>6</a:t>
            </a:fld>
            <a:endParaRPr lang="en-US"/>
          </a:p>
        </p:txBody>
      </p:sp>
    </p:spTree>
    <p:extLst>
      <p:ext uri="{BB962C8B-B14F-4D97-AF65-F5344CB8AC3E}">
        <p14:creationId xmlns:p14="http://schemas.microsoft.com/office/powerpoint/2010/main" val="4071419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infrastructure practices helps restore the infiltration and evapotranspiration component of the water cycle and reduce the runoff component.  GI practices provide one or more of these five functions.</a:t>
            </a:r>
          </a:p>
        </p:txBody>
      </p:sp>
      <p:sp>
        <p:nvSpPr>
          <p:cNvPr id="4" name="Slide Number Placeholder 3"/>
          <p:cNvSpPr>
            <a:spLocks noGrp="1"/>
          </p:cNvSpPr>
          <p:nvPr>
            <p:ph type="sldNum" sz="quarter" idx="10"/>
          </p:nvPr>
        </p:nvSpPr>
        <p:spPr/>
        <p:txBody>
          <a:bodyPr/>
          <a:lstStyle/>
          <a:p>
            <a:fld id="{A5F40B3A-03C6-4188-8A51-18E5DDE3D760}" type="slidenum">
              <a:rPr lang="en-US" smtClean="0"/>
              <a:t>7</a:t>
            </a:fld>
            <a:endParaRPr lang="en-US" dirty="0"/>
          </a:p>
        </p:txBody>
      </p:sp>
      <p:sp>
        <p:nvSpPr>
          <p:cNvPr id="5" name="Date Placeholder 4">
            <a:extLst>
              <a:ext uri="{FF2B5EF4-FFF2-40B4-BE49-F238E27FC236}">
                <a16:creationId xmlns:a16="http://schemas.microsoft.com/office/drawing/2014/main" id="{A9507668-6923-416C-95E8-C79E2A46DA9D}"/>
              </a:ext>
            </a:extLst>
          </p:cNvPr>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193823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Most green infrastructure practices are designed to improve water quality, namely, to capture the first 1” (25 mm) of stormwater runoff, known as the first flush.  During a storm event, a majority of the pollution washes off the land in the first 20 minutes.  So, if you can capture and treat this first flush, we can go a long way to improving water quality and maybe eliminate some localize flooding from smaller storms but what about the infamous 100-Year storm (8.3 inches or 210 mm over 24 hours)?  Let’s look at a few practices that could manage larger storms.</a:t>
            </a:r>
          </a:p>
        </p:txBody>
      </p:sp>
      <p:sp>
        <p:nvSpPr>
          <p:cNvPr id="2" name="Date Placeholder 1"/>
          <p:cNvSpPr>
            <a:spLocks noGrp="1"/>
          </p:cNvSpPr>
          <p:nvPr>
            <p:ph type="dt" idx="10"/>
          </p:nvPr>
        </p:nvSpPr>
        <p:spPr/>
        <p:txBody>
          <a:bodyPr/>
          <a:lstStyle/>
          <a:p>
            <a:r>
              <a:rPr lang="en-US">
                <a:solidFill>
                  <a:prstClr val="black"/>
                </a:solidFill>
              </a:rPr>
              <a:t>9/3/2019</a:t>
            </a:r>
          </a:p>
        </p:txBody>
      </p:sp>
      <p:sp>
        <p:nvSpPr>
          <p:cNvPr id="3" name="Slide Number Placeholder 2"/>
          <p:cNvSpPr>
            <a:spLocks noGrp="1"/>
          </p:cNvSpPr>
          <p:nvPr>
            <p:ph type="sldNum" sz="quarter" idx="11"/>
          </p:nvPr>
        </p:nvSpPr>
        <p:spPr/>
        <p:txBody>
          <a:bodyPr/>
          <a:lstStyle/>
          <a:p>
            <a:fld id="{5FCC535E-05AE-47C2-B479-165F8F664279}" type="slidenum">
              <a:rPr lang="en-US" smtClean="0"/>
              <a:pPr/>
              <a:t>8</a:t>
            </a:fld>
            <a:endParaRPr lang="en-US"/>
          </a:p>
        </p:txBody>
      </p:sp>
    </p:spTree>
    <p:extLst>
      <p:ext uri="{BB962C8B-B14F-4D97-AF65-F5344CB8AC3E}">
        <p14:creationId xmlns:p14="http://schemas.microsoft.com/office/powerpoint/2010/main" val="47772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talk about some of these practices.  Bioretention is one of the best practices.  Very effective, lower cost, lots of ancillary benefits ( enhanced aesthetics, sequesters carbon, provide pollinator habitat).  We often design these practices to capture, treat, and infiltration up to the 2-years storm, which is about 3.3 inches (84 mm) of rain over 24 hours.</a:t>
            </a:r>
          </a:p>
        </p:txBody>
      </p:sp>
      <p:sp>
        <p:nvSpPr>
          <p:cNvPr id="4" name="Slide Number Placeholder 3"/>
          <p:cNvSpPr>
            <a:spLocks noGrp="1"/>
          </p:cNvSpPr>
          <p:nvPr>
            <p:ph type="sldNum" sz="quarter" idx="10"/>
          </p:nvPr>
        </p:nvSpPr>
        <p:spPr/>
        <p:txBody>
          <a:bodyPr/>
          <a:lstStyle/>
          <a:p>
            <a:fld id="{A5F40B3A-03C6-4188-8A51-18E5DDE3D760}" type="slidenum">
              <a:rPr lang="en-US" smtClean="0"/>
              <a:t>9</a:t>
            </a:fld>
            <a:endParaRPr lang="en-US"/>
          </a:p>
        </p:txBody>
      </p:sp>
      <p:sp>
        <p:nvSpPr>
          <p:cNvPr id="5" name="Date Placeholder 4">
            <a:extLst>
              <a:ext uri="{FF2B5EF4-FFF2-40B4-BE49-F238E27FC236}">
                <a16:creationId xmlns:a16="http://schemas.microsoft.com/office/drawing/2014/main" id="{5AB949EC-C67D-4422-B46A-C55FBF3B3886}"/>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814939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10</a:t>
            </a:fld>
            <a:endParaRPr lang="en-US"/>
          </a:p>
        </p:txBody>
      </p:sp>
    </p:spTree>
    <p:extLst>
      <p:ext uri="{BB962C8B-B14F-4D97-AF65-F5344CB8AC3E}">
        <p14:creationId xmlns:p14="http://schemas.microsoft.com/office/powerpoint/2010/main" val="1672536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500AD-2BDD-4700-8C57-A2188A60D76C}" type="datetime1">
              <a:rPr lang="en-US" smtClean="0"/>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DE488-1DC1-41B7-A272-2FB0C3E4897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A6900-3028-4916-A5CD-0744336776FA}" type="datetime1">
              <a:rPr lang="en-US" smtClean="0"/>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DE488-1DC1-41B7-A272-2FB0C3E4897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FAB5B-4913-4249-B345-CC30155E64AF}" type="datetime1">
              <a:rPr lang="en-US" smtClean="0"/>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DE488-1DC1-41B7-A272-2FB0C3E4897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D723A5-15B2-446C-995E-462B588C4B31}" type="datetime1">
              <a:rPr lang="en-US" smtClean="0"/>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DE488-1DC1-41B7-A272-2FB0C3E4897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1671A6-980A-4528-AF7C-83E98BFD505C}" type="datetime1">
              <a:rPr lang="en-US" smtClean="0"/>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A66FCF-B730-407C-AC50-CD487B54ACD7}" type="datetime1">
              <a:rPr lang="en-US" smtClean="0"/>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5909C4-C452-49A5-BB4C-D67F45EA1AA0}" type="datetime1">
              <a:rPr lang="en-US" smtClean="0"/>
              <a:t>2/23/2022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361ED3-C634-4A3F-99B0-3D324C0FB4E7}" type="datetime1">
              <a:rPr lang="en-US" smtClean="0"/>
              <a:t>2/23/2022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B3DE92-D680-45DE-AD9B-F469D222B109}" type="datetime1">
              <a:rPr lang="en-US" smtClean="0"/>
              <a:t>2/23/2022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8DE488-1DC1-41B7-A272-2FB0C3E4897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712AE3-69CD-4A75-974E-C22A0CB9B49D}" type="datetime1">
              <a:rPr lang="en-US" smtClean="0"/>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DE488-1DC1-41B7-A272-2FB0C3E4897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B4639B-34B8-4A15-8188-3CB84D89B005}" type="datetime1">
              <a:rPr lang="en-US" smtClean="0"/>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DE488-1DC1-41B7-A272-2FB0C3E4897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576D8-13A9-4904-846E-F8B873E71629}" type="datetime1">
              <a:rPr lang="en-US" smtClean="0"/>
              <a:t>2/23/2022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8DE488-1DC1-41B7-A272-2FB0C3E4897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4.jpeg"/><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22.jpeg"/><Relationship Id="rId4" Type="http://schemas.openxmlformats.org/officeDocument/2006/relationships/image" Target="http://imgs.ebuild.com/cms/ebuild/2007/41492/grasspaver.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791200" y="304800"/>
            <a:ext cx="30480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81000" y="401122"/>
            <a:ext cx="8305800" cy="1200329"/>
          </a:xfrm>
          <a:prstGeom prst="rect">
            <a:avLst/>
          </a:prstGeom>
          <a:noFill/>
        </p:spPr>
        <p:txBody>
          <a:bodyPr wrap="square" rtlCol="0">
            <a:spAutoFit/>
          </a:bodyPr>
          <a:lstStyle/>
          <a:p>
            <a:pPr algn="ctr"/>
            <a:r>
              <a:rPr lang="en-US" sz="3600" b="1" dirty="0">
                <a:solidFill>
                  <a:srgbClr val="C00000"/>
                </a:solidFill>
                <a:latin typeface="Times New Roman" panose="02020603050405020304" pitchFamily="18" charset="0"/>
                <a:cs typeface="Times New Roman" panose="02020603050405020304" pitchFamily="18" charset="0"/>
              </a:rPr>
              <a:t>Coupling Green Infrastructure with Gray Infrastructure for Large Storms</a:t>
            </a:r>
            <a:endParaRPr lang="en-US" sz="2800" b="1" i="1" dirty="0">
              <a:solidFill>
                <a:srgbClr val="C0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5410200"/>
            <a:ext cx="2298192" cy="9988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2980" y="5440375"/>
            <a:ext cx="1975612" cy="968625"/>
          </a:xfrm>
          <a:prstGeom prst="rect">
            <a:avLst/>
          </a:prstGeom>
        </p:spPr>
      </p:pic>
      <p:pic>
        <p:nvPicPr>
          <p:cNvPr id="12" name="Picture 11">
            <a:extLst>
              <a:ext uri="{FF2B5EF4-FFF2-40B4-BE49-F238E27FC236}">
                <a16:creationId xmlns:a16="http://schemas.microsoft.com/office/drawing/2014/main" id="{4A996400-6EB2-48B3-839D-6B21FE281E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2788443"/>
            <a:ext cx="4181659" cy="3136244"/>
          </a:xfrm>
          <a:prstGeom prst="rect">
            <a:avLst/>
          </a:prstGeom>
        </p:spPr>
      </p:pic>
      <p:pic>
        <p:nvPicPr>
          <p:cNvPr id="11" name="Picture 10">
            <a:extLst>
              <a:ext uri="{FF2B5EF4-FFF2-40B4-BE49-F238E27FC236}">
                <a16:creationId xmlns:a16="http://schemas.microsoft.com/office/drawing/2014/main" id="{28C91923-4EFA-4BDB-AAE8-CF20A61E70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112" y="1697773"/>
            <a:ext cx="4226615" cy="27032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D9E03BC-0DEB-4BB0-B488-A3C6ED2EFF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887" r="-2" b="5264"/>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Content Placeholder 10">
            <a:extLst>
              <a:ext uri="{FF2B5EF4-FFF2-40B4-BE49-F238E27FC236}">
                <a16:creationId xmlns:a16="http://schemas.microsoft.com/office/drawing/2014/main" id="{EEB756BF-8383-4B3D-9646-9324B26163BC}"/>
              </a:ext>
            </a:extLst>
          </p:cNvPr>
          <p:cNvPicPr>
            <a:picLocks noChangeAspect="1"/>
          </p:cNvPicPr>
          <p:nvPr/>
        </p:nvPicPr>
        <p:blipFill rotWithShape="1">
          <a:blip r:embed="rId4">
            <a:extLst>
              <a:ext uri="{28A0092B-C50C-407E-A947-70E740481C1C}">
                <a14:useLocalDpi xmlns:a14="http://schemas.microsoft.com/office/drawing/2010/main" val="0"/>
              </a:ext>
            </a:extLst>
          </a:blip>
          <a:srcRect r="-2" b="18151"/>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2" name="Freeform: Shape 2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4" name="Freeform: Shape 2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1D4B1DA2-6175-4175-87FA-9D42027BC3D8}"/>
              </a:ext>
            </a:extLst>
          </p:cNvPr>
          <p:cNvSpPr>
            <a:spLocks noGrp="1"/>
          </p:cNvSpPr>
          <p:nvPr>
            <p:ph type="title"/>
          </p:nvPr>
        </p:nvSpPr>
        <p:spPr>
          <a:xfrm>
            <a:off x="336042" y="859536"/>
            <a:ext cx="3624601" cy="1243584"/>
          </a:xfrm>
        </p:spPr>
        <p:txBody>
          <a:bodyPr vert="horz" lIns="91440" tIns="45720" rIns="91440" bIns="45720" rtlCol="0" anchor="ctr">
            <a:noAutofit/>
          </a:bodyPr>
          <a:lstStyle/>
          <a:p>
            <a:pPr algn="l">
              <a:lnSpc>
                <a:spcPct val="90000"/>
              </a:lnSpc>
            </a:pPr>
            <a:r>
              <a:rPr lang="en-US" sz="3600" b="1" kern="1200" dirty="0">
                <a:solidFill>
                  <a:srgbClr val="C00000"/>
                </a:solidFill>
                <a:latin typeface="Arial" panose="020B0604020202020204" pitchFamily="34" charset="0"/>
                <a:cs typeface="Arial" panose="020B0604020202020204" pitchFamily="34" charset="0"/>
              </a:rPr>
              <a:t>Larger Bioretention Systems</a:t>
            </a:r>
            <a:endParaRPr lang="en-US" sz="3600" kern="1200" dirty="0">
              <a:solidFill>
                <a:srgbClr val="C00000"/>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1" name="Rectangle 3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Content Placeholder 9">
            <a:extLst>
              <a:ext uri="{FF2B5EF4-FFF2-40B4-BE49-F238E27FC236}">
                <a16:creationId xmlns:a16="http://schemas.microsoft.com/office/drawing/2014/main" id="{8DC28577-DB4A-4F34-9C44-2AF3E20A1C98}"/>
              </a:ext>
            </a:extLst>
          </p:cNvPr>
          <p:cNvSpPr>
            <a:spLocks noGrp="1"/>
          </p:cNvSpPr>
          <p:nvPr>
            <p:ph sz="half" idx="1"/>
          </p:nvPr>
        </p:nvSpPr>
        <p:spPr>
          <a:xfrm>
            <a:off x="336042" y="2512611"/>
            <a:ext cx="3624602" cy="3664351"/>
          </a:xfrm>
        </p:spPr>
        <p:txBody>
          <a:bodyPr vert="horz" lIns="91440" tIns="45720" rIns="91440" bIns="45720" rtlCol="0">
            <a:normAutofit/>
          </a:bodyPr>
          <a:lstStyle/>
          <a:p>
            <a:pPr marL="0" indent="-228600">
              <a:lnSpc>
                <a:spcPct val="90000"/>
              </a:lnSpc>
            </a:pPr>
            <a:endParaRPr lang="en-US" b="1" dirty="0">
              <a:latin typeface="Times New Roman" panose="02020603050405020304" pitchFamily="18" charset="0"/>
              <a:cs typeface="Times New Roman" panose="02020603050405020304" pitchFamily="18" charset="0"/>
            </a:endParaRPr>
          </a:p>
          <a:p>
            <a:pPr marL="384572" lvl="1" indent="-228600">
              <a:lnSpc>
                <a:spcPct val="9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Larger housing developments</a:t>
            </a:r>
          </a:p>
          <a:p>
            <a:pPr marL="384572" lvl="1" indent="-228600">
              <a:lnSpc>
                <a:spcPct val="9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Commercial areas</a:t>
            </a:r>
          </a:p>
          <a:p>
            <a:pPr marL="384572" lvl="1" indent="-228600">
              <a:lnSpc>
                <a:spcPct val="9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Parking lots</a:t>
            </a:r>
          </a:p>
        </p:txBody>
      </p:sp>
    </p:spTree>
    <p:extLst>
      <p:ext uri="{BB962C8B-B14F-4D97-AF65-F5344CB8AC3E}">
        <p14:creationId xmlns:p14="http://schemas.microsoft.com/office/powerpoint/2010/main" val="2870801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D0AC131-EBB8-45A6-A0F3-9B5B040C32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72" r="2991" b="-3"/>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3" name="Picture 6" descr="Ocean County - Surf City Elem School2.JPG">
            <a:extLst>
              <a:ext uri="{FF2B5EF4-FFF2-40B4-BE49-F238E27FC236}">
                <a16:creationId xmlns:a16="http://schemas.microsoft.com/office/drawing/2014/main" id="{18798576-C01E-4ADE-8EA2-BE077F5A4215}"/>
              </a:ext>
            </a:extLst>
          </p:cNvPr>
          <p:cNvPicPr>
            <a:picLocks noChangeAspect="1"/>
          </p:cNvPicPr>
          <p:nvPr/>
        </p:nvPicPr>
        <p:blipFill rotWithShape="1">
          <a:blip r:embed="rId3" cstate="print"/>
          <a:srcRect t="12416" r="-2" b="5734"/>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p:spPr>
      </p:pic>
      <p:sp useBgFill="1">
        <p:nvSpPr>
          <p:cNvPr id="25" name="Freeform: Shape 2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2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1D4B1DA2-6175-4175-87FA-9D42027BC3D8}"/>
              </a:ext>
            </a:extLst>
          </p:cNvPr>
          <p:cNvSpPr>
            <a:spLocks noGrp="1"/>
          </p:cNvSpPr>
          <p:nvPr>
            <p:ph type="title"/>
          </p:nvPr>
        </p:nvSpPr>
        <p:spPr>
          <a:xfrm>
            <a:off x="336042" y="859536"/>
            <a:ext cx="3624601" cy="1243584"/>
          </a:xfrm>
        </p:spPr>
        <p:txBody>
          <a:bodyPr vert="horz" lIns="91440" tIns="45720" rIns="91440" bIns="45720" rtlCol="0" anchor="ctr">
            <a:normAutofit/>
          </a:bodyPr>
          <a:lstStyle/>
          <a:p>
            <a:pPr algn="l">
              <a:lnSpc>
                <a:spcPct val="90000"/>
              </a:lnSpc>
            </a:pPr>
            <a:r>
              <a:rPr lang="en-US" sz="3600" b="1" kern="1200" dirty="0">
                <a:solidFill>
                  <a:srgbClr val="C00000"/>
                </a:solidFill>
                <a:latin typeface="Arial" panose="020B0604020202020204" pitchFamily="34" charset="0"/>
                <a:cs typeface="Arial" panose="020B0604020202020204" pitchFamily="34" charset="0"/>
              </a:rPr>
              <a:t>Rain Gardens</a:t>
            </a:r>
            <a:endParaRPr lang="en-US" sz="3600" kern="1200" dirty="0">
              <a:solidFill>
                <a:srgbClr val="C00000"/>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1" name="Rectangle 3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Content Placeholder 9">
            <a:extLst>
              <a:ext uri="{FF2B5EF4-FFF2-40B4-BE49-F238E27FC236}">
                <a16:creationId xmlns:a16="http://schemas.microsoft.com/office/drawing/2014/main" id="{8DC28577-DB4A-4F34-9C44-2AF3E20A1C98}"/>
              </a:ext>
            </a:extLst>
          </p:cNvPr>
          <p:cNvSpPr>
            <a:spLocks noGrp="1"/>
          </p:cNvSpPr>
          <p:nvPr>
            <p:ph sz="half" idx="1"/>
          </p:nvPr>
        </p:nvSpPr>
        <p:spPr>
          <a:xfrm>
            <a:off x="336042" y="2512611"/>
            <a:ext cx="3624602" cy="3664351"/>
          </a:xfrm>
        </p:spPr>
        <p:txBody>
          <a:bodyPr vert="horz" lIns="91440" tIns="45720" rIns="91440" bIns="45720" rtlCol="0">
            <a:normAutofit/>
          </a:bodyPr>
          <a:lstStyle/>
          <a:p>
            <a:pPr marL="0" indent="-228600">
              <a:lnSpc>
                <a:spcPct val="90000"/>
              </a:lnSpc>
            </a:pPr>
            <a:endParaRPr lang="en-US" b="1">
              <a:latin typeface="Times New Roman" panose="02020603050405020304" pitchFamily="18" charset="0"/>
              <a:cs typeface="Times New Roman" panose="02020603050405020304" pitchFamily="18" charset="0"/>
            </a:endParaRPr>
          </a:p>
          <a:p>
            <a:pPr marL="556022" lvl="1" indent="-228600">
              <a:lnSpc>
                <a:spcPct val="90000"/>
              </a:lnSpc>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Single-family lots</a:t>
            </a:r>
          </a:p>
          <a:p>
            <a:pPr marL="556022" lvl="1" indent="-228600">
              <a:lnSpc>
                <a:spcPct val="90000"/>
              </a:lnSpc>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Small commercial areas</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403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CE0CF81-5C37-4E69-9098-E702CA13F4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17877"/>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a:extLst>
              <a:ext uri="{FF2B5EF4-FFF2-40B4-BE49-F238E27FC236}">
                <a16:creationId xmlns:a16="http://schemas.microsoft.com/office/drawing/2014/main" id="{D65DD854-121F-4FB8-8279-08E825D689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90" r="-2" b="8361"/>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3" name="Freeform: Shape 12">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86750B-C15B-42CF-BD4D-4C6210D88A64}"/>
              </a:ext>
            </a:extLst>
          </p:cNvPr>
          <p:cNvSpPr>
            <a:spLocks noGrp="1"/>
          </p:cNvSpPr>
          <p:nvPr>
            <p:ph type="title"/>
          </p:nvPr>
        </p:nvSpPr>
        <p:spPr>
          <a:xfrm>
            <a:off x="329184" y="1524659"/>
            <a:ext cx="4236315" cy="2808444"/>
          </a:xfrm>
        </p:spPr>
        <p:txBody>
          <a:bodyPr vert="horz" lIns="91440" tIns="45720" rIns="91440" bIns="45720" rtlCol="0" anchor="b" anchorCtr="0">
            <a:normAutofit/>
          </a:bodyPr>
          <a:lstStyle/>
          <a:p>
            <a:pPr algn="l">
              <a:lnSpc>
                <a:spcPct val="90000"/>
              </a:lnSpc>
            </a:pPr>
            <a:r>
              <a:rPr lang="en-US" sz="3200" b="1" dirty="0">
                <a:solidFill>
                  <a:srgbClr val="C00000"/>
                </a:solidFill>
                <a:latin typeface="Arial" panose="020B0604020202020204" pitchFamily="34" charset="0"/>
                <a:cs typeface="Arial" panose="020B0604020202020204" pitchFamily="34" charset="0"/>
              </a:rPr>
              <a:t>B</a:t>
            </a:r>
            <a:r>
              <a:rPr lang="en-US" sz="3200" b="1" kern="1200" dirty="0">
                <a:solidFill>
                  <a:srgbClr val="C00000"/>
                </a:solidFill>
                <a:latin typeface="Arial" panose="020B0604020202020204" pitchFamily="34" charset="0"/>
                <a:cs typeface="Arial" panose="020B0604020202020204" pitchFamily="34" charset="0"/>
              </a:rPr>
              <a:t>ioretention Swales/ Bioswales</a:t>
            </a:r>
            <a:r>
              <a:rPr lang="en-US" sz="3200" b="1" dirty="0">
                <a:solidFill>
                  <a:srgbClr val="C00000"/>
                </a:solidFill>
                <a:latin typeface="Arial" panose="020B0604020202020204" pitchFamily="34" charset="0"/>
                <a:cs typeface="Arial" panose="020B0604020202020204" pitchFamily="34" charset="0"/>
              </a:rPr>
              <a:t>/</a:t>
            </a:r>
            <a:br>
              <a:rPr lang="en-US" sz="3200" b="1" kern="1200" dirty="0">
                <a:solidFill>
                  <a:srgbClr val="C00000"/>
                </a:solidFill>
                <a:latin typeface="Arial" panose="020B0604020202020204" pitchFamily="34" charset="0"/>
                <a:cs typeface="Arial" panose="020B0604020202020204" pitchFamily="34" charset="0"/>
              </a:rPr>
            </a:br>
            <a:r>
              <a:rPr lang="en-US" sz="3200" b="1" kern="1200" dirty="0">
                <a:solidFill>
                  <a:srgbClr val="C00000"/>
                </a:solidFill>
                <a:latin typeface="Arial" panose="020B0604020202020204" pitchFamily="34" charset="0"/>
                <a:cs typeface="Arial" panose="020B0604020202020204" pitchFamily="34" charset="0"/>
              </a:rPr>
              <a:t>Vegetated Swales</a:t>
            </a:r>
            <a:endParaRPr lang="en-US" sz="3200" kern="1200" dirty="0">
              <a:solidFill>
                <a:srgbClr val="C0000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9" name="Rectangle 18">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461119"/>
            <a:ext cx="376430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F3CF79F-BA21-4DDB-B51A-26F3872898E6}"/>
              </a:ext>
            </a:extLst>
          </p:cNvPr>
          <p:cNvSpPr txBox="1"/>
          <p:nvPr/>
        </p:nvSpPr>
        <p:spPr>
          <a:xfrm>
            <a:off x="655570" y="5199888"/>
            <a:ext cx="2544830" cy="954107"/>
          </a:xfrm>
          <a:prstGeom prst="rect">
            <a:avLst/>
          </a:prstGeom>
          <a:noFill/>
        </p:spPr>
        <p:txBody>
          <a:bodyPr wrap="square">
            <a:spAutoFit/>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Roadside systems</a:t>
            </a:r>
          </a:p>
        </p:txBody>
      </p:sp>
    </p:spTree>
    <p:extLst>
      <p:ext uri="{BB962C8B-B14F-4D97-AF65-F5344CB8AC3E}">
        <p14:creationId xmlns:p14="http://schemas.microsoft.com/office/powerpoint/2010/main" val="34890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0" descr="DSCN3800">
            <a:extLst>
              <a:ext uri="{FF2B5EF4-FFF2-40B4-BE49-F238E27FC236}">
                <a16:creationId xmlns:a16="http://schemas.microsoft.com/office/drawing/2014/main" id="{A919FAB0-E543-4B1C-A420-48C2DF0876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44" r="-2" b="8375"/>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a16="http://schemas.microsoft.com/office/drawing/2014/main" id="{FE8EE216-09ED-42EA-82AE-1DCB72B5B4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153" r="-2" b="-2"/>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5" name="Freeform: Shape 1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198E0D04-E609-4247-ADE0-B6ABB8B8E462}"/>
              </a:ext>
            </a:extLst>
          </p:cNvPr>
          <p:cNvSpPr>
            <a:spLocks noGrp="1"/>
          </p:cNvSpPr>
          <p:nvPr>
            <p:ph type="title"/>
          </p:nvPr>
        </p:nvSpPr>
        <p:spPr>
          <a:xfrm>
            <a:off x="329184" y="1524659"/>
            <a:ext cx="4471416" cy="2774088"/>
          </a:xfrm>
        </p:spPr>
        <p:txBody>
          <a:bodyPr vert="horz" lIns="91440" tIns="45720" rIns="91440" bIns="45720" rtlCol="0" anchor="b">
            <a:normAutofit/>
          </a:bodyPr>
          <a:lstStyle/>
          <a:p>
            <a:pPr algn="l">
              <a:lnSpc>
                <a:spcPct val="90000"/>
              </a:lnSpc>
            </a:pPr>
            <a:r>
              <a:rPr lang="en-US" sz="3200" b="1" kern="1200" dirty="0">
                <a:solidFill>
                  <a:srgbClr val="C00000"/>
                </a:solidFill>
                <a:latin typeface="Arial" panose="020B0604020202020204" pitchFamily="34" charset="0"/>
                <a:cs typeface="Arial" panose="020B0604020202020204" pitchFamily="34" charset="0"/>
              </a:rPr>
              <a:t>Stormwater Planters/ </a:t>
            </a:r>
            <a:br>
              <a:rPr lang="en-US" sz="3200" b="1" kern="1200" dirty="0">
                <a:solidFill>
                  <a:srgbClr val="C00000"/>
                </a:solidFill>
                <a:latin typeface="Arial" panose="020B0604020202020204" pitchFamily="34" charset="0"/>
                <a:cs typeface="Arial" panose="020B0604020202020204" pitchFamily="34" charset="0"/>
              </a:rPr>
            </a:br>
            <a:r>
              <a:rPr lang="en-US" sz="3200" b="1" kern="1200" dirty="0">
                <a:solidFill>
                  <a:srgbClr val="C00000"/>
                </a:solidFill>
                <a:latin typeface="Arial" panose="020B0604020202020204" pitchFamily="34" charset="0"/>
                <a:cs typeface="Arial" panose="020B0604020202020204" pitchFamily="34" charset="0"/>
              </a:rPr>
              <a:t>Planter Boxes</a:t>
            </a:r>
            <a:endParaRPr lang="en-US" sz="3200" kern="1200" dirty="0">
              <a:solidFill>
                <a:srgbClr val="C00000"/>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1" name="Rectangle 2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461119"/>
            <a:ext cx="376430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99204E8B-4F37-4CC3-AEB9-A73EB7C5842E}"/>
              </a:ext>
            </a:extLst>
          </p:cNvPr>
          <p:cNvSpPr txBox="1"/>
          <p:nvPr/>
        </p:nvSpPr>
        <p:spPr>
          <a:xfrm>
            <a:off x="228600" y="4896269"/>
            <a:ext cx="3902529" cy="1384995"/>
          </a:xfrm>
          <a:prstGeom prst="rect">
            <a:avLst/>
          </a:prstGeom>
          <a:noFill/>
        </p:spPr>
        <p:txBody>
          <a:bodyPr wrap="square">
            <a:spAutoFit/>
          </a:bodyPr>
          <a:lstStyle/>
          <a:p>
            <a:pPr marL="285750" lvl="1"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Highly urban areas</a:t>
            </a:r>
          </a:p>
          <a:p>
            <a:pPr marL="285750" lvl="1"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Roadside and adjacent to buildings</a:t>
            </a:r>
          </a:p>
        </p:txBody>
      </p:sp>
    </p:spTree>
    <p:extLst>
      <p:ext uri="{BB962C8B-B14F-4D97-AF65-F5344CB8AC3E}">
        <p14:creationId xmlns:p14="http://schemas.microsoft.com/office/powerpoint/2010/main" val="457999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ew Jersey Green Streets">
            <a:extLst>
              <a:ext uri="{FF2B5EF4-FFF2-40B4-BE49-F238E27FC236}">
                <a16:creationId xmlns:a16="http://schemas.microsoft.com/office/drawing/2014/main" id="{31E91F02-702F-43FE-A052-06CFFF763F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76" b="12672"/>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41A82C3-F523-436E-A658-E836978505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19" r="-2" b="11304"/>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73" name="Freeform: Shape 72">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2B99FA-73D7-4E2E-80CA-54B7D1ABE187}"/>
              </a:ext>
            </a:extLst>
          </p:cNvPr>
          <p:cNvSpPr>
            <a:spLocks noGrp="1"/>
          </p:cNvSpPr>
          <p:nvPr>
            <p:ph type="title"/>
          </p:nvPr>
        </p:nvSpPr>
        <p:spPr>
          <a:xfrm>
            <a:off x="329184" y="1524659"/>
            <a:ext cx="3764305" cy="2774088"/>
          </a:xfrm>
        </p:spPr>
        <p:txBody>
          <a:bodyPr vert="horz" lIns="91440" tIns="45720" rIns="91440" bIns="45720" rtlCol="0" anchor="b">
            <a:normAutofit/>
          </a:bodyPr>
          <a:lstStyle/>
          <a:p>
            <a:pPr algn="l">
              <a:lnSpc>
                <a:spcPct val="90000"/>
              </a:lnSpc>
            </a:pPr>
            <a:r>
              <a:rPr lang="en-US" sz="3200" b="1" kern="1200" dirty="0">
                <a:solidFill>
                  <a:srgbClr val="C00000"/>
                </a:solidFill>
                <a:latin typeface="Arial" panose="020B0604020202020204" pitchFamily="34" charset="0"/>
                <a:cs typeface="Arial" panose="020B0604020202020204" pitchFamily="34" charset="0"/>
              </a:rPr>
              <a:t>Vegetated Curb Extensions</a:t>
            </a:r>
            <a:endParaRPr lang="en-US" sz="3200" kern="1200" dirty="0">
              <a:solidFill>
                <a:srgbClr val="C00000"/>
              </a:solidFill>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79" name="Rectangle 78">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461119"/>
            <a:ext cx="376430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75C6B93-9AA1-44BF-8CA6-C49B555BCA71}"/>
              </a:ext>
            </a:extLst>
          </p:cNvPr>
          <p:cNvSpPr txBox="1"/>
          <p:nvPr/>
        </p:nvSpPr>
        <p:spPr>
          <a:xfrm>
            <a:off x="152400" y="4755020"/>
            <a:ext cx="4584356" cy="1384995"/>
          </a:xfrm>
          <a:prstGeom prst="rect">
            <a:avLst/>
          </a:prstGeom>
          <a:noFill/>
        </p:spPr>
        <p:txBody>
          <a:bodyPr wrap="square">
            <a:spAutoFit/>
          </a:bodyPr>
          <a:lstStyle/>
          <a:p>
            <a:pPr marL="285750" lvl="1"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Bioretention incorporated into road in urban and suburban areas</a:t>
            </a:r>
          </a:p>
        </p:txBody>
      </p:sp>
    </p:spTree>
    <p:extLst>
      <p:ext uri="{BB962C8B-B14F-4D97-AF65-F5344CB8AC3E}">
        <p14:creationId xmlns:p14="http://schemas.microsoft.com/office/powerpoint/2010/main" val="795968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276475" y="830179"/>
            <a:ext cx="8639175" cy="6457950"/>
          </a:xfrm>
          <a:prstGeom prst="rect">
            <a:avLst/>
          </a:prstGeom>
        </p:spPr>
      </p:pic>
      <p:sp>
        <p:nvSpPr>
          <p:cNvPr id="7" name="Title 1"/>
          <p:cNvSpPr>
            <a:spLocks noGrp="1"/>
          </p:cNvSpPr>
          <p:nvPr>
            <p:ph type="title"/>
          </p:nvPr>
        </p:nvSpPr>
        <p:spPr>
          <a:xfrm>
            <a:off x="276475" y="274638"/>
            <a:ext cx="8410325" cy="792162"/>
          </a:xfrm>
        </p:spPr>
        <p:txBody>
          <a:bodyPr>
            <a:normAutofit/>
          </a:bodyPr>
          <a:lstStyle/>
          <a:p>
            <a:r>
              <a:rPr lang="en-US" sz="3600" b="1" dirty="0">
                <a:solidFill>
                  <a:srgbClr val="C00000"/>
                </a:solidFill>
                <a:latin typeface="Arial" panose="020B0604020202020204" pitchFamily="34" charset="0"/>
                <a:cs typeface="Arial" panose="020B0604020202020204" pitchFamily="34" charset="0"/>
              </a:rPr>
              <a:t>Permeable Pavement</a:t>
            </a:r>
          </a:p>
        </p:txBody>
      </p:sp>
    </p:spTree>
    <p:extLst>
      <p:ext uri="{BB962C8B-B14F-4D97-AF65-F5344CB8AC3E}">
        <p14:creationId xmlns:p14="http://schemas.microsoft.com/office/powerpoint/2010/main" val="1053032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357155"/>
            <a:ext cx="8229600" cy="736652"/>
          </a:xfrm>
        </p:spPr>
        <p:txBody>
          <a:bodyPr>
            <a:normAutofit fontScale="90000"/>
          </a:bodyPr>
          <a:lstStyle/>
          <a:p>
            <a:pPr algn="ctr"/>
            <a:r>
              <a:rPr lang="en-US" dirty="0">
                <a:latin typeface="Arial" pitchFamily="34" charset="0"/>
                <a:cs typeface="Arial" pitchFamily="34" charset="0"/>
              </a:rPr>
              <a:t>Permeable Pavements</a:t>
            </a:r>
          </a:p>
        </p:txBody>
      </p:sp>
      <p:sp>
        <p:nvSpPr>
          <p:cNvPr id="19459" name="Content Placeholder 5"/>
          <p:cNvSpPr>
            <a:spLocks noGrp="1"/>
          </p:cNvSpPr>
          <p:nvPr>
            <p:ph idx="1"/>
          </p:nvPr>
        </p:nvSpPr>
        <p:spPr>
          <a:xfrm>
            <a:off x="198537" y="1219200"/>
            <a:ext cx="7027453" cy="4645900"/>
          </a:xfrm>
        </p:spPr>
        <p:txBody>
          <a:bodyPr>
            <a:normAutofit fontScale="92500" lnSpcReduction="10000"/>
          </a:bodyPr>
          <a:lstStyle/>
          <a:p>
            <a:pPr marL="228600" indent="-228600">
              <a:spcBef>
                <a:spcPct val="0"/>
              </a:spcBef>
              <a:spcAft>
                <a:spcPts val="600"/>
              </a:spcAft>
            </a:pPr>
            <a:r>
              <a:rPr lang="en-US" sz="2800" dirty="0">
                <a:solidFill>
                  <a:schemeClr val="tx1"/>
                </a:solidFill>
                <a:latin typeface="+mj-lt"/>
                <a:cs typeface="Times New Roman" pitchFamily="18" charset="0"/>
              </a:rPr>
              <a:t>Underlying stone reservoir</a:t>
            </a:r>
          </a:p>
          <a:p>
            <a:pPr marL="228600" indent="-228600">
              <a:spcBef>
                <a:spcPct val="0"/>
              </a:spcBef>
              <a:spcAft>
                <a:spcPts val="600"/>
              </a:spcAft>
            </a:pPr>
            <a:r>
              <a:rPr lang="en-US" sz="2800" dirty="0">
                <a:solidFill>
                  <a:schemeClr val="tx1"/>
                </a:solidFill>
                <a:latin typeface="+mj-lt"/>
                <a:cs typeface="Times New Roman" pitchFamily="18" charset="0"/>
              </a:rPr>
              <a:t>Porous asphalt and pervious concrete are manufactured without "fine" materials to allow infiltration</a:t>
            </a:r>
          </a:p>
          <a:p>
            <a:pPr marL="228600" indent="-228600">
              <a:spcBef>
                <a:spcPct val="0"/>
              </a:spcBef>
              <a:spcAft>
                <a:spcPts val="600"/>
              </a:spcAft>
            </a:pPr>
            <a:r>
              <a:rPr lang="en-US" sz="2800" dirty="0">
                <a:solidFill>
                  <a:schemeClr val="tx1"/>
                </a:solidFill>
                <a:latin typeface="+mj-lt"/>
                <a:cs typeface="Times New Roman" pitchFamily="18" charset="0"/>
              </a:rPr>
              <a:t>Grass pavers are concrete interlocking blocks with open areas to allow grass to grow</a:t>
            </a:r>
          </a:p>
          <a:p>
            <a:pPr marL="228600" indent="-228600">
              <a:spcBef>
                <a:spcPct val="0"/>
              </a:spcBef>
              <a:spcAft>
                <a:spcPts val="600"/>
              </a:spcAft>
            </a:pPr>
            <a:r>
              <a:rPr lang="en-US" sz="2800" dirty="0">
                <a:solidFill>
                  <a:schemeClr val="tx1"/>
                </a:solidFill>
                <a:latin typeface="+mj-lt"/>
                <a:cs typeface="Times New Roman" pitchFamily="18" charset="0"/>
              </a:rPr>
              <a:t>Permeable pavers systems are concrete pavers with infiltration between the spaces of the pavers</a:t>
            </a:r>
          </a:p>
          <a:p>
            <a:pPr marL="228600" indent="-228600">
              <a:spcBef>
                <a:spcPct val="0"/>
              </a:spcBef>
              <a:spcAft>
                <a:spcPts val="600"/>
              </a:spcAft>
            </a:pPr>
            <a:r>
              <a:rPr lang="en-US" sz="2800" dirty="0">
                <a:solidFill>
                  <a:schemeClr val="tx1"/>
                </a:solidFill>
                <a:latin typeface="+mj-lt"/>
                <a:cs typeface="Times New Roman" pitchFamily="18" charset="0"/>
              </a:rPr>
              <a:t>Ideal application for porous pavement is to treat a low traffic or overflow parking area</a:t>
            </a:r>
          </a:p>
        </p:txBody>
      </p:sp>
      <p:pic>
        <p:nvPicPr>
          <p:cNvPr id="11" name="Picture 3" descr="http://imgs.ebuild.com/cms/ebuild/2007/41492/grasspaver.jpg"/>
          <p:cNvPicPr>
            <a:picLocks noChangeAspect="1" noChangeArrowheads="1"/>
          </p:cNvPicPr>
          <p:nvPr/>
        </p:nvPicPr>
        <p:blipFill>
          <a:blip r:embed="rId3" r:link="rId4" cstate="print"/>
          <a:srcRect/>
          <a:stretch>
            <a:fillRect/>
          </a:stretch>
        </p:blipFill>
        <p:spPr bwMode="auto">
          <a:xfrm>
            <a:off x="7225991" y="2837984"/>
            <a:ext cx="1905000" cy="2290241"/>
          </a:xfrm>
          <a:prstGeom prst="rect">
            <a:avLst/>
          </a:prstGeom>
          <a:noFill/>
          <a:ln w="6350">
            <a:noFill/>
            <a:miter lim="800000"/>
            <a:headEnd/>
            <a:tailEnd/>
          </a:ln>
        </p:spPr>
      </p:pic>
      <p:pic>
        <p:nvPicPr>
          <p:cNvPr id="12" name="Picture 7" descr="pervious-sample"/>
          <p:cNvPicPr>
            <a:picLocks noChangeAspect="1" noChangeArrowheads="1"/>
          </p:cNvPicPr>
          <p:nvPr/>
        </p:nvPicPr>
        <p:blipFill>
          <a:blip r:embed="rId5" cstate="print"/>
          <a:srcRect/>
          <a:stretch>
            <a:fillRect/>
          </a:stretch>
        </p:blipFill>
        <p:spPr bwMode="auto">
          <a:xfrm>
            <a:off x="7225990" y="914400"/>
            <a:ext cx="1905000" cy="1905000"/>
          </a:xfrm>
          <a:prstGeom prst="rect">
            <a:avLst/>
          </a:prstGeom>
          <a:noFill/>
          <a:ln w="9525">
            <a:noFill/>
            <a:miter lim="800000"/>
            <a:headEnd/>
            <a:tailEnd/>
          </a:ln>
        </p:spPr>
      </p:pic>
      <p:grpSp>
        <p:nvGrpSpPr>
          <p:cNvPr id="13" name="Group 17"/>
          <p:cNvGrpSpPr>
            <a:grpSpLocks/>
          </p:cNvGrpSpPr>
          <p:nvPr/>
        </p:nvGrpSpPr>
        <p:grpSpPr bwMode="auto">
          <a:xfrm rot="10800000">
            <a:off x="5828211" y="5429879"/>
            <a:ext cx="3124200" cy="1211262"/>
            <a:chOff x="152400" y="2133600"/>
            <a:chExt cx="4283075" cy="1855788"/>
          </a:xfrm>
        </p:grpSpPr>
        <p:pic>
          <p:nvPicPr>
            <p:cNvPr id="14" name="Picture 23" descr="IMG_3630"/>
            <p:cNvPicPr>
              <a:picLocks noChangeAspect="1" noChangeArrowheads="1"/>
            </p:cNvPicPr>
            <p:nvPr/>
          </p:nvPicPr>
          <p:blipFill>
            <a:blip r:embed="rId6" cstate="print"/>
            <a:srcRect l="7922" r="35652"/>
            <a:stretch>
              <a:fillRect/>
            </a:stretch>
          </p:blipFill>
          <p:spPr bwMode="auto">
            <a:xfrm>
              <a:off x="152400" y="2133600"/>
              <a:ext cx="1404937" cy="1854200"/>
            </a:xfrm>
            <a:prstGeom prst="rect">
              <a:avLst/>
            </a:prstGeom>
            <a:noFill/>
            <a:ln w="19050">
              <a:solidFill>
                <a:schemeClr val="bg1"/>
              </a:solidFill>
              <a:miter lim="800000"/>
              <a:headEnd/>
              <a:tailEnd/>
            </a:ln>
          </p:spPr>
        </p:pic>
        <p:pic>
          <p:nvPicPr>
            <p:cNvPr id="15" name="Picture 24" descr="100_0736"/>
            <p:cNvPicPr>
              <a:picLocks noChangeArrowheads="1"/>
            </p:cNvPicPr>
            <p:nvPr/>
          </p:nvPicPr>
          <p:blipFill>
            <a:blip r:embed="rId7" cstate="print"/>
            <a:srcRect r="53691"/>
            <a:stretch>
              <a:fillRect/>
            </a:stretch>
          </p:blipFill>
          <p:spPr bwMode="auto">
            <a:xfrm>
              <a:off x="1574800" y="2133600"/>
              <a:ext cx="1425575" cy="1855788"/>
            </a:xfrm>
            <a:prstGeom prst="rect">
              <a:avLst/>
            </a:prstGeom>
            <a:noFill/>
            <a:ln w="19050">
              <a:solidFill>
                <a:schemeClr val="bg1"/>
              </a:solidFill>
              <a:miter lim="800000"/>
              <a:headEnd/>
              <a:tailEnd/>
            </a:ln>
          </p:spPr>
        </p:pic>
        <p:pic>
          <p:nvPicPr>
            <p:cNvPr id="16" name="Picture 25" descr="IMG_3623"/>
            <p:cNvPicPr>
              <a:picLocks noChangeArrowheads="1"/>
            </p:cNvPicPr>
            <p:nvPr/>
          </p:nvPicPr>
          <p:blipFill>
            <a:blip r:embed="rId8" cstate="print"/>
            <a:srcRect r="35652"/>
            <a:stretch>
              <a:fillRect/>
            </a:stretch>
          </p:blipFill>
          <p:spPr bwMode="auto">
            <a:xfrm>
              <a:off x="3009900" y="2141538"/>
              <a:ext cx="1425575" cy="1846262"/>
            </a:xfrm>
            <a:prstGeom prst="rect">
              <a:avLst/>
            </a:prstGeom>
            <a:noFill/>
            <a:ln w="19050">
              <a:solidFill>
                <a:schemeClr val="bg1"/>
              </a:solidFill>
              <a:miter lim="800000"/>
              <a:headEnd/>
              <a:tailEnd/>
            </a:ln>
          </p:spPr>
        </p:pic>
      </p:grpSp>
    </p:spTree>
    <p:extLst>
      <p:ext uri="{BB962C8B-B14F-4D97-AF65-F5344CB8AC3E}">
        <p14:creationId xmlns:p14="http://schemas.microsoft.com/office/powerpoint/2010/main" val="1507807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Placeholder 3"/>
          <p:cNvSpPr>
            <a:spLocks noGrp="1"/>
          </p:cNvSpPr>
          <p:nvPr>
            <p:ph type="body" idx="1"/>
          </p:nvPr>
        </p:nvSpPr>
        <p:spPr>
          <a:xfrm>
            <a:off x="457200" y="838200"/>
            <a:ext cx="4040188" cy="441960"/>
          </a:xfrm>
        </p:spPr>
        <p:txBody>
          <a:bodyPr>
            <a:normAutofit fontScale="92500" lnSpcReduction="20000"/>
          </a:bodyPr>
          <a:lstStyle/>
          <a:p>
            <a:pPr algn="ctr"/>
            <a:r>
              <a:rPr lang="en-US" sz="3000" b="0" u="sng" dirty="0">
                <a:latin typeface="Arial" panose="020B0604020202020204" pitchFamily="34" charset="0"/>
                <a:cs typeface="Arial" panose="020B0604020202020204" pitchFamily="34" charset="0"/>
              </a:rPr>
              <a:t>ADVANTAGES</a:t>
            </a:r>
          </a:p>
        </p:txBody>
      </p:sp>
      <p:sp>
        <p:nvSpPr>
          <p:cNvPr id="5" name="Content Placeholder 4"/>
          <p:cNvSpPr>
            <a:spLocks noGrp="1"/>
          </p:cNvSpPr>
          <p:nvPr>
            <p:ph sz="half" idx="2"/>
          </p:nvPr>
        </p:nvSpPr>
        <p:spPr>
          <a:xfrm>
            <a:off x="0" y="1515292"/>
            <a:ext cx="4527459" cy="4870268"/>
          </a:xfrm>
        </p:spPr>
        <p:txBody>
          <a:bodyPr>
            <a:noAutofit/>
          </a:bodyPr>
          <a:lstStyle/>
          <a:p>
            <a:pPr>
              <a:lnSpc>
                <a:spcPct val="80000"/>
              </a:lnSpc>
              <a:spcAft>
                <a:spcPts val="600"/>
              </a:spcAft>
              <a:buFont typeface="Arial" charset="0"/>
              <a:buChar char="•"/>
              <a:defRPr/>
            </a:pPr>
            <a:r>
              <a:rPr lang="en-US" sz="2600" dirty="0">
                <a:solidFill>
                  <a:schemeClr val="tx1"/>
                </a:solidFill>
                <a:latin typeface="+mn-lt"/>
                <a:cs typeface="Times New Roman" pitchFamily="18" charset="0"/>
              </a:rPr>
              <a:t>Manage </a:t>
            </a:r>
            <a:r>
              <a:rPr lang="en-US" sz="2600" dirty="0" err="1">
                <a:solidFill>
                  <a:schemeClr val="tx1"/>
                </a:solidFill>
                <a:latin typeface="+mn-lt"/>
                <a:cs typeface="Times New Roman" pitchFamily="18" charset="0"/>
              </a:rPr>
              <a:t>stormwater</a:t>
            </a:r>
            <a:r>
              <a:rPr lang="en-US" sz="2600" dirty="0">
                <a:solidFill>
                  <a:schemeClr val="tx1"/>
                </a:solidFill>
                <a:latin typeface="+mn-lt"/>
                <a:cs typeface="Times New Roman" pitchFamily="18" charset="0"/>
              </a:rPr>
              <a:t> runoff</a:t>
            </a:r>
          </a:p>
          <a:p>
            <a:pPr>
              <a:lnSpc>
                <a:spcPct val="80000"/>
              </a:lnSpc>
              <a:spcAft>
                <a:spcPts val="600"/>
              </a:spcAft>
              <a:buFont typeface="Arial" charset="0"/>
              <a:buChar char="•"/>
              <a:defRPr/>
            </a:pPr>
            <a:r>
              <a:rPr lang="en-US" sz="2600" dirty="0">
                <a:solidFill>
                  <a:schemeClr val="tx1"/>
                </a:solidFill>
                <a:latin typeface="+mn-lt"/>
                <a:cs typeface="Times New Roman" pitchFamily="18" charset="0"/>
              </a:rPr>
              <a:t>Minimize site disturbance</a:t>
            </a:r>
          </a:p>
          <a:p>
            <a:pPr>
              <a:lnSpc>
                <a:spcPct val="80000"/>
              </a:lnSpc>
              <a:spcAft>
                <a:spcPts val="600"/>
              </a:spcAft>
              <a:buFont typeface="Arial" charset="0"/>
              <a:buChar char="•"/>
              <a:defRPr/>
            </a:pPr>
            <a:r>
              <a:rPr lang="en-US" sz="2600" dirty="0">
                <a:solidFill>
                  <a:schemeClr val="tx1"/>
                </a:solidFill>
                <a:latin typeface="+mn-lt"/>
                <a:cs typeface="Times New Roman" pitchFamily="18" charset="0"/>
              </a:rPr>
              <a:t>Promote groundwater recharge</a:t>
            </a:r>
          </a:p>
          <a:p>
            <a:pPr>
              <a:lnSpc>
                <a:spcPct val="80000"/>
              </a:lnSpc>
              <a:spcAft>
                <a:spcPts val="600"/>
              </a:spcAft>
              <a:buFont typeface="Arial" charset="0"/>
              <a:buChar char="•"/>
              <a:defRPr/>
            </a:pPr>
            <a:r>
              <a:rPr lang="en-US" sz="2600" dirty="0">
                <a:solidFill>
                  <a:schemeClr val="tx1"/>
                </a:solidFill>
                <a:latin typeface="+mn-lt"/>
                <a:cs typeface="Times New Roman" pitchFamily="18" charset="0"/>
              </a:rPr>
              <a:t>Low life cycle costs, alternative to costly traditional </a:t>
            </a:r>
            <a:r>
              <a:rPr lang="en-US" sz="2600" dirty="0" err="1">
                <a:solidFill>
                  <a:schemeClr val="tx1"/>
                </a:solidFill>
                <a:latin typeface="+mn-lt"/>
                <a:cs typeface="Times New Roman" pitchFamily="18" charset="0"/>
              </a:rPr>
              <a:t>stormwater</a:t>
            </a:r>
            <a:r>
              <a:rPr lang="en-US" sz="2600" dirty="0">
                <a:solidFill>
                  <a:schemeClr val="tx1"/>
                </a:solidFill>
                <a:latin typeface="+mn-lt"/>
                <a:cs typeface="Times New Roman" pitchFamily="18" charset="0"/>
              </a:rPr>
              <a:t> management methods</a:t>
            </a:r>
          </a:p>
          <a:p>
            <a:pPr>
              <a:lnSpc>
                <a:spcPct val="80000"/>
              </a:lnSpc>
              <a:spcAft>
                <a:spcPts val="600"/>
              </a:spcAft>
              <a:buFont typeface="Arial" charset="0"/>
              <a:buChar char="•"/>
              <a:defRPr/>
            </a:pPr>
            <a:r>
              <a:rPr lang="en-US" sz="2600" dirty="0">
                <a:solidFill>
                  <a:schemeClr val="tx1"/>
                </a:solidFill>
                <a:latin typeface="+mn-lt"/>
                <a:cs typeface="Times New Roman" pitchFamily="18" charset="0"/>
              </a:rPr>
              <a:t>Mitigation of urban heat island effect</a:t>
            </a:r>
          </a:p>
          <a:p>
            <a:pPr>
              <a:lnSpc>
                <a:spcPct val="80000"/>
              </a:lnSpc>
              <a:spcAft>
                <a:spcPts val="600"/>
              </a:spcAft>
              <a:buFont typeface="Arial" charset="0"/>
              <a:buChar char="•"/>
              <a:defRPr/>
            </a:pPr>
            <a:r>
              <a:rPr lang="en-US" sz="2600" dirty="0">
                <a:solidFill>
                  <a:schemeClr val="tx1"/>
                </a:solidFill>
                <a:latin typeface="+mn-lt"/>
                <a:cs typeface="Times New Roman" pitchFamily="18" charset="0"/>
              </a:rPr>
              <a:t>Contaminant removal as water moves through layers of system</a:t>
            </a:r>
          </a:p>
        </p:txBody>
      </p:sp>
      <p:sp>
        <p:nvSpPr>
          <p:cNvPr id="20485" name="Text Placeholder 5"/>
          <p:cNvSpPr>
            <a:spLocks noGrp="1"/>
          </p:cNvSpPr>
          <p:nvPr>
            <p:ph type="body" sz="quarter" idx="3"/>
          </p:nvPr>
        </p:nvSpPr>
        <p:spPr>
          <a:xfrm>
            <a:off x="4645025" y="838200"/>
            <a:ext cx="4041775" cy="441960"/>
          </a:xfrm>
        </p:spPr>
        <p:txBody>
          <a:bodyPr>
            <a:normAutofit fontScale="92500" lnSpcReduction="20000"/>
          </a:bodyPr>
          <a:lstStyle/>
          <a:p>
            <a:pPr algn="ctr"/>
            <a:r>
              <a:rPr lang="en-US" sz="3000" b="0" u="sng" dirty="0">
                <a:latin typeface="Arial" panose="020B0604020202020204" pitchFamily="34" charset="0"/>
                <a:cs typeface="Arial" panose="020B0604020202020204" pitchFamily="34" charset="0"/>
              </a:rPr>
              <a:t>COMPONENTS</a:t>
            </a:r>
          </a:p>
        </p:txBody>
      </p:sp>
      <p:sp>
        <p:nvSpPr>
          <p:cNvPr id="7" name="Rectangle 6"/>
          <p:cNvSpPr/>
          <p:nvPr/>
        </p:nvSpPr>
        <p:spPr>
          <a:xfrm>
            <a:off x="6858000" y="5669280"/>
            <a:ext cx="2286000" cy="118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6" name="Picture 2" descr="PorAsph-colored-xsec5-wlogo"/>
          <p:cNvPicPr>
            <a:picLocks noChangeAspect="1" noChangeArrowheads="1"/>
          </p:cNvPicPr>
          <p:nvPr/>
        </p:nvPicPr>
        <p:blipFill>
          <a:blip r:embed="rId3" cstate="print"/>
          <a:srcRect/>
          <a:stretch>
            <a:fillRect/>
          </a:stretch>
        </p:blipFill>
        <p:spPr bwMode="auto">
          <a:xfrm>
            <a:off x="4248150" y="2362200"/>
            <a:ext cx="4670425" cy="3810000"/>
          </a:xfrm>
          <a:prstGeom prst="rect">
            <a:avLst/>
          </a:prstGeom>
          <a:noFill/>
          <a:ln w="9525">
            <a:noFill/>
            <a:miter lim="800000"/>
            <a:headEnd/>
            <a:tailEnd/>
          </a:ln>
        </p:spPr>
      </p:pic>
    </p:spTree>
    <p:extLst>
      <p:ext uri="{BB962C8B-B14F-4D97-AF65-F5344CB8AC3E}">
        <p14:creationId xmlns:p14="http://schemas.microsoft.com/office/powerpoint/2010/main" val="3456709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G_3054.JPG"/>
          <p:cNvPicPr>
            <a:picLocks noChangeAspect="1"/>
          </p:cNvPicPr>
          <p:nvPr/>
        </p:nvPicPr>
        <p:blipFill>
          <a:blip r:embed="rId3" cstate="print"/>
          <a:srcRect/>
          <a:stretch>
            <a:fillRect/>
          </a:stretch>
        </p:blipFill>
        <p:spPr bwMode="auto">
          <a:xfrm>
            <a:off x="-1" y="1073939"/>
            <a:ext cx="9095345" cy="5784061"/>
          </a:xfrm>
          <a:prstGeom prst="rect">
            <a:avLst/>
          </a:prstGeom>
          <a:noFill/>
          <a:ln w="9525">
            <a:noFill/>
            <a:miter lim="800000"/>
            <a:headEnd/>
            <a:tailEnd/>
          </a:ln>
        </p:spPr>
      </p:pic>
      <p:sp>
        <p:nvSpPr>
          <p:cNvPr id="3" name="Title 1"/>
          <p:cNvSpPr>
            <a:spLocks noGrp="1"/>
          </p:cNvSpPr>
          <p:nvPr>
            <p:ph type="title"/>
          </p:nvPr>
        </p:nvSpPr>
        <p:spPr>
          <a:xfrm>
            <a:off x="432872" y="226929"/>
            <a:ext cx="8229600" cy="534189"/>
          </a:xfrm>
        </p:spPr>
        <p:txBody>
          <a:bodyPr>
            <a:normAutofit fontScale="90000"/>
          </a:bodyPr>
          <a:lstStyle/>
          <a:p>
            <a:pPr algn="ctr"/>
            <a:r>
              <a:rPr lang="en-US" sz="3600" b="1" dirty="0">
                <a:latin typeface="Arial" panose="020B0604020202020204" pitchFamily="34" charset="0"/>
                <a:cs typeface="Arial" panose="020B0604020202020204" pitchFamily="34" charset="0"/>
              </a:rPr>
              <a:t>Porous Asphalt</a:t>
            </a:r>
          </a:p>
        </p:txBody>
      </p:sp>
    </p:spTree>
    <p:extLst>
      <p:ext uri="{BB962C8B-B14F-4D97-AF65-F5344CB8AC3E}">
        <p14:creationId xmlns:p14="http://schemas.microsoft.com/office/powerpoint/2010/main" val="3032783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990600" y="4724400"/>
            <a:ext cx="4038600" cy="534189"/>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r>
              <a:rPr lang="en-US" sz="3600" b="1" dirty="0">
                <a:latin typeface="Arial" panose="020B0604020202020204" pitchFamily="34" charset="0"/>
                <a:cs typeface="Arial" panose="020B0604020202020204" pitchFamily="34" charset="0"/>
              </a:rPr>
              <a:t>Pervious Concrete</a:t>
            </a:r>
          </a:p>
        </p:txBody>
      </p:sp>
    </p:spTree>
    <p:extLst>
      <p:ext uri="{BB962C8B-B14F-4D97-AF65-F5344CB8AC3E}">
        <p14:creationId xmlns:p14="http://schemas.microsoft.com/office/powerpoint/2010/main" val="313185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looding-630x472.jpg">
            <a:extLst>
              <a:ext uri="{FF2B5EF4-FFF2-40B4-BE49-F238E27FC236}">
                <a16:creationId xmlns:a16="http://schemas.microsoft.com/office/drawing/2014/main" id="{19CD15A4-F0F0-49AE-AACC-598DC8123928}"/>
              </a:ext>
            </a:extLst>
          </p:cNvPr>
          <p:cNvPicPr>
            <a:picLocks noChangeAspect="1"/>
          </p:cNvPicPr>
          <p:nvPr/>
        </p:nvPicPr>
        <p:blipFill>
          <a:blip r:embed="rId3" cstate="print"/>
          <a:srcRect/>
          <a:stretch>
            <a:fillRect/>
          </a:stretch>
        </p:blipFill>
        <p:spPr bwMode="auto">
          <a:xfrm>
            <a:off x="999191" y="1447800"/>
            <a:ext cx="7154209" cy="4773613"/>
          </a:xfrm>
          <a:prstGeom prst="rect">
            <a:avLst/>
          </a:prstGeom>
          <a:noFill/>
          <a:ln w="9525">
            <a:noFill/>
            <a:miter lim="800000"/>
            <a:headEnd/>
            <a:tailEnd/>
          </a:ln>
        </p:spPr>
      </p:pic>
      <p:sp>
        <p:nvSpPr>
          <p:cNvPr id="3" name="Title 1">
            <a:extLst>
              <a:ext uri="{FF2B5EF4-FFF2-40B4-BE49-F238E27FC236}">
                <a16:creationId xmlns:a16="http://schemas.microsoft.com/office/drawing/2014/main" id="{B939F9D8-E911-44A8-8BF5-D0863E789D96}"/>
              </a:ext>
            </a:extLst>
          </p:cNvPr>
          <p:cNvSpPr txBox="1">
            <a:spLocks/>
          </p:cNvSpPr>
          <p:nvPr/>
        </p:nvSpPr>
        <p:spPr>
          <a:xfrm>
            <a:off x="457200" y="274638"/>
            <a:ext cx="8229600" cy="7921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C00000"/>
                </a:solidFill>
                <a:latin typeface="Arial" panose="020B0604020202020204" pitchFamily="34" charset="0"/>
                <a:cs typeface="Arial" panose="020B0604020202020204" pitchFamily="34" charset="0"/>
              </a:rPr>
              <a:t>Water Quantity</a:t>
            </a:r>
          </a:p>
        </p:txBody>
      </p:sp>
    </p:spTree>
    <p:extLst>
      <p:ext uri="{BB962C8B-B14F-4D97-AF65-F5344CB8AC3E}">
        <p14:creationId xmlns:p14="http://schemas.microsoft.com/office/powerpoint/2010/main" val="3850161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Permeable Pav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96"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2667000" y="4724400"/>
            <a:ext cx="4038600" cy="534189"/>
          </a:xfrm>
          <a:blipFill>
            <a:blip r:embed="rId4"/>
            <a:tile tx="0" ty="0" sx="100000" sy="100000" flip="none" algn="tl"/>
          </a:blipFill>
        </p:spPr>
        <p:txBody>
          <a:bodyPr>
            <a:normAutofit fontScale="90000"/>
          </a:bodyPr>
          <a:lstStyle/>
          <a:p>
            <a:pPr algn="ctr"/>
            <a:r>
              <a:rPr lang="en-US" sz="3600" b="1" dirty="0">
                <a:latin typeface="Arial" panose="020B0604020202020204" pitchFamily="34" charset="0"/>
                <a:cs typeface="Arial" panose="020B0604020202020204" pitchFamily="34" charset="0"/>
              </a:rPr>
              <a:t>Permeable Pavers</a:t>
            </a:r>
          </a:p>
        </p:txBody>
      </p:sp>
    </p:spTree>
    <p:extLst>
      <p:ext uri="{BB962C8B-B14F-4D97-AF65-F5344CB8AC3E}">
        <p14:creationId xmlns:p14="http://schemas.microsoft.com/office/powerpoint/2010/main" val="1724977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11" descr="pervious pavers no runoff or puddles 10_27_09"/>
          <p:cNvPicPr>
            <a:picLocks noGrp="1" noChangeAspect="1" noChangeArrowheads="1"/>
          </p:cNvPicPr>
          <p:nvPr>
            <p:ph idx="1"/>
          </p:nvPr>
        </p:nvPicPr>
        <p:blipFill>
          <a:blip r:embed="rId3" cstate="print"/>
          <a:srcRect/>
          <a:stretch>
            <a:fillRect/>
          </a:stretch>
        </p:blipFill>
        <p:spPr>
          <a:xfrm>
            <a:off x="-10696" y="0"/>
            <a:ext cx="9163210" cy="6866877"/>
          </a:xfrm>
        </p:spPr>
      </p:pic>
      <p:sp>
        <p:nvSpPr>
          <p:cNvPr id="22530" name="Title 1"/>
          <p:cNvSpPr>
            <a:spLocks noGrp="1"/>
          </p:cNvSpPr>
          <p:nvPr>
            <p:ph type="title"/>
          </p:nvPr>
        </p:nvSpPr>
        <p:spPr>
          <a:xfrm>
            <a:off x="1447800" y="5611846"/>
            <a:ext cx="3200400" cy="651794"/>
          </a:xfrm>
          <a:solidFill>
            <a:schemeClr val="bg1"/>
          </a:solidFill>
        </p:spPr>
        <p:txBody>
          <a:bodyPr/>
          <a:lstStyle/>
          <a:p>
            <a:pPr algn="ctr"/>
            <a:r>
              <a:rPr lang="en-US" sz="3600" dirty="0">
                <a:latin typeface="Arial" panose="020B0604020202020204" pitchFamily="34" charset="0"/>
                <a:cs typeface="Arial" panose="020B0604020202020204" pitchFamily="34" charset="0"/>
              </a:rPr>
              <a:t>Grass Pavers</a:t>
            </a:r>
          </a:p>
        </p:txBody>
      </p:sp>
    </p:spTree>
    <p:extLst>
      <p:ext uri="{BB962C8B-B14F-4D97-AF65-F5344CB8AC3E}">
        <p14:creationId xmlns:p14="http://schemas.microsoft.com/office/powerpoint/2010/main" val="2201256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0328-5CBB-412B-AF20-473E49BF6B15}"/>
              </a:ext>
            </a:extLst>
          </p:cNvPr>
          <p:cNvSpPr txBox="1">
            <a:spLocks/>
          </p:cNvSpPr>
          <p:nvPr/>
        </p:nvSpPr>
        <p:spPr>
          <a:xfrm>
            <a:off x="457200" y="274638"/>
            <a:ext cx="8229600" cy="792162"/>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C00000"/>
                </a:solidFill>
                <a:latin typeface="Arial" panose="020B0604020202020204" pitchFamily="34" charset="0"/>
                <a:cs typeface="Arial" panose="020B0604020202020204" pitchFamily="34" charset="0"/>
              </a:rPr>
              <a:t>Let’s get back to flooding – bioretention is an option but does it take up too much space?</a:t>
            </a:r>
          </a:p>
          <a:p>
            <a:endParaRPr lang="en-US" sz="3600" b="1" dirty="0">
              <a:solidFill>
                <a:srgbClr val="C00000"/>
              </a:solidFill>
              <a:latin typeface="Arial" panose="020B0604020202020204" pitchFamily="34" charset="0"/>
              <a:cs typeface="Arial" panose="020B0604020202020204" pitchFamily="34" charset="0"/>
            </a:endParaRPr>
          </a:p>
        </p:txBody>
      </p:sp>
      <p:pic>
        <p:nvPicPr>
          <p:cNvPr id="3" name="Picture 2" descr="vegetated_basin1">
            <a:extLst>
              <a:ext uri="{FF2B5EF4-FFF2-40B4-BE49-F238E27FC236}">
                <a16:creationId xmlns:a16="http://schemas.microsoft.com/office/drawing/2014/main" id="{EDDA248A-1FB3-41FB-8ED7-205BF9E061A6}"/>
              </a:ext>
            </a:extLst>
          </p:cNvPr>
          <p:cNvPicPr>
            <a:picLocks noChangeAspect="1" noChangeArrowheads="1"/>
          </p:cNvPicPr>
          <p:nvPr/>
        </p:nvPicPr>
        <p:blipFill>
          <a:blip r:embed="rId3" cstate="print"/>
          <a:srcRect/>
          <a:stretch>
            <a:fillRect/>
          </a:stretch>
        </p:blipFill>
        <p:spPr bwMode="auto">
          <a:xfrm>
            <a:off x="723900" y="1350821"/>
            <a:ext cx="7696200" cy="5247409"/>
          </a:xfrm>
          <a:prstGeom prst="rect">
            <a:avLst/>
          </a:prstGeom>
          <a:noFill/>
        </p:spPr>
      </p:pic>
    </p:spTree>
    <p:extLst>
      <p:ext uri="{BB962C8B-B14F-4D97-AF65-F5344CB8AC3E}">
        <p14:creationId xmlns:p14="http://schemas.microsoft.com/office/powerpoint/2010/main" val="2794083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CP_3629">
            <a:extLst>
              <a:ext uri="{FF2B5EF4-FFF2-40B4-BE49-F238E27FC236}">
                <a16:creationId xmlns:a16="http://schemas.microsoft.com/office/drawing/2014/main" id="{234B0102-ADCD-4FB9-8A59-BEE13DC2F36C}"/>
              </a:ext>
            </a:extLst>
          </p:cNvPr>
          <p:cNvPicPr>
            <a:picLocks noChangeAspect="1" noChangeArrowheads="1"/>
          </p:cNvPicPr>
          <p:nvPr/>
        </p:nvPicPr>
        <p:blipFill>
          <a:blip r:embed="rId3" cstate="print"/>
          <a:srcRect/>
          <a:stretch>
            <a:fillRect/>
          </a:stretch>
        </p:blipFill>
        <p:spPr>
          <a:xfrm>
            <a:off x="381000" y="838200"/>
            <a:ext cx="8502906" cy="5334000"/>
          </a:xfrm>
          <a:prstGeom prst="rect">
            <a:avLst/>
          </a:prstGeom>
          <a:noFill/>
        </p:spPr>
      </p:pic>
    </p:spTree>
    <p:extLst>
      <p:ext uri="{BB962C8B-B14F-4D97-AF65-F5344CB8AC3E}">
        <p14:creationId xmlns:p14="http://schemas.microsoft.com/office/powerpoint/2010/main" val="2233557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72B150-8B2B-4343-AC61-D6F5E4B597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 y="200025"/>
            <a:ext cx="8610600" cy="6457950"/>
          </a:xfrm>
          <a:prstGeom prst="rect">
            <a:avLst/>
          </a:prstGeom>
        </p:spPr>
      </p:pic>
    </p:spTree>
    <p:extLst>
      <p:ext uri="{BB962C8B-B14F-4D97-AF65-F5344CB8AC3E}">
        <p14:creationId xmlns:p14="http://schemas.microsoft.com/office/powerpoint/2010/main" val="3832476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3riverswetweather.org/sites/default/files/GI/BMPs/Bioretention_2.jpg">
            <a:extLst>
              <a:ext uri="{FF2B5EF4-FFF2-40B4-BE49-F238E27FC236}">
                <a16:creationId xmlns:a16="http://schemas.microsoft.com/office/drawing/2014/main" id="{84339DC6-5996-479E-A09F-8131CEB67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5312"/>
            <a:ext cx="4887433" cy="36655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3" name="Arrow: Down 2">
            <a:extLst>
              <a:ext uri="{FF2B5EF4-FFF2-40B4-BE49-F238E27FC236}">
                <a16:creationId xmlns:a16="http://schemas.microsoft.com/office/drawing/2014/main" id="{73601467-2366-4E6B-995E-2BD11DDAFB4B}"/>
              </a:ext>
            </a:extLst>
          </p:cNvPr>
          <p:cNvSpPr/>
          <p:nvPr/>
        </p:nvSpPr>
        <p:spPr>
          <a:xfrm>
            <a:off x="1828800" y="3733800"/>
            <a:ext cx="838200" cy="4491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1D3061E0-1052-4BCF-BDF7-788E8197830C}"/>
              </a:ext>
            </a:extLst>
          </p:cNvPr>
          <p:cNvSpPr/>
          <p:nvPr/>
        </p:nvSpPr>
        <p:spPr>
          <a:xfrm rot="16200000">
            <a:off x="4876800" y="1601400"/>
            <a:ext cx="8382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tormTech Treatment systems - Triumph Geo Construction Materials">
            <a:extLst>
              <a:ext uri="{FF2B5EF4-FFF2-40B4-BE49-F238E27FC236}">
                <a16:creationId xmlns:a16="http://schemas.microsoft.com/office/drawing/2014/main" id="{BAF64D8B-383E-4E4E-BE66-074F9EDC74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96590"/>
            <a:ext cx="5029200" cy="26778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mberMaxx - Stormwater Chamber System from Contech">
            <a:extLst>
              <a:ext uri="{FF2B5EF4-FFF2-40B4-BE49-F238E27FC236}">
                <a16:creationId xmlns:a16="http://schemas.microsoft.com/office/drawing/2014/main" id="{2772002D-98E4-4962-B71C-A2EA99BE08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8040" y="751114"/>
            <a:ext cx="3565960" cy="2677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079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orAsph-colored-xsec5-wlogo">
            <a:extLst>
              <a:ext uri="{FF2B5EF4-FFF2-40B4-BE49-F238E27FC236}">
                <a16:creationId xmlns:a16="http://schemas.microsoft.com/office/drawing/2014/main" id="{3DC10FD7-9E6D-4A97-94AB-CF51B457639F}"/>
              </a:ext>
            </a:extLst>
          </p:cNvPr>
          <p:cNvPicPr>
            <a:picLocks noChangeAspect="1" noChangeArrowheads="1"/>
          </p:cNvPicPr>
          <p:nvPr/>
        </p:nvPicPr>
        <p:blipFill>
          <a:blip r:embed="rId3" cstate="print"/>
          <a:srcRect/>
          <a:stretch>
            <a:fillRect/>
          </a:stretch>
        </p:blipFill>
        <p:spPr bwMode="auto">
          <a:xfrm>
            <a:off x="762000" y="537181"/>
            <a:ext cx="7089775" cy="5783637"/>
          </a:xfrm>
          <a:prstGeom prst="rect">
            <a:avLst/>
          </a:prstGeom>
          <a:noFill/>
          <a:ln w="9525">
            <a:noFill/>
            <a:miter lim="800000"/>
            <a:headEnd/>
            <a:tailEnd/>
          </a:ln>
        </p:spPr>
      </p:pic>
    </p:spTree>
    <p:extLst>
      <p:ext uri="{BB962C8B-B14F-4D97-AF65-F5344CB8AC3E}">
        <p14:creationId xmlns:p14="http://schemas.microsoft.com/office/powerpoint/2010/main" val="3554925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DDA4B5D1-7027-4B46-A22C-10D7E5A2E4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720321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6792" t="37189" r="38400" b="34290"/>
          <a:stretch/>
        </p:blipFill>
        <p:spPr>
          <a:xfrm>
            <a:off x="0" y="-2"/>
            <a:ext cx="9067800" cy="6948055"/>
          </a:xfrm>
          <a:prstGeom prst="rect">
            <a:avLst/>
          </a:prstGeom>
        </p:spPr>
      </p:pic>
    </p:spTree>
    <p:extLst>
      <p:ext uri="{BB962C8B-B14F-4D97-AF65-F5344CB8AC3E}">
        <p14:creationId xmlns:p14="http://schemas.microsoft.com/office/powerpoint/2010/main" val="3170197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52F3D90E-CF48-4CC5-932A-D66C000148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040" t="27997" r="36196" b="37336"/>
          <a:stretch/>
        </p:blipFill>
        <p:spPr>
          <a:xfrm>
            <a:off x="609600" y="-45171"/>
            <a:ext cx="7924800" cy="6868160"/>
          </a:xfrm>
          <a:prstGeom prst="rect">
            <a:avLst/>
          </a:prstGeom>
        </p:spPr>
      </p:pic>
      <p:sp>
        <p:nvSpPr>
          <p:cNvPr id="5" name="Oval 4">
            <a:extLst>
              <a:ext uri="{FF2B5EF4-FFF2-40B4-BE49-F238E27FC236}">
                <a16:creationId xmlns:a16="http://schemas.microsoft.com/office/drawing/2014/main" id="{88F137D1-D137-414C-8B59-145B8AF214B1}"/>
              </a:ext>
            </a:extLst>
          </p:cNvPr>
          <p:cNvSpPr/>
          <p:nvPr/>
        </p:nvSpPr>
        <p:spPr>
          <a:xfrm>
            <a:off x="6324600" y="1676400"/>
            <a:ext cx="990600" cy="914400"/>
          </a:xfrm>
          <a:prstGeom prst="ellipse">
            <a:avLst/>
          </a:prstGeom>
          <a:noFill/>
          <a:ln w="4762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181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13" descr="IMG_1811.JPG">
            <a:extLst>
              <a:ext uri="{FF2B5EF4-FFF2-40B4-BE49-F238E27FC236}">
                <a16:creationId xmlns:a16="http://schemas.microsoft.com/office/drawing/2014/main" id="{96A62580-E28F-4320-B8C7-CCE9DD14ABC2}"/>
              </a:ext>
            </a:extLst>
          </p:cNvPr>
          <p:cNvPicPr>
            <a:picLocks noChangeAspect="1"/>
          </p:cNvPicPr>
          <p:nvPr/>
        </p:nvPicPr>
        <p:blipFill rotWithShape="1">
          <a:blip r:embed="rId3" cstate="print"/>
          <a:srcRect r="-4" b="5470"/>
          <a:stretch/>
        </p:blipFill>
        <p:spPr bwMode="auto">
          <a:xfrm>
            <a:off x="241297" y="321732"/>
            <a:ext cx="4256173" cy="3017405"/>
          </a:xfrm>
          <a:prstGeom prst="rect">
            <a:avLst/>
          </a:prstGeom>
          <a:noFill/>
        </p:spPr>
      </p:pic>
      <p:pic>
        <p:nvPicPr>
          <p:cNvPr id="8" name="Picture 7" descr="Joe Biden in Manville NJ Tuesday to see Ida damage. Watch live">
            <a:extLst>
              <a:ext uri="{FF2B5EF4-FFF2-40B4-BE49-F238E27FC236}">
                <a16:creationId xmlns:a16="http://schemas.microsoft.com/office/drawing/2014/main" id="{98CC09B9-C445-470D-AC37-C02CBB979C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38" r="8102" b="2"/>
          <a:stretch/>
        </p:blipFill>
        <p:spPr bwMode="auto">
          <a:xfrm>
            <a:off x="241296" y="3414998"/>
            <a:ext cx="4256173" cy="2885809"/>
          </a:xfrm>
          <a:prstGeom prst="rect">
            <a:avLst/>
          </a:prstGeom>
          <a:noFill/>
          <a:extLst>
            <a:ext uri="{53640926-AAD7-44D8-BBD7-CCE9431645EC}">
              <a14:shadowObscured xmlns:a14="http://schemas.microsoft.com/office/drawing/2010/main"/>
            </a:ext>
          </a:extLst>
        </p:spPr>
      </p:pic>
      <p:pic>
        <p:nvPicPr>
          <p:cNvPr id="2" name="Picture 12" descr="IMG_1790.JPG">
            <a:extLst>
              <a:ext uri="{FF2B5EF4-FFF2-40B4-BE49-F238E27FC236}">
                <a16:creationId xmlns:a16="http://schemas.microsoft.com/office/drawing/2014/main" id="{4685D1E6-D660-44FD-AD44-C1FBE03DE25E}"/>
              </a:ext>
            </a:extLst>
          </p:cNvPr>
          <p:cNvPicPr>
            <a:picLocks noChangeAspect="1"/>
          </p:cNvPicPr>
          <p:nvPr/>
        </p:nvPicPr>
        <p:blipFill rotWithShape="1">
          <a:blip r:embed="rId5" cstate="print"/>
          <a:srcRect l="27056" r="19555" b="-1"/>
          <a:stretch/>
        </p:blipFill>
        <p:spPr bwMode="auto">
          <a:xfrm>
            <a:off x="4646529" y="321733"/>
            <a:ext cx="4256173" cy="5979074"/>
          </a:xfrm>
          <a:prstGeom prst="rect">
            <a:avLst/>
          </a:prstGeom>
          <a:noFill/>
        </p:spPr>
      </p:pic>
    </p:spTree>
    <p:extLst>
      <p:ext uri="{BB962C8B-B14F-4D97-AF65-F5344CB8AC3E}">
        <p14:creationId xmlns:p14="http://schemas.microsoft.com/office/powerpoint/2010/main" val="2333734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13E51BE3-20F3-43D0-82EC-7C9DC4AC4D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077" t="25998" r="12001" b="23331"/>
          <a:stretch/>
        </p:blipFill>
        <p:spPr>
          <a:xfrm>
            <a:off x="609600" y="6928"/>
            <a:ext cx="7924800" cy="6844145"/>
          </a:xfrm>
          <a:prstGeom prst="rect">
            <a:avLst/>
          </a:prstGeom>
        </p:spPr>
      </p:pic>
      <p:sp>
        <p:nvSpPr>
          <p:cNvPr id="7" name="Oval 6">
            <a:extLst>
              <a:ext uri="{FF2B5EF4-FFF2-40B4-BE49-F238E27FC236}">
                <a16:creationId xmlns:a16="http://schemas.microsoft.com/office/drawing/2014/main" id="{669A587B-7B13-4D4C-A7A5-82F0667F6F51}"/>
              </a:ext>
            </a:extLst>
          </p:cNvPr>
          <p:cNvSpPr/>
          <p:nvPr/>
        </p:nvSpPr>
        <p:spPr>
          <a:xfrm>
            <a:off x="7239000" y="2362200"/>
            <a:ext cx="990600" cy="914400"/>
          </a:xfrm>
          <a:prstGeom prst="ellipse">
            <a:avLst/>
          </a:prstGeom>
          <a:noFill/>
          <a:ln w="4762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8F08410-069C-47A0-971A-7769FFED9BB9}"/>
              </a:ext>
            </a:extLst>
          </p:cNvPr>
          <p:cNvSpPr/>
          <p:nvPr/>
        </p:nvSpPr>
        <p:spPr>
          <a:xfrm>
            <a:off x="1813354" y="2496065"/>
            <a:ext cx="990600" cy="914400"/>
          </a:xfrm>
          <a:prstGeom prst="ellipse">
            <a:avLst/>
          </a:prstGeom>
          <a:noFill/>
          <a:ln w="4762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24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2" name="Picture 4" descr="Severe flooding puts Manville under water following heavy rainfall - YouTube">
            <a:extLst>
              <a:ext uri="{FF2B5EF4-FFF2-40B4-BE49-F238E27FC236}">
                <a16:creationId xmlns:a16="http://schemas.microsoft.com/office/drawing/2014/main" id="{962E332B-39F5-4B2A-BE62-06371A89F1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54" r="13331"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280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CA2412B7-8F89-4949-A1B3-45C55AD67EE1}"/>
              </a:ext>
            </a:extLst>
          </p:cNvPr>
          <p:cNvPicPr>
            <a:picLocks noChangeAspect="1"/>
          </p:cNvPicPr>
          <p:nvPr/>
        </p:nvPicPr>
        <p:blipFill rotWithShape="1">
          <a:blip r:embed="rId2">
            <a:extLst>
              <a:ext uri="{28A0092B-C50C-407E-A947-70E740481C1C}">
                <a14:useLocalDpi xmlns:a14="http://schemas.microsoft.com/office/drawing/2010/main" val="0"/>
              </a:ext>
            </a:extLst>
          </a:blip>
          <a:srcRect l="4124" t="10668" r="8274" b="34666"/>
          <a:stretch/>
        </p:blipFill>
        <p:spPr>
          <a:xfrm>
            <a:off x="-16477" y="0"/>
            <a:ext cx="9162585" cy="4419600"/>
          </a:xfrm>
          <a:prstGeom prst="rect">
            <a:avLst/>
          </a:prstGeom>
        </p:spPr>
      </p:pic>
      <p:sp>
        <p:nvSpPr>
          <p:cNvPr id="5" name="TextBox 4">
            <a:extLst>
              <a:ext uri="{FF2B5EF4-FFF2-40B4-BE49-F238E27FC236}">
                <a16:creationId xmlns:a16="http://schemas.microsoft.com/office/drawing/2014/main" id="{F86887DA-E114-4E8E-A033-656F7FE0FC68}"/>
              </a:ext>
            </a:extLst>
          </p:cNvPr>
          <p:cNvSpPr txBox="1"/>
          <p:nvPr/>
        </p:nvSpPr>
        <p:spPr>
          <a:xfrm>
            <a:off x="1333500" y="4953000"/>
            <a:ext cx="6477000" cy="1569660"/>
          </a:xfrm>
          <a:prstGeom prst="rect">
            <a:avLst/>
          </a:prstGeom>
          <a:noFill/>
        </p:spPr>
        <p:txBody>
          <a:bodyPr wrap="square" rtlCol="0">
            <a:spAutoFit/>
          </a:bodyPr>
          <a:lstStyle/>
          <a:p>
            <a:pPr algn="ctr"/>
            <a:r>
              <a:rPr lang="en-US" sz="3200" b="1" dirty="0">
                <a:solidFill>
                  <a:srgbClr val="C00000"/>
                </a:solidFill>
                <a:latin typeface="Arial" panose="020B0604020202020204" pitchFamily="34" charset="0"/>
                <a:cs typeface="Arial" panose="020B0604020202020204" pitchFamily="34" charset="0"/>
              </a:rPr>
              <a:t>Hillsborough Plaza</a:t>
            </a:r>
          </a:p>
          <a:p>
            <a:pPr algn="ctr"/>
            <a:r>
              <a:rPr lang="en-US" sz="3200" b="1" dirty="0">
                <a:solidFill>
                  <a:srgbClr val="C00000"/>
                </a:solidFill>
                <a:latin typeface="Arial" panose="020B0604020202020204" pitchFamily="34" charset="0"/>
                <a:cs typeface="Arial" panose="020B0604020202020204" pitchFamily="34" charset="0"/>
              </a:rPr>
              <a:t>256 Route 206</a:t>
            </a:r>
          </a:p>
          <a:p>
            <a:pPr algn="ctr"/>
            <a:r>
              <a:rPr lang="en-US" sz="3200" b="1" dirty="0">
                <a:solidFill>
                  <a:srgbClr val="C00000"/>
                </a:solidFill>
                <a:latin typeface="Arial" panose="020B0604020202020204" pitchFamily="34" charset="0"/>
                <a:cs typeface="Arial" panose="020B0604020202020204" pitchFamily="34" charset="0"/>
              </a:rPr>
              <a:t>Hillsborough, New Jersey</a:t>
            </a:r>
          </a:p>
        </p:txBody>
      </p:sp>
    </p:spTree>
    <p:extLst>
      <p:ext uri="{BB962C8B-B14F-4D97-AF65-F5344CB8AC3E}">
        <p14:creationId xmlns:p14="http://schemas.microsoft.com/office/powerpoint/2010/main" val="2840186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ky, grass, way&#10;&#10;Description automatically generated">
            <a:extLst>
              <a:ext uri="{FF2B5EF4-FFF2-40B4-BE49-F238E27FC236}">
                <a16:creationId xmlns:a16="http://schemas.microsoft.com/office/drawing/2014/main" id="{1A14516F-17A6-4CBA-84B6-793B5B21A2F4}"/>
              </a:ext>
            </a:extLst>
          </p:cNvPr>
          <p:cNvPicPr>
            <a:picLocks noChangeAspect="1"/>
          </p:cNvPicPr>
          <p:nvPr/>
        </p:nvPicPr>
        <p:blipFill rotWithShape="1">
          <a:blip r:embed="rId2">
            <a:extLst>
              <a:ext uri="{28A0092B-C50C-407E-A947-70E740481C1C}">
                <a14:useLocalDpi xmlns:a14="http://schemas.microsoft.com/office/drawing/2010/main" val="0"/>
              </a:ext>
            </a:extLst>
          </a:blip>
          <a:srcRect l="4121" t="11998" r="6244" b="33335"/>
          <a:stretch/>
        </p:blipFill>
        <p:spPr>
          <a:xfrm>
            <a:off x="-25577" y="0"/>
            <a:ext cx="9255816" cy="6781800"/>
          </a:xfrm>
          <a:prstGeom prst="rect">
            <a:avLst/>
          </a:prstGeom>
        </p:spPr>
      </p:pic>
    </p:spTree>
    <p:extLst>
      <p:ext uri="{BB962C8B-B14F-4D97-AF65-F5344CB8AC3E}">
        <p14:creationId xmlns:p14="http://schemas.microsoft.com/office/powerpoint/2010/main" val="2139628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ky, grass, outdoor&#10;&#10;Description automatically generated">
            <a:extLst>
              <a:ext uri="{FF2B5EF4-FFF2-40B4-BE49-F238E27FC236}">
                <a16:creationId xmlns:a16="http://schemas.microsoft.com/office/drawing/2014/main" id="{7E2FEA69-ECA8-49CC-9600-67949FE467C6}"/>
              </a:ext>
            </a:extLst>
          </p:cNvPr>
          <p:cNvPicPr>
            <a:picLocks noChangeAspect="1"/>
          </p:cNvPicPr>
          <p:nvPr/>
        </p:nvPicPr>
        <p:blipFill rotWithShape="1">
          <a:blip r:embed="rId2">
            <a:extLst>
              <a:ext uri="{28A0092B-C50C-407E-A947-70E740481C1C}">
                <a14:useLocalDpi xmlns:a14="http://schemas.microsoft.com/office/drawing/2010/main" val="0"/>
              </a:ext>
            </a:extLst>
          </a:blip>
          <a:srcRect l="4121" t="10664" r="6244" b="34667"/>
          <a:stretch/>
        </p:blipFill>
        <p:spPr>
          <a:xfrm>
            <a:off x="-26774" y="0"/>
            <a:ext cx="9216483" cy="6858000"/>
          </a:xfrm>
          <a:prstGeom prst="rect">
            <a:avLst/>
          </a:prstGeom>
        </p:spPr>
      </p:pic>
    </p:spTree>
    <p:extLst>
      <p:ext uri="{BB962C8B-B14F-4D97-AF65-F5344CB8AC3E}">
        <p14:creationId xmlns:p14="http://schemas.microsoft.com/office/powerpoint/2010/main" val="6128985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ky, outdoor&#10;&#10;Description automatically generated">
            <a:extLst>
              <a:ext uri="{FF2B5EF4-FFF2-40B4-BE49-F238E27FC236}">
                <a16:creationId xmlns:a16="http://schemas.microsoft.com/office/drawing/2014/main" id="{EDD8F0E4-3C3C-43F8-8013-18CCD48F90E4}"/>
              </a:ext>
            </a:extLst>
          </p:cNvPr>
          <p:cNvPicPr>
            <a:picLocks noChangeAspect="1"/>
          </p:cNvPicPr>
          <p:nvPr/>
        </p:nvPicPr>
        <p:blipFill rotWithShape="1">
          <a:blip r:embed="rId2">
            <a:extLst>
              <a:ext uri="{28A0092B-C50C-407E-A947-70E740481C1C}">
                <a14:useLocalDpi xmlns:a14="http://schemas.microsoft.com/office/drawing/2010/main" val="0"/>
              </a:ext>
            </a:extLst>
          </a:blip>
          <a:srcRect l="4121" t="12005" r="8304" b="37330"/>
          <a:stretch/>
        </p:blipFill>
        <p:spPr>
          <a:xfrm>
            <a:off x="0" y="0"/>
            <a:ext cx="9204158" cy="6781800"/>
          </a:xfrm>
          <a:prstGeom prst="rect">
            <a:avLst/>
          </a:prstGeom>
        </p:spPr>
      </p:pic>
    </p:spTree>
    <p:extLst>
      <p:ext uri="{BB962C8B-B14F-4D97-AF65-F5344CB8AC3E}">
        <p14:creationId xmlns:p14="http://schemas.microsoft.com/office/powerpoint/2010/main" val="1639563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Diagram&#10;&#10;Description automatically generated">
            <a:extLst>
              <a:ext uri="{FF2B5EF4-FFF2-40B4-BE49-F238E27FC236}">
                <a16:creationId xmlns:a16="http://schemas.microsoft.com/office/drawing/2014/main" id="{9E1928DD-6C6C-4B79-AEE2-26B30A70B5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094306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 schematic&#10;&#10;Description automatically generated">
            <a:extLst>
              <a:ext uri="{FF2B5EF4-FFF2-40B4-BE49-F238E27FC236}">
                <a16:creationId xmlns:a16="http://schemas.microsoft.com/office/drawing/2014/main" id="{51386812-35C9-4072-A8BC-366B3FD93C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2" name="TextBox 1">
            <a:extLst>
              <a:ext uri="{FF2B5EF4-FFF2-40B4-BE49-F238E27FC236}">
                <a16:creationId xmlns:a16="http://schemas.microsoft.com/office/drawing/2014/main" id="{06DCF30C-AFF7-4E95-8670-891156C9850A}"/>
              </a:ext>
            </a:extLst>
          </p:cNvPr>
          <p:cNvSpPr txBox="1"/>
          <p:nvPr/>
        </p:nvSpPr>
        <p:spPr>
          <a:xfrm>
            <a:off x="2514600" y="1752600"/>
            <a:ext cx="2209800" cy="523220"/>
          </a:xfrm>
          <a:prstGeom prst="rect">
            <a:avLst/>
          </a:prstGeom>
          <a:solidFill>
            <a:schemeClr val="bg1"/>
          </a:solidFill>
          <a:ln w="31750">
            <a:solidFill>
              <a:srgbClr val="FF0000"/>
            </a:solidFill>
          </a:ln>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11.6 acres</a:t>
            </a:r>
          </a:p>
        </p:txBody>
      </p:sp>
      <p:sp>
        <p:nvSpPr>
          <p:cNvPr id="4" name="TextBox 3">
            <a:extLst>
              <a:ext uri="{FF2B5EF4-FFF2-40B4-BE49-F238E27FC236}">
                <a16:creationId xmlns:a16="http://schemas.microsoft.com/office/drawing/2014/main" id="{22708025-F349-49EB-A8AB-60B23FAAB4B6}"/>
              </a:ext>
            </a:extLst>
          </p:cNvPr>
          <p:cNvSpPr txBox="1"/>
          <p:nvPr/>
        </p:nvSpPr>
        <p:spPr>
          <a:xfrm>
            <a:off x="2514600" y="2514600"/>
            <a:ext cx="2209800" cy="523220"/>
          </a:xfrm>
          <a:prstGeom prst="rect">
            <a:avLst/>
          </a:prstGeom>
          <a:solidFill>
            <a:schemeClr val="bg1"/>
          </a:solidFill>
          <a:ln w="31750">
            <a:solidFill>
              <a:srgbClr val="FF0000"/>
            </a:solidFill>
          </a:ln>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46,834 m</a:t>
            </a:r>
            <a:r>
              <a:rPr lang="en-US" sz="2800" b="1" baseline="30000" dirty="0">
                <a:latin typeface="Times New Roman" panose="02020603050405020304" pitchFamily="18" charset="0"/>
                <a:cs typeface="Times New Roman" panose="02020603050405020304" pitchFamily="18" charset="0"/>
              </a:rPr>
              <a:t>2</a:t>
            </a:r>
          </a:p>
        </p:txBody>
      </p:sp>
      <p:sp>
        <p:nvSpPr>
          <p:cNvPr id="5" name="TextBox 4">
            <a:extLst>
              <a:ext uri="{FF2B5EF4-FFF2-40B4-BE49-F238E27FC236}">
                <a16:creationId xmlns:a16="http://schemas.microsoft.com/office/drawing/2014/main" id="{2DD1568C-273B-43B8-A8EE-E10934FA4BB0}"/>
              </a:ext>
            </a:extLst>
          </p:cNvPr>
          <p:cNvSpPr txBox="1"/>
          <p:nvPr/>
        </p:nvSpPr>
        <p:spPr>
          <a:xfrm>
            <a:off x="5829300" y="1752600"/>
            <a:ext cx="2476500" cy="1384995"/>
          </a:xfrm>
          <a:prstGeom prst="rect">
            <a:avLst/>
          </a:prstGeom>
          <a:solidFill>
            <a:schemeClr val="bg1"/>
          </a:solidFill>
          <a:ln w="31750">
            <a:solidFill>
              <a:srgbClr val="FF0000"/>
            </a:solidFill>
          </a:ln>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52,635 ft</a:t>
            </a:r>
            <a:r>
              <a:rPr lang="en-US" sz="2800" b="1" baseline="30000" dirty="0">
                <a:latin typeface="Times New Roman" panose="02020603050405020304" pitchFamily="18" charset="0"/>
                <a:cs typeface="Times New Roman" panose="02020603050405020304" pitchFamily="18" charset="0"/>
              </a:rPr>
              <a:t>3</a:t>
            </a:r>
            <a:r>
              <a:rPr lang="en-US" sz="2800" b="1" dirty="0">
                <a:latin typeface="Times New Roman" panose="02020603050405020304" pitchFamily="18" charset="0"/>
                <a:cs typeface="Times New Roman" panose="02020603050405020304" pitchFamily="18" charset="0"/>
              </a:rPr>
              <a:t> of runoff for 1.25 inch storm</a:t>
            </a:r>
          </a:p>
        </p:txBody>
      </p:sp>
      <p:sp>
        <p:nvSpPr>
          <p:cNvPr id="6" name="TextBox 5">
            <a:extLst>
              <a:ext uri="{FF2B5EF4-FFF2-40B4-BE49-F238E27FC236}">
                <a16:creationId xmlns:a16="http://schemas.microsoft.com/office/drawing/2014/main" id="{3CE2261A-7E67-4BB4-8E0E-8D8EFCCC7CF0}"/>
              </a:ext>
            </a:extLst>
          </p:cNvPr>
          <p:cNvSpPr txBox="1"/>
          <p:nvPr/>
        </p:nvSpPr>
        <p:spPr>
          <a:xfrm>
            <a:off x="5829300" y="3429000"/>
            <a:ext cx="2476500" cy="1384995"/>
          </a:xfrm>
          <a:prstGeom prst="rect">
            <a:avLst/>
          </a:prstGeom>
          <a:solidFill>
            <a:schemeClr val="bg1"/>
          </a:solidFill>
          <a:ln w="31750">
            <a:solidFill>
              <a:srgbClr val="FF0000"/>
            </a:solidFill>
          </a:ln>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1,490 m</a:t>
            </a:r>
            <a:r>
              <a:rPr lang="en-US" sz="2800" b="1" baseline="30000" dirty="0">
                <a:latin typeface="Times New Roman" panose="02020603050405020304" pitchFamily="18" charset="0"/>
                <a:cs typeface="Times New Roman" panose="02020603050405020304" pitchFamily="18" charset="0"/>
              </a:rPr>
              <a:t>3</a:t>
            </a:r>
            <a:r>
              <a:rPr lang="en-US" sz="2800" b="1" dirty="0">
                <a:latin typeface="Times New Roman" panose="02020603050405020304" pitchFamily="18" charset="0"/>
                <a:cs typeface="Times New Roman" panose="02020603050405020304" pitchFamily="18" charset="0"/>
              </a:rPr>
              <a:t> of runoff for 31.8 mm storm</a:t>
            </a:r>
          </a:p>
        </p:txBody>
      </p:sp>
      <p:sp>
        <p:nvSpPr>
          <p:cNvPr id="7" name="TextBox 6">
            <a:extLst>
              <a:ext uri="{FF2B5EF4-FFF2-40B4-BE49-F238E27FC236}">
                <a16:creationId xmlns:a16="http://schemas.microsoft.com/office/drawing/2014/main" id="{88934ABC-35F3-4A74-8666-E4CB6458ED02}"/>
              </a:ext>
            </a:extLst>
          </p:cNvPr>
          <p:cNvSpPr txBox="1"/>
          <p:nvPr/>
        </p:nvSpPr>
        <p:spPr>
          <a:xfrm>
            <a:off x="0" y="152400"/>
            <a:ext cx="9144000" cy="584775"/>
          </a:xfrm>
          <a:prstGeom prst="rect">
            <a:avLst/>
          </a:prstGeom>
          <a:solidFill>
            <a:schemeClr val="bg1"/>
          </a:solidFill>
        </p:spPr>
        <p:txBody>
          <a:bodyPr wrap="square" rtlCol="0">
            <a:spAutoFit/>
          </a:bodyPr>
          <a:lstStyle/>
          <a:p>
            <a:pPr algn="ctr"/>
            <a:r>
              <a:rPr lang="en-US" sz="3200" b="1" dirty="0">
                <a:solidFill>
                  <a:srgbClr val="C00000"/>
                </a:solidFill>
                <a:latin typeface="Arial" panose="020B0604020202020204" pitchFamily="34" charset="0"/>
                <a:cs typeface="Arial" panose="020B0604020202020204" pitchFamily="34" charset="0"/>
              </a:rPr>
              <a:t>Water Quality Storm Analysis (1.25 inches)</a:t>
            </a:r>
          </a:p>
        </p:txBody>
      </p:sp>
    </p:spTree>
    <p:extLst>
      <p:ext uri="{BB962C8B-B14F-4D97-AF65-F5344CB8AC3E}">
        <p14:creationId xmlns:p14="http://schemas.microsoft.com/office/powerpoint/2010/main" val="318192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 schematic&#10;&#10;Description automatically generated">
            <a:extLst>
              <a:ext uri="{FF2B5EF4-FFF2-40B4-BE49-F238E27FC236}">
                <a16:creationId xmlns:a16="http://schemas.microsoft.com/office/drawing/2014/main" id="{623729E8-F921-4E13-AF5A-F9767EF297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3" name="TextBox 2">
            <a:extLst>
              <a:ext uri="{FF2B5EF4-FFF2-40B4-BE49-F238E27FC236}">
                <a16:creationId xmlns:a16="http://schemas.microsoft.com/office/drawing/2014/main" id="{6561F5C4-CBA4-480A-8371-29C671CD79CD}"/>
              </a:ext>
            </a:extLst>
          </p:cNvPr>
          <p:cNvSpPr txBox="1"/>
          <p:nvPr/>
        </p:nvSpPr>
        <p:spPr>
          <a:xfrm>
            <a:off x="78261" y="533399"/>
            <a:ext cx="2209800" cy="2246769"/>
          </a:xfrm>
          <a:prstGeom prst="rect">
            <a:avLst/>
          </a:prstGeom>
          <a:solidFill>
            <a:schemeClr val="bg1"/>
          </a:solidFill>
          <a:ln w="31750">
            <a:solidFill>
              <a:srgbClr val="FF0000"/>
            </a:solidFill>
          </a:ln>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1.23 acres of rain gardens provides 45,611 ft</a:t>
            </a:r>
            <a:r>
              <a:rPr lang="en-US" sz="2800" b="1" baseline="30000" dirty="0">
                <a:latin typeface="Times New Roman" panose="02020603050405020304" pitchFamily="18" charset="0"/>
                <a:cs typeface="Times New Roman" panose="02020603050405020304" pitchFamily="18" charset="0"/>
              </a:rPr>
              <a:t>3</a:t>
            </a:r>
            <a:r>
              <a:rPr lang="en-US" sz="2800" b="1" dirty="0">
                <a:latin typeface="Times New Roman" panose="02020603050405020304" pitchFamily="18" charset="0"/>
                <a:cs typeface="Times New Roman" panose="02020603050405020304" pitchFamily="18" charset="0"/>
              </a:rPr>
              <a:t> of storage</a:t>
            </a:r>
          </a:p>
        </p:txBody>
      </p:sp>
      <p:sp>
        <p:nvSpPr>
          <p:cNvPr id="6" name="TextBox 5">
            <a:extLst>
              <a:ext uri="{FF2B5EF4-FFF2-40B4-BE49-F238E27FC236}">
                <a16:creationId xmlns:a16="http://schemas.microsoft.com/office/drawing/2014/main" id="{413E387B-269A-4433-8F08-3C57137373F1}"/>
              </a:ext>
            </a:extLst>
          </p:cNvPr>
          <p:cNvSpPr txBox="1"/>
          <p:nvPr/>
        </p:nvSpPr>
        <p:spPr>
          <a:xfrm>
            <a:off x="6785921" y="533399"/>
            <a:ext cx="2209800" cy="2246769"/>
          </a:xfrm>
          <a:prstGeom prst="rect">
            <a:avLst/>
          </a:prstGeom>
          <a:solidFill>
            <a:schemeClr val="bg1"/>
          </a:solidFill>
          <a:ln w="31750">
            <a:solidFill>
              <a:srgbClr val="FF0000"/>
            </a:solidFill>
          </a:ln>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4,960 m</a:t>
            </a:r>
            <a:r>
              <a:rPr lang="en-US" sz="2800" b="1" baseline="30000" dirty="0">
                <a:latin typeface="Times New Roman" panose="02020603050405020304" pitchFamily="18" charset="0"/>
                <a:cs typeface="Times New Roman" panose="02020603050405020304" pitchFamily="18" charset="0"/>
              </a:rPr>
              <a:t>2 </a:t>
            </a:r>
            <a:r>
              <a:rPr lang="en-US" sz="2800" b="1" dirty="0">
                <a:latin typeface="Times New Roman" panose="02020603050405020304" pitchFamily="18" charset="0"/>
                <a:cs typeface="Times New Roman" panose="02020603050405020304" pitchFamily="18" charset="0"/>
              </a:rPr>
              <a:t>of rain gardens provides </a:t>
            </a:r>
          </a:p>
          <a:p>
            <a:pPr algn="ctr"/>
            <a:r>
              <a:rPr lang="en-US" sz="2800" b="1" dirty="0">
                <a:latin typeface="Times New Roman" panose="02020603050405020304" pitchFamily="18" charset="0"/>
                <a:cs typeface="Times New Roman" panose="02020603050405020304" pitchFamily="18" charset="0"/>
              </a:rPr>
              <a:t>1,292 m</a:t>
            </a:r>
            <a:r>
              <a:rPr lang="en-US" sz="2800" b="1" baseline="30000" dirty="0">
                <a:latin typeface="Times New Roman" panose="02020603050405020304" pitchFamily="18" charset="0"/>
                <a:cs typeface="Times New Roman" panose="02020603050405020304" pitchFamily="18" charset="0"/>
              </a:rPr>
              <a:t>3</a:t>
            </a:r>
            <a:r>
              <a:rPr lang="en-US" sz="2800" b="1" dirty="0">
                <a:latin typeface="Times New Roman" panose="02020603050405020304" pitchFamily="18" charset="0"/>
                <a:cs typeface="Times New Roman" panose="02020603050405020304" pitchFamily="18" charset="0"/>
              </a:rPr>
              <a:t> of storage</a:t>
            </a:r>
          </a:p>
        </p:txBody>
      </p:sp>
    </p:spTree>
    <p:extLst>
      <p:ext uri="{BB962C8B-B14F-4D97-AF65-F5344CB8AC3E}">
        <p14:creationId xmlns:p14="http://schemas.microsoft.com/office/powerpoint/2010/main" val="341070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 schematic&#10;&#10;Description automatically generated">
            <a:extLst>
              <a:ext uri="{FF2B5EF4-FFF2-40B4-BE49-F238E27FC236}">
                <a16:creationId xmlns:a16="http://schemas.microsoft.com/office/drawing/2014/main" id="{5D1AC4B3-C3CE-40BD-AFF5-40FD7AA41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4" name="TextBox 3">
            <a:extLst>
              <a:ext uri="{FF2B5EF4-FFF2-40B4-BE49-F238E27FC236}">
                <a16:creationId xmlns:a16="http://schemas.microsoft.com/office/drawing/2014/main" id="{A15EA961-F759-4FC8-94CD-5A902A53B380}"/>
              </a:ext>
            </a:extLst>
          </p:cNvPr>
          <p:cNvSpPr txBox="1"/>
          <p:nvPr/>
        </p:nvSpPr>
        <p:spPr>
          <a:xfrm>
            <a:off x="2819400" y="152401"/>
            <a:ext cx="3276600" cy="1815882"/>
          </a:xfrm>
          <a:prstGeom prst="rect">
            <a:avLst/>
          </a:prstGeom>
          <a:solidFill>
            <a:schemeClr val="bg1"/>
          </a:solidFill>
          <a:ln w="31750">
            <a:solidFill>
              <a:srgbClr val="FF0000"/>
            </a:solidFill>
          </a:ln>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17,560 ft</a:t>
            </a:r>
            <a:r>
              <a:rPr lang="en-US" sz="2800" b="1" baseline="30000" dirty="0">
                <a:latin typeface="Times New Roman" panose="02020603050405020304" pitchFamily="18" charset="0"/>
                <a:cs typeface="Times New Roman" panose="02020603050405020304" pitchFamily="18" charset="0"/>
              </a:rPr>
              <a:t>2 </a:t>
            </a:r>
            <a:r>
              <a:rPr lang="en-US" sz="2800" b="1" dirty="0">
                <a:latin typeface="Times New Roman" panose="02020603050405020304" pitchFamily="18" charset="0"/>
                <a:cs typeface="Times New Roman" panose="02020603050405020304" pitchFamily="18" charset="0"/>
              </a:rPr>
              <a:t>of pervious concrete provides</a:t>
            </a:r>
          </a:p>
          <a:p>
            <a:pPr algn="ctr"/>
            <a:r>
              <a:rPr lang="en-US" sz="2800" b="1" dirty="0">
                <a:latin typeface="Times New Roman" panose="02020603050405020304" pitchFamily="18" charset="0"/>
                <a:cs typeface="Times New Roman" panose="02020603050405020304" pitchFamily="18" charset="0"/>
              </a:rPr>
              <a:t>7,024 ft</a:t>
            </a:r>
            <a:r>
              <a:rPr lang="en-US" sz="2800" b="1" baseline="30000" dirty="0">
                <a:latin typeface="Times New Roman" panose="02020603050405020304" pitchFamily="18" charset="0"/>
                <a:cs typeface="Times New Roman" panose="02020603050405020304" pitchFamily="18" charset="0"/>
              </a:rPr>
              <a:t>3</a:t>
            </a:r>
            <a:r>
              <a:rPr lang="en-US" sz="2800" b="1" dirty="0">
                <a:latin typeface="Times New Roman" panose="02020603050405020304" pitchFamily="18" charset="0"/>
                <a:cs typeface="Times New Roman" panose="02020603050405020304" pitchFamily="18" charset="0"/>
              </a:rPr>
              <a:t> of storage</a:t>
            </a:r>
          </a:p>
        </p:txBody>
      </p:sp>
      <p:sp>
        <p:nvSpPr>
          <p:cNvPr id="5" name="TextBox 4">
            <a:extLst>
              <a:ext uri="{FF2B5EF4-FFF2-40B4-BE49-F238E27FC236}">
                <a16:creationId xmlns:a16="http://schemas.microsoft.com/office/drawing/2014/main" id="{B7C2E97A-E815-4740-A3EE-E6149B20904C}"/>
              </a:ext>
            </a:extLst>
          </p:cNvPr>
          <p:cNvSpPr txBox="1"/>
          <p:nvPr/>
        </p:nvSpPr>
        <p:spPr>
          <a:xfrm>
            <a:off x="6236043" y="152400"/>
            <a:ext cx="2895600" cy="1815882"/>
          </a:xfrm>
          <a:prstGeom prst="rect">
            <a:avLst/>
          </a:prstGeom>
          <a:solidFill>
            <a:schemeClr val="bg1"/>
          </a:solidFill>
          <a:ln w="31750">
            <a:solidFill>
              <a:srgbClr val="FF0000"/>
            </a:solidFill>
          </a:ln>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1,631 m</a:t>
            </a:r>
            <a:r>
              <a:rPr lang="en-US" sz="2800" b="1" baseline="30000" dirty="0">
                <a:latin typeface="Times New Roman" panose="02020603050405020304" pitchFamily="18" charset="0"/>
                <a:cs typeface="Times New Roman" panose="02020603050405020304" pitchFamily="18" charset="0"/>
              </a:rPr>
              <a:t>2 </a:t>
            </a:r>
            <a:r>
              <a:rPr lang="en-US" sz="2800" b="1" dirty="0">
                <a:latin typeface="Times New Roman" panose="02020603050405020304" pitchFamily="18" charset="0"/>
                <a:cs typeface="Times New Roman" panose="02020603050405020304" pitchFamily="18" charset="0"/>
              </a:rPr>
              <a:t>of pervious concrete provides 199 m</a:t>
            </a:r>
            <a:r>
              <a:rPr lang="en-US" sz="2800" b="1" baseline="30000" dirty="0">
                <a:latin typeface="Times New Roman" panose="02020603050405020304" pitchFamily="18" charset="0"/>
                <a:cs typeface="Times New Roman" panose="02020603050405020304" pitchFamily="18" charset="0"/>
              </a:rPr>
              <a:t>3</a:t>
            </a:r>
            <a:r>
              <a:rPr lang="en-US" sz="2800" b="1" dirty="0">
                <a:latin typeface="Times New Roman" panose="02020603050405020304" pitchFamily="18" charset="0"/>
                <a:cs typeface="Times New Roman" panose="02020603050405020304" pitchFamily="18" charset="0"/>
              </a:rPr>
              <a:t> of storage</a:t>
            </a:r>
          </a:p>
        </p:txBody>
      </p:sp>
    </p:spTree>
    <p:extLst>
      <p:ext uri="{BB962C8B-B14F-4D97-AF65-F5344CB8AC3E}">
        <p14:creationId xmlns:p14="http://schemas.microsoft.com/office/powerpoint/2010/main" val="176538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 Not Drive Through Standing Water!: Hillsborough Officials Plea |  Hillsborough, NJ Patch">
            <a:extLst>
              <a:ext uri="{FF2B5EF4-FFF2-40B4-BE49-F238E27FC236}">
                <a16:creationId xmlns:a16="http://schemas.microsoft.com/office/drawing/2014/main" id="{E5E53A00-069C-4AA6-B5B0-851415E311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626" y="13335"/>
            <a:ext cx="9194626" cy="6844665"/>
          </a:xfrm>
          <a:prstGeom prst="rect">
            <a:avLst/>
          </a:prstGeom>
          <a:noFill/>
          <a:ln>
            <a:noFill/>
          </a:ln>
        </p:spPr>
      </p:pic>
    </p:spTree>
    <p:extLst>
      <p:ext uri="{BB962C8B-B14F-4D97-AF65-F5344CB8AC3E}">
        <p14:creationId xmlns:p14="http://schemas.microsoft.com/office/powerpoint/2010/main" val="1190678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chematic&#10;&#10;Description automatically generated">
            <a:extLst>
              <a:ext uri="{FF2B5EF4-FFF2-40B4-BE49-F238E27FC236}">
                <a16:creationId xmlns:a16="http://schemas.microsoft.com/office/drawing/2014/main" id="{22239B6B-1609-48F7-898E-2FC5771559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4" name="TextBox 3">
            <a:extLst>
              <a:ext uri="{FF2B5EF4-FFF2-40B4-BE49-F238E27FC236}">
                <a16:creationId xmlns:a16="http://schemas.microsoft.com/office/drawing/2014/main" id="{9BA18AA3-BCDC-44A6-A39B-C397FEE53919}"/>
              </a:ext>
            </a:extLst>
          </p:cNvPr>
          <p:cNvSpPr txBox="1"/>
          <p:nvPr/>
        </p:nvSpPr>
        <p:spPr>
          <a:xfrm>
            <a:off x="0" y="152400"/>
            <a:ext cx="9144000" cy="584775"/>
          </a:xfrm>
          <a:prstGeom prst="rect">
            <a:avLst/>
          </a:prstGeom>
          <a:solidFill>
            <a:schemeClr val="bg1"/>
          </a:solidFill>
        </p:spPr>
        <p:txBody>
          <a:bodyPr wrap="square" rtlCol="0">
            <a:spAutoFit/>
          </a:bodyPr>
          <a:lstStyle/>
          <a:p>
            <a:pPr algn="ctr"/>
            <a:r>
              <a:rPr lang="en-US" sz="3200" b="1" dirty="0">
                <a:solidFill>
                  <a:srgbClr val="C00000"/>
                </a:solidFill>
                <a:latin typeface="Arial" panose="020B0604020202020204" pitchFamily="34" charset="0"/>
                <a:cs typeface="Arial" panose="020B0604020202020204" pitchFamily="34" charset="0"/>
              </a:rPr>
              <a:t>All of the </a:t>
            </a:r>
            <a:r>
              <a:rPr lang="en-US" sz="3200" b="1" u="sng" dirty="0">
                <a:solidFill>
                  <a:srgbClr val="C00000"/>
                </a:solidFill>
                <a:latin typeface="Arial" panose="020B0604020202020204" pitchFamily="34" charset="0"/>
                <a:cs typeface="Arial" panose="020B0604020202020204" pitchFamily="34" charset="0"/>
              </a:rPr>
              <a:t>Green</a:t>
            </a:r>
            <a:r>
              <a:rPr lang="en-US" sz="3200" b="1" dirty="0">
                <a:solidFill>
                  <a:srgbClr val="C00000"/>
                </a:solidFill>
                <a:latin typeface="Arial" panose="020B0604020202020204" pitchFamily="34" charset="0"/>
                <a:cs typeface="Arial" panose="020B0604020202020204" pitchFamily="34" charset="0"/>
              </a:rPr>
              <a:t> Infrastructure Practices</a:t>
            </a:r>
          </a:p>
        </p:txBody>
      </p:sp>
    </p:spTree>
    <p:extLst>
      <p:ext uri="{BB962C8B-B14F-4D97-AF65-F5344CB8AC3E}">
        <p14:creationId xmlns:p14="http://schemas.microsoft.com/office/powerpoint/2010/main" val="4243542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 schematic&#10;&#10;Description automatically generated">
            <a:extLst>
              <a:ext uri="{FF2B5EF4-FFF2-40B4-BE49-F238E27FC236}">
                <a16:creationId xmlns:a16="http://schemas.microsoft.com/office/drawing/2014/main" id="{439BCA8C-C09C-4B37-859E-1C258E60EF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2" name="TextBox 1">
            <a:extLst>
              <a:ext uri="{FF2B5EF4-FFF2-40B4-BE49-F238E27FC236}">
                <a16:creationId xmlns:a16="http://schemas.microsoft.com/office/drawing/2014/main" id="{06DCF30C-AFF7-4E95-8670-891156C9850A}"/>
              </a:ext>
            </a:extLst>
          </p:cNvPr>
          <p:cNvSpPr txBox="1"/>
          <p:nvPr/>
        </p:nvSpPr>
        <p:spPr>
          <a:xfrm>
            <a:off x="2514600" y="1752600"/>
            <a:ext cx="2209800" cy="523220"/>
          </a:xfrm>
          <a:prstGeom prst="rect">
            <a:avLst/>
          </a:prstGeom>
          <a:solidFill>
            <a:schemeClr val="bg1"/>
          </a:solidFill>
          <a:ln w="31750">
            <a:solidFill>
              <a:srgbClr val="FF0000"/>
            </a:solidFill>
          </a:ln>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11.6 acres</a:t>
            </a:r>
          </a:p>
        </p:txBody>
      </p:sp>
      <p:sp>
        <p:nvSpPr>
          <p:cNvPr id="4" name="TextBox 3">
            <a:extLst>
              <a:ext uri="{FF2B5EF4-FFF2-40B4-BE49-F238E27FC236}">
                <a16:creationId xmlns:a16="http://schemas.microsoft.com/office/drawing/2014/main" id="{22708025-F349-49EB-A8AB-60B23FAAB4B6}"/>
              </a:ext>
            </a:extLst>
          </p:cNvPr>
          <p:cNvSpPr txBox="1"/>
          <p:nvPr/>
        </p:nvSpPr>
        <p:spPr>
          <a:xfrm>
            <a:off x="2514600" y="2514600"/>
            <a:ext cx="2209800" cy="523220"/>
          </a:xfrm>
          <a:prstGeom prst="rect">
            <a:avLst/>
          </a:prstGeom>
          <a:solidFill>
            <a:schemeClr val="bg1"/>
          </a:solidFill>
          <a:ln w="31750">
            <a:solidFill>
              <a:srgbClr val="FF0000"/>
            </a:solidFill>
          </a:ln>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46,834 m</a:t>
            </a:r>
            <a:r>
              <a:rPr lang="en-US" sz="2800" b="1" baseline="30000" dirty="0">
                <a:latin typeface="Times New Roman" panose="02020603050405020304" pitchFamily="18" charset="0"/>
                <a:cs typeface="Times New Roman" panose="02020603050405020304" pitchFamily="18" charset="0"/>
              </a:rPr>
              <a:t>2</a:t>
            </a:r>
          </a:p>
        </p:txBody>
      </p:sp>
      <p:sp>
        <p:nvSpPr>
          <p:cNvPr id="5" name="TextBox 4">
            <a:extLst>
              <a:ext uri="{FF2B5EF4-FFF2-40B4-BE49-F238E27FC236}">
                <a16:creationId xmlns:a16="http://schemas.microsoft.com/office/drawing/2014/main" id="{2DD1568C-273B-43B8-A8EE-E10934FA4BB0}"/>
              </a:ext>
            </a:extLst>
          </p:cNvPr>
          <p:cNvSpPr txBox="1"/>
          <p:nvPr/>
        </p:nvSpPr>
        <p:spPr>
          <a:xfrm>
            <a:off x="5829300" y="1752600"/>
            <a:ext cx="2476500" cy="1384995"/>
          </a:xfrm>
          <a:prstGeom prst="rect">
            <a:avLst/>
          </a:prstGeom>
          <a:solidFill>
            <a:schemeClr val="bg1"/>
          </a:solidFill>
          <a:ln w="31750">
            <a:solidFill>
              <a:srgbClr val="FF0000"/>
            </a:solidFill>
          </a:ln>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294,756 ft</a:t>
            </a:r>
            <a:r>
              <a:rPr lang="en-US" sz="2800" b="1" baseline="30000" dirty="0">
                <a:latin typeface="Times New Roman" panose="02020603050405020304" pitchFamily="18" charset="0"/>
                <a:cs typeface="Times New Roman" panose="02020603050405020304" pitchFamily="18" charset="0"/>
              </a:rPr>
              <a:t>3</a:t>
            </a:r>
            <a:r>
              <a:rPr lang="en-US" sz="2800" b="1" dirty="0">
                <a:latin typeface="Times New Roman" panose="02020603050405020304" pitchFamily="18" charset="0"/>
                <a:cs typeface="Times New Roman" panose="02020603050405020304" pitchFamily="18" charset="0"/>
              </a:rPr>
              <a:t> of runoff for 7.0 inches rain</a:t>
            </a:r>
          </a:p>
        </p:txBody>
      </p:sp>
      <p:sp>
        <p:nvSpPr>
          <p:cNvPr id="6" name="TextBox 5">
            <a:extLst>
              <a:ext uri="{FF2B5EF4-FFF2-40B4-BE49-F238E27FC236}">
                <a16:creationId xmlns:a16="http://schemas.microsoft.com/office/drawing/2014/main" id="{3CE2261A-7E67-4BB4-8E0E-8D8EFCCC7CF0}"/>
              </a:ext>
            </a:extLst>
          </p:cNvPr>
          <p:cNvSpPr txBox="1"/>
          <p:nvPr/>
        </p:nvSpPr>
        <p:spPr>
          <a:xfrm>
            <a:off x="5829300" y="3429000"/>
            <a:ext cx="2476500" cy="1384995"/>
          </a:xfrm>
          <a:prstGeom prst="rect">
            <a:avLst/>
          </a:prstGeom>
          <a:solidFill>
            <a:schemeClr val="bg1"/>
          </a:solidFill>
          <a:ln w="31750">
            <a:solidFill>
              <a:srgbClr val="FF0000"/>
            </a:solidFill>
          </a:ln>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8,347 m</a:t>
            </a:r>
            <a:r>
              <a:rPr lang="en-US" sz="2800" b="1" baseline="30000" dirty="0">
                <a:latin typeface="Times New Roman" panose="02020603050405020304" pitchFamily="18" charset="0"/>
                <a:cs typeface="Times New Roman" panose="02020603050405020304" pitchFamily="18" charset="0"/>
              </a:rPr>
              <a:t>3</a:t>
            </a:r>
            <a:r>
              <a:rPr lang="en-US" sz="2800" b="1" dirty="0">
                <a:latin typeface="Times New Roman" panose="02020603050405020304" pitchFamily="18" charset="0"/>
                <a:cs typeface="Times New Roman" panose="02020603050405020304" pitchFamily="18" charset="0"/>
              </a:rPr>
              <a:t> of runoff for 178 mm storm</a:t>
            </a:r>
          </a:p>
        </p:txBody>
      </p:sp>
      <p:sp>
        <p:nvSpPr>
          <p:cNvPr id="7" name="TextBox 6">
            <a:extLst>
              <a:ext uri="{FF2B5EF4-FFF2-40B4-BE49-F238E27FC236}">
                <a16:creationId xmlns:a16="http://schemas.microsoft.com/office/drawing/2014/main" id="{88934ABC-35F3-4A74-8666-E4CB6458ED02}"/>
              </a:ext>
            </a:extLst>
          </p:cNvPr>
          <p:cNvSpPr txBox="1"/>
          <p:nvPr/>
        </p:nvSpPr>
        <p:spPr>
          <a:xfrm>
            <a:off x="0" y="152400"/>
            <a:ext cx="9144000" cy="584775"/>
          </a:xfrm>
          <a:prstGeom prst="rect">
            <a:avLst/>
          </a:prstGeom>
          <a:solidFill>
            <a:schemeClr val="bg1"/>
          </a:solidFill>
        </p:spPr>
        <p:txBody>
          <a:bodyPr wrap="square" rtlCol="0">
            <a:spAutoFit/>
          </a:bodyPr>
          <a:lstStyle/>
          <a:p>
            <a:pPr algn="ctr"/>
            <a:r>
              <a:rPr lang="en-US" sz="3200" b="1" dirty="0">
                <a:solidFill>
                  <a:srgbClr val="C00000"/>
                </a:solidFill>
                <a:latin typeface="Arial" panose="020B0604020202020204" pitchFamily="34" charset="0"/>
                <a:cs typeface="Arial" panose="020B0604020202020204" pitchFamily="34" charset="0"/>
              </a:rPr>
              <a:t>100-Year Storm Analysis (8.25 inches)</a:t>
            </a:r>
          </a:p>
        </p:txBody>
      </p:sp>
    </p:spTree>
    <p:extLst>
      <p:ext uri="{BB962C8B-B14F-4D97-AF65-F5344CB8AC3E}">
        <p14:creationId xmlns:p14="http://schemas.microsoft.com/office/powerpoint/2010/main" val="281284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 schematic&#10;&#10;Description automatically generated">
            <a:extLst>
              <a:ext uri="{FF2B5EF4-FFF2-40B4-BE49-F238E27FC236}">
                <a16:creationId xmlns:a16="http://schemas.microsoft.com/office/drawing/2014/main" id="{FBEFB84D-6245-4742-9DAF-E01B5E58A3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pic>
        <p:nvPicPr>
          <p:cNvPr id="1026" name="Picture 2">
            <a:extLst>
              <a:ext uri="{FF2B5EF4-FFF2-40B4-BE49-F238E27FC236}">
                <a16:creationId xmlns:a16="http://schemas.microsoft.com/office/drawing/2014/main" id="{B5269433-C999-4F8A-89CF-A2B59B91A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143000"/>
            <a:ext cx="6019800" cy="44678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F2EA4B7-E452-44EB-84EB-59F628BB28E6}"/>
              </a:ext>
            </a:extLst>
          </p:cNvPr>
          <p:cNvSpPr txBox="1"/>
          <p:nvPr/>
        </p:nvSpPr>
        <p:spPr>
          <a:xfrm>
            <a:off x="78261" y="533399"/>
            <a:ext cx="2209800" cy="3108543"/>
          </a:xfrm>
          <a:prstGeom prst="rect">
            <a:avLst/>
          </a:prstGeom>
          <a:solidFill>
            <a:schemeClr val="bg1"/>
          </a:solidFill>
          <a:ln w="31750">
            <a:solidFill>
              <a:srgbClr val="FF0000"/>
            </a:solidFill>
          </a:ln>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2.4 acres of underground storage system provides 351,208 ft</a:t>
            </a:r>
            <a:r>
              <a:rPr lang="en-US" sz="2800" b="1" baseline="30000" dirty="0">
                <a:latin typeface="Times New Roman" panose="02020603050405020304" pitchFamily="18" charset="0"/>
                <a:cs typeface="Times New Roman" panose="02020603050405020304" pitchFamily="18" charset="0"/>
              </a:rPr>
              <a:t>3</a:t>
            </a:r>
            <a:r>
              <a:rPr lang="en-US" sz="2800" b="1" dirty="0">
                <a:latin typeface="Times New Roman" panose="02020603050405020304" pitchFamily="18" charset="0"/>
                <a:cs typeface="Times New Roman" panose="02020603050405020304" pitchFamily="18" charset="0"/>
              </a:rPr>
              <a:t> of storage</a:t>
            </a:r>
          </a:p>
        </p:txBody>
      </p:sp>
      <p:sp>
        <p:nvSpPr>
          <p:cNvPr id="5" name="TextBox 4">
            <a:extLst>
              <a:ext uri="{FF2B5EF4-FFF2-40B4-BE49-F238E27FC236}">
                <a16:creationId xmlns:a16="http://schemas.microsoft.com/office/drawing/2014/main" id="{1BFBA36F-5C0C-450A-8FE5-61AF92C1162F}"/>
              </a:ext>
            </a:extLst>
          </p:cNvPr>
          <p:cNvSpPr txBox="1"/>
          <p:nvPr/>
        </p:nvSpPr>
        <p:spPr>
          <a:xfrm>
            <a:off x="6783860" y="498387"/>
            <a:ext cx="2209800" cy="2677656"/>
          </a:xfrm>
          <a:prstGeom prst="rect">
            <a:avLst/>
          </a:prstGeom>
          <a:solidFill>
            <a:schemeClr val="bg1"/>
          </a:solidFill>
          <a:ln w="31750">
            <a:solidFill>
              <a:srgbClr val="FF0000"/>
            </a:solidFill>
          </a:ln>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9,712 m</a:t>
            </a:r>
            <a:r>
              <a:rPr lang="en-US" sz="2800" b="1" baseline="30000" dirty="0">
                <a:latin typeface="Times New Roman" panose="02020603050405020304" pitchFamily="18" charset="0"/>
                <a:cs typeface="Times New Roman" panose="02020603050405020304" pitchFamily="18" charset="0"/>
              </a:rPr>
              <a:t>2 </a:t>
            </a:r>
            <a:r>
              <a:rPr lang="en-US" sz="2800" b="1" dirty="0">
                <a:latin typeface="Times New Roman" panose="02020603050405020304" pitchFamily="18" charset="0"/>
                <a:cs typeface="Times New Roman" panose="02020603050405020304" pitchFamily="18" charset="0"/>
              </a:rPr>
              <a:t>of underground storage provides </a:t>
            </a:r>
          </a:p>
          <a:p>
            <a:pPr algn="ctr"/>
            <a:r>
              <a:rPr lang="en-US" sz="2800" b="1" dirty="0">
                <a:latin typeface="Times New Roman" panose="02020603050405020304" pitchFamily="18" charset="0"/>
                <a:cs typeface="Times New Roman" panose="02020603050405020304" pitchFamily="18" charset="0"/>
              </a:rPr>
              <a:t>9,945 m</a:t>
            </a:r>
            <a:r>
              <a:rPr lang="en-US" sz="2800" b="1" baseline="30000" dirty="0">
                <a:latin typeface="Times New Roman" panose="02020603050405020304" pitchFamily="18" charset="0"/>
                <a:cs typeface="Times New Roman" panose="02020603050405020304" pitchFamily="18" charset="0"/>
              </a:rPr>
              <a:t>3</a:t>
            </a:r>
            <a:r>
              <a:rPr lang="en-US" sz="2800" b="1" dirty="0">
                <a:latin typeface="Times New Roman" panose="02020603050405020304" pitchFamily="18" charset="0"/>
                <a:cs typeface="Times New Roman" panose="02020603050405020304" pitchFamily="18" charset="0"/>
              </a:rPr>
              <a:t> of storage</a:t>
            </a:r>
          </a:p>
        </p:txBody>
      </p:sp>
      <p:sp>
        <p:nvSpPr>
          <p:cNvPr id="6" name="TextBox 5">
            <a:extLst>
              <a:ext uri="{FF2B5EF4-FFF2-40B4-BE49-F238E27FC236}">
                <a16:creationId xmlns:a16="http://schemas.microsoft.com/office/drawing/2014/main" id="{8428BC76-8580-4221-BF92-C8FE40AD4E30}"/>
              </a:ext>
            </a:extLst>
          </p:cNvPr>
          <p:cNvSpPr txBox="1"/>
          <p:nvPr/>
        </p:nvSpPr>
        <p:spPr>
          <a:xfrm>
            <a:off x="1562100" y="4286554"/>
            <a:ext cx="6286500" cy="1324265"/>
          </a:xfrm>
          <a:prstGeom prst="rect">
            <a:avLst/>
          </a:prstGeom>
          <a:solidFill>
            <a:schemeClr val="bg1"/>
          </a:solidFill>
          <a:ln w="31750">
            <a:solidFill>
              <a:srgbClr val="FF0000"/>
            </a:solidFill>
          </a:ln>
        </p:spPr>
        <p:txBody>
          <a:bodyPr wrap="square" rtlCol="0" anchor="ctr" anchorCtr="0">
            <a:normAutofit/>
          </a:bodyPr>
          <a:lstStyle/>
          <a:p>
            <a:pPr algn="ctr"/>
            <a:r>
              <a:rPr lang="en-US" sz="2800" b="1" dirty="0">
                <a:latin typeface="Times New Roman" panose="02020603050405020304" pitchFamily="18" charset="0"/>
                <a:cs typeface="Times New Roman" panose="02020603050405020304" pitchFamily="18" charset="0"/>
              </a:rPr>
              <a:t>64,800 ft (19,750 m) of two-foot (0.6 m) diameter pipe</a:t>
            </a:r>
          </a:p>
        </p:txBody>
      </p:sp>
    </p:spTree>
    <p:extLst>
      <p:ext uri="{BB962C8B-B14F-4D97-AF65-F5344CB8AC3E}">
        <p14:creationId xmlns:p14="http://schemas.microsoft.com/office/powerpoint/2010/main" val="78079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026"/>
                                        </p:tgtEl>
                                      </p:cBhvr>
                                    </p:animEffect>
                                    <p:set>
                                      <p:cBhvr>
                                        <p:cTn id="12" dur="1" fill="hold">
                                          <p:stCondLst>
                                            <p:cond delay="499"/>
                                          </p:stCondLst>
                                        </p:cTn>
                                        <p:tgtEl>
                                          <p:spTgt spid="10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schematic&#10;&#10;Description automatically generated">
            <a:extLst>
              <a:ext uri="{FF2B5EF4-FFF2-40B4-BE49-F238E27FC236}">
                <a16:creationId xmlns:a16="http://schemas.microsoft.com/office/drawing/2014/main" id="{06AF109B-47F7-4D53-8557-3995FF397D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5" name="TextBox 4">
            <a:extLst>
              <a:ext uri="{FF2B5EF4-FFF2-40B4-BE49-F238E27FC236}">
                <a16:creationId xmlns:a16="http://schemas.microsoft.com/office/drawing/2014/main" id="{D62785E5-6B58-48CB-9786-0CE27FEC2554}"/>
              </a:ext>
            </a:extLst>
          </p:cNvPr>
          <p:cNvSpPr txBox="1"/>
          <p:nvPr/>
        </p:nvSpPr>
        <p:spPr>
          <a:xfrm>
            <a:off x="0" y="152400"/>
            <a:ext cx="9144000" cy="584775"/>
          </a:xfrm>
          <a:prstGeom prst="rect">
            <a:avLst/>
          </a:prstGeom>
          <a:solidFill>
            <a:schemeClr val="bg1"/>
          </a:solidFill>
        </p:spPr>
        <p:txBody>
          <a:bodyPr wrap="square" rtlCol="0">
            <a:spAutoFit/>
          </a:bodyPr>
          <a:lstStyle/>
          <a:p>
            <a:pPr algn="ctr"/>
            <a:r>
              <a:rPr lang="en-US" sz="3200" b="1" dirty="0">
                <a:solidFill>
                  <a:srgbClr val="C00000"/>
                </a:solidFill>
                <a:latin typeface="Arial" panose="020B0604020202020204" pitchFamily="34" charset="0"/>
                <a:cs typeface="Arial" panose="020B0604020202020204" pitchFamily="34" charset="0"/>
              </a:rPr>
              <a:t>Green and Gray Infrastructure Practices</a:t>
            </a:r>
          </a:p>
        </p:txBody>
      </p:sp>
    </p:spTree>
    <p:extLst>
      <p:ext uri="{BB962C8B-B14F-4D97-AF65-F5344CB8AC3E}">
        <p14:creationId xmlns:p14="http://schemas.microsoft.com/office/powerpoint/2010/main" val="4505494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DCA6C5-DA02-4947-860B-0B5E39856F9A}"/>
              </a:ext>
            </a:extLst>
          </p:cNvPr>
          <p:cNvPicPr>
            <a:picLocks noChangeAspect="1"/>
          </p:cNvPicPr>
          <p:nvPr/>
        </p:nvPicPr>
        <p:blipFill>
          <a:blip r:embed="rId2"/>
          <a:stretch>
            <a:fillRect/>
          </a:stretch>
        </p:blipFill>
        <p:spPr>
          <a:xfrm>
            <a:off x="0" y="1069173"/>
            <a:ext cx="9144000" cy="4719654"/>
          </a:xfrm>
          <a:prstGeom prst="rect">
            <a:avLst/>
          </a:prstGeom>
        </p:spPr>
      </p:pic>
      <p:sp>
        <p:nvSpPr>
          <p:cNvPr id="7" name="TextBox 6"/>
          <p:cNvSpPr txBox="1"/>
          <p:nvPr/>
        </p:nvSpPr>
        <p:spPr>
          <a:xfrm>
            <a:off x="0" y="0"/>
            <a:ext cx="9144000" cy="769441"/>
          </a:xfrm>
          <a:prstGeom prst="rect">
            <a:avLst/>
          </a:prstGeom>
          <a:noFill/>
        </p:spPr>
        <p:txBody>
          <a:bodyPr wrap="square" rtlCol="0">
            <a:spAutoFit/>
          </a:bodyPr>
          <a:lstStyle/>
          <a:p>
            <a:pPr algn="ctr"/>
            <a:r>
              <a:rPr lang="en-US" sz="2200" b="1" dirty="0">
                <a:latin typeface="Times New Roman" panose="02020603050405020304" pitchFamily="18" charset="0"/>
                <a:cs typeface="Times New Roman" panose="02020603050405020304" pitchFamily="18" charset="0"/>
              </a:rPr>
              <a:t>EXISTING CONDITIONS (3/4</a:t>
            </a:r>
            <a:r>
              <a:rPr lang="en-US" sz="2200" b="1" baseline="30000" dirty="0">
                <a:latin typeface="Times New Roman" panose="02020603050405020304" pitchFamily="18" charset="0"/>
                <a:cs typeface="Times New Roman" panose="02020603050405020304" pitchFamily="18" charset="0"/>
              </a:rPr>
              <a:t>th</a:t>
            </a:r>
            <a:r>
              <a:rPr lang="en-US" sz="2200" b="1" dirty="0">
                <a:latin typeface="Times New Roman" panose="02020603050405020304" pitchFamily="18" charset="0"/>
                <a:cs typeface="Times New Roman" panose="02020603050405020304" pitchFamily="18" charset="0"/>
              </a:rPr>
              <a:t> of the site)</a:t>
            </a:r>
          </a:p>
          <a:p>
            <a:pPr algn="ctr"/>
            <a:r>
              <a:rPr lang="en-US" sz="2200" b="1" dirty="0">
                <a:latin typeface="Times New Roman" panose="02020603050405020304" pitchFamily="18" charset="0"/>
                <a:cs typeface="Times New Roman" panose="02020603050405020304" pitchFamily="18" charset="0"/>
              </a:rPr>
              <a:t>(NEW JERSEY WATER QUALITY PEAK DISCHARGE 1.25”)</a:t>
            </a:r>
          </a:p>
        </p:txBody>
      </p:sp>
      <p:sp>
        <p:nvSpPr>
          <p:cNvPr id="12" name="TextBox 11">
            <a:extLst>
              <a:ext uri="{FF2B5EF4-FFF2-40B4-BE49-F238E27FC236}">
                <a16:creationId xmlns:a16="http://schemas.microsoft.com/office/drawing/2014/main" id="{7B5C9A76-0BF8-4110-9D8F-490B2DEF7D28}"/>
              </a:ext>
            </a:extLst>
          </p:cNvPr>
          <p:cNvSpPr txBox="1"/>
          <p:nvPr/>
        </p:nvSpPr>
        <p:spPr>
          <a:xfrm>
            <a:off x="4685270" y="2514600"/>
            <a:ext cx="4382530" cy="1600200"/>
          </a:xfrm>
          <a:prstGeom prst="rect">
            <a:avLst/>
          </a:prstGeom>
          <a:solidFill>
            <a:schemeClr val="bg1"/>
          </a:solidFill>
        </p:spPr>
        <p:txBody>
          <a:bodyPr wrap="square" rtlCol="0" anchor="ctr" anchorCtr="0">
            <a:normAutofit/>
          </a:bodyPr>
          <a:lstStyle/>
          <a:p>
            <a:r>
              <a:rPr lang="en-US" sz="2800" dirty="0">
                <a:latin typeface="Times New Roman" panose="02020603050405020304" pitchFamily="18" charset="0"/>
                <a:cs typeface="Times New Roman" panose="02020603050405020304" pitchFamily="18" charset="0"/>
              </a:rPr>
              <a:t>Drainage Area = 8.7 acres</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Runoff Volume = 32,297 ft</a:t>
            </a:r>
            <a:r>
              <a:rPr lang="en-US" sz="2800" baseline="30000"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417570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ECB630-A6F3-4610-AF05-311C213EEADB}"/>
              </a:ext>
            </a:extLst>
          </p:cNvPr>
          <p:cNvPicPr>
            <a:picLocks noChangeAspect="1"/>
          </p:cNvPicPr>
          <p:nvPr/>
        </p:nvPicPr>
        <p:blipFill rotWithShape="1">
          <a:blip r:embed="rId2"/>
          <a:srcRect t="1909" b="-1909"/>
          <a:stretch/>
        </p:blipFill>
        <p:spPr>
          <a:xfrm>
            <a:off x="0" y="1034014"/>
            <a:ext cx="9144000" cy="5442986"/>
          </a:xfrm>
          <a:prstGeom prst="rect">
            <a:avLst/>
          </a:prstGeom>
        </p:spPr>
      </p:pic>
      <p:sp>
        <p:nvSpPr>
          <p:cNvPr id="2" name="TextBox 1">
            <a:extLst>
              <a:ext uri="{FF2B5EF4-FFF2-40B4-BE49-F238E27FC236}">
                <a16:creationId xmlns:a16="http://schemas.microsoft.com/office/drawing/2014/main" id="{BF6F541B-D64F-4CC1-ADBE-9469BE93C3C3}"/>
              </a:ext>
            </a:extLst>
          </p:cNvPr>
          <p:cNvSpPr txBox="1"/>
          <p:nvPr/>
        </p:nvSpPr>
        <p:spPr>
          <a:xfrm>
            <a:off x="-16476" y="152400"/>
            <a:ext cx="9144000" cy="769441"/>
          </a:xfrm>
          <a:prstGeom prst="rect">
            <a:avLst/>
          </a:prstGeom>
          <a:noFill/>
        </p:spPr>
        <p:txBody>
          <a:bodyPr wrap="square" rtlCol="0">
            <a:spAutoFit/>
          </a:bodyPr>
          <a:lstStyle/>
          <a:p>
            <a:pPr algn="ctr"/>
            <a:r>
              <a:rPr lang="en-US" sz="2200" b="1" dirty="0">
                <a:latin typeface="Times New Roman" panose="02020603050405020304" pitchFamily="18" charset="0"/>
                <a:cs typeface="Times New Roman" panose="02020603050405020304" pitchFamily="18" charset="0"/>
              </a:rPr>
              <a:t>PROPOSED CONDITIONS (RAIN GARDENS)</a:t>
            </a:r>
          </a:p>
          <a:p>
            <a:pPr algn="ctr"/>
            <a:r>
              <a:rPr lang="en-US" sz="2200" b="1" dirty="0">
                <a:latin typeface="Times New Roman" panose="02020603050405020304" pitchFamily="18" charset="0"/>
                <a:cs typeface="Times New Roman" panose="02020603050405020304" pitchFamily="18" charset="0"/>
              </a:rPr>
              <a:t>(NEW JERSEY WATER QUALITY PEAK DISCHARGE 1.25”)</a:t>
            </a:r>
          </a:p>
        </p:txBody>
      </p:sp>
      <p:sp>
        <p:nvSpPr>
          <p:cNvPr id="7" name="TextBox 6">
            <a:extLst>
              <a:ext uri="{FF2B5EF4-FFF2-40B4-BE49-F238E27FC236}">
                <a16:creationId xmlns:a16="http://schemas.microsoft.com/office/drawing/2014/main" id="{BA255104-E3E1-44B3-B3D2-764A6F4C94D6}"/>
              </a:ext>
            </a:extLst>
          </p:cNvPr>
          <p:cNvSpPr txBox="1"/>
          <p:nvPr/>
        </p:nvSpPr>
        <p:spPr>
          <a:xfrm>
            <a:off x="4784124" y="1034014"/>
            <a:ext cx="4343400" cy="2246769"/>
          </a:xfrm>
          <a:prstGeom prst="rect">
            <a:avLst/>
          </a:prstGeom>
          <a:solidFill>
            <a:schemeClr val="bg1"/>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Drainage Area =  9.8 acres</a:t>
            </a:r>
          </a:p>
          <a:p>
            <a:r>
              <a:rPr lang="en-US" sz="2800" dirty="0">
                <a:latin typeface="Times New Roman" panose="02020603050405020304" pitchFamily="18" charset="0"/>
                <a:cs typeface="Times New Roman" panose="02020603050405020304" pitchFamily="18" charset="0"/>
              </a:rPr>
              <a:t>Runoff Volume = 33,785 ft</a:t>
            </a:r>
            <a:r>
              <a:rPr lang="en-US" sz="2800" baseline="30000" dirty="0">
                <a:latin typeface="Times New Roman" panose="02020603050405020304" pitchFamily="18" charset="0"/>
                <a:cs typeface="Times New Roman" panose="02020603050405020304" pitchFamily="18" charset="0"/>
              </a:rPr>
              <a:t>3</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Volume Captured and Infiltrated = 33,785 ft</a:t>
            </a:r>
            <a:r>
              <a:rPr lang="en-US" sz="2800" baseline="30000" dirty="0">
                <a:latin typeface="Times New Roman" panose="02020603050405020304" pitchFamily="18" charset="0"/>
                <a:cs typeface="Times New Roman" panose="02020603050405020304" pitchFamily="18" charset="0"/>
              </a:rPr>
              <a:t>3</a:t>
            </a:r>
          </a:p>
          <a:p>
            <a:r>
              <a:rPr lang="en-US" sz="2800" dirty="0">
                <a:latin typeface="Times New Roman" panose="02020603050405020304" pitchFamily="18" charset="0"/>
                <a:cs typeface="Times New Roman" panose="02020603050405020304" pitchFamily="18" charset="0"/>
              </a:rPr>
              <a:t>Maximum Depth = 0.35 ft</a:t>
            </a:r>
          </a:p>
        </p:txBody>
      </p:sp>
    </p:spTree>
    <p:extLst>
      <p:ext uri="{BB962C8B-B14F-4D97-AF65-F5344CB8AC3E}">
        <p14:creationId xmlns:p14="http://schemas.microsoft.com/office/powerpoint/2010/main" val="48978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EEDE37-B974-4640-87A9-2448309D44B3}"/>
              </a:ext>
            </a:extLst>
          </p:cNvPr>
          <p:cNvPicPr>
            <a:picLocks noChangeAspect="1"/>
          </p:cNvPicPr>
          <p:nvPr/>
        </p:nvPicPr>
        <p:blipFill>
          <a:blip r:embed="rId2"/>
          <a:stretch>
            <a:fillRect/>
          </a:stretch>
        </p:blipFill>
        <p:spPr>
          <a:xfrm>
            <a:off x="0" y="1099217"/>
            <a:ext cx="9144000" cy="4659566"/>
          </a:xfrm>
          <a:prstGeom prst="rect">
            <a:avLst/>
          </a:prstGeom>
        </p:spPr>
      </p:pic>
      <p:sp>
        <p:nvSpPr>
          <p:cNvPr id="7" name="TextBox 6"/>
          <p:cNvSpPr txBox="1"/>
          <p:nvPr/>
        </p:nvSpPr>
        <p:spPr>
          <a:xfrm>
            <a:off x="0" y="0"/>
            <a:ext cx="9144000" cy="769441"/>
          </a:xfrm>
          <a:prstGeom prst="rect">
            <a:avLst/>
          </a:prstGeom>
          <a:noFill/>
        </p:spPr>
        <p:txBody>
          <a:bodyPr wrap="square" rtlCol="0">
            <a:spAutoFit/>
          </a:bodyPr>
          <a:lstStyle/>
          <a:p>
            <a:pPr algn="ctr"/>
            <a:r>
              <a:rPr lang="en-US" sz="2200" b="1" dirty="0">
                <a:latin typeface="Times New Roman" panose="02020603050405020304" pitchFamily="18" charset="0"/>
                <a:cs typeface="Times New Roman" panose="02020603050405020304" pitchFamily="18" charset="0"/>
              </a:rPr>
              <a:t>EXISTING CONDITIONS (1/4</a:t>
            </a:r>
            <a:r>
              <a:rPr lang="en-US" sz="2200" b="1" baseline="30000" dirty="0">
                <a:latin typeface="Times New Roman" panose="02020603050405020304" pitchFamily="18" charset="0"/>
                <a:cs typeface="Times New Roman" panose="02020603050405020304" pitchFamily="18" charset="0"/>
              </a:rPr>
              <a:t>th</a:t>
            </a:r>
            <a:r>
              <a:rPr lang="en-US" sz="2200" b="1" dirty="0">
                <a:latin typeface="Times New Roman" panose="02020603050405020304" pitchFamily="18" charset="0"/>
                <a:cs typeface="Times New Roman" panose="02020603050405020304" pitchFamily="18" charset="0"/>
              </a:rPr>
              <a:t> of the site)</a:t>
            </a:r>
          </a:p>
          <a:p>
            <a:pPr algn="ctr"/>
            <a:r>
              <a:rPr lang="en-US" sz="2200" b="1" dirty="0">
                <a:latin typeface="Times New Roman" panose="02020603050405020304" pitchFamily="18" charset="0"/>
                <a:cs typeface="Times New Roman" panose="02020603050405020304" pitchFamily="18" charset="0"/>
              </a:rPr>
              <a:t>(NEW JERSEY WATER QUALITY PEAK DISCHARGE 1.25”)</a:t>
            </a:r>
          </a:p>
        </p:txBody>
      </p:sp>
      <p:sp>
        <p:nvSpPr>
          <p:cNvPr id="12" name="TextBox 11">
            <a:extLst>
              <a:ext uri="{FF2B5EF4-FFF2-40B4-BE49-F238E27FC236}">
                <a16:creationId xmlns:a16="http://schemas.microsoft.com/office/drawing/2014/main" id="{7B5C9A76-0BF8-4110-9D8F-490B2DEF7D28}"/>
              </a:ext>
            </a:extLst>
          </p:cNvPr>
          <p:cNvSpPr txBox="1"/>
          <p:nvPr/>
        </p:nvSpPr>
        <p:spPr>
          <a:xfrm>
            <a:off x="4572000" y="2438400"/>
            <a:ext cx="4495800" cy="1676400"/>
          </a:xfrm>
          <a:prstGeom prst="rect">
            <a:avLst/>
          </a:prstGeom>
          <a:solidFill>
            <a:schemeClr val="bg1"/>
          </a:solidFill>
        </p:spPr>
        <p:txBody>
          <a:bodyPr wrap="square" rtlCol="0" anchor="ctr" anchorCtr="0">
            <a:normAutofit/>
          </a:bodyPr>
          <a:lstStyle/>
          <a:p>
            <a:r>
              <a:rPr lang="en-US" sz="2800" dirty="0">
                <a:latin typeface="Times New Roman" panose="02020603050405020304" pitchFamily="18" charset="0"/>
                <a:cs typeface="Times New Roman" panose="02020603050405020304" pitchFamily="18" charset="0"/>
              </a:rPr>
              <a:t>Drainage Area = 2.9 acres</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Runoff Volume = 10,891 ft</a:t>
            </a:r>
            <a:r>
              <a:rPr lang="en-US" sz="2800" baseline="30000"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6846654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A733F-9489-4C20-9F91-89E2FEE03A94}"/>
              </a:ext>
            </a:extLst>
          </p:cNvPr>
          <p:cNvPicPr>
            <a:picLocks noChangeAspect="1"/>
          </p:cNvPicPr>
          <p:nvPr/>
        </p:nvPicPr>
        <p:blipFill>
          <a:blip r:embed="rId2"/>
          <a:stretch>
            <a:fillRect/>
          </a:stretch>
        </p:blipFill>
        <p:spPr>
          <a:xfrm>
            <a:off x="0" y="1050140"/>
            <a:ext cx="9144000" cy="4757720"/>
          </a:xfrm>
          <a:prstGeom prst="rect">
            <a:avLst/>
          </a:prstGeom>
        </p:spPr>
      </p:pic>
      <p:sp>
        <p:nvSpPr>
          <p:cNvPr id="4" name="TextBox 3">
            <a:extLst>
              <a:ext uri="{FF2B5EF4-FFF2-40B4-BE49-F238E27FC236}">
                <a16:creationId xmlns:a16="http://schemas.microsoft.com/office/drawing/2014/main" id="{AC23A768-D179-4EA8-BE13-6FDA1D9921E9}"/>
              </a:ext>
            </a:extLst>
          </p:cNvPr>
          <p:cNvSpPr txBox="1"/>
          <p:nvPr/>
        </p:nvSpPr>
        <p:spPr>
          <a:xfrm>
            <a:off x="-16476" y="152400"/>
            <a:ext cx="9144000" cy="769441"/>
          </a:xfrm>
          <a:prstGeom prst="rect">
            <a:avLst/>
          </a:prstGeom>
          <a:noFill/>
        </p:spPr>
        <p:txBody>
          <a:bodyPr wrap="square" rtlCol="0">
            <a:spAutoFit/>
          </a:bodyPr>
          <a:lstStyle/>
          <a:p>
            <a:pPr algn="ctr"/>
            <a:r>
              <a:rPr lang="en-US" sz="2200" b="1" dirty="0">
                <a:latin typeface="Times New Roman" panose="02020603050405020304" pitchFamily="18" charset="0"/>
                <a:cs typeface="Times New Roman" panose="02020603050405020304" pitchFamily="18" charset="0"/>
              </a:rPr>
              <a:t>PROPOSED CONDITIONS (PERVIOUS CONCRETE)</a:t>
            </a:r>
          </a:p>
          <a:p>
            <a:pPr algn="ctr"/>
            <a:r>
              <a:rPr lang="en-US" sz="2200" b="1" dirty="0">
                <a:latin typeface="Times New Roman" panose="02020603050405020304" pitchFamily="18" charset="0"/>
                <a:cs typeface="Times New Roman" panose="02020603050405020304" pitchFamily="18" charset="0"/>
              </a:rPr>
              <a:t>(NEW JERSEY WATER QUALITY PEAK DISCHARGE 1.25”)</a:t>
            </a:r>
          </a:p>
        </p:txBody>
      </p:sp>
      <p:sp>
        <p:nvSpPr>
          <p:cNvPr id="5" name="TextBox 4">
            <a:extLst>
              <a:ext uri="{FF2B5EF4-FFF2-40B4-BE49-F238E27FC236}">
                <a16:creationId xmlns:a16="http://schemas.microsoft.com/office/drawing/2014/main" id="{BBCB3DB4-17A6-4B6F-89FB-BFAB36554875}"/>
              </a:ext>
            </a:extLst>
          </p:cNvPr>
          <p:cNvSpPr txBox="1"/>
          <p:nvPr/>
        </p:nvSpPr>
        <p:spPr>
          <a:xfrm>
            <a:off x="4784124" y="1034014"/>
            <a:ext cx="4343400" cy="1815882"/>
          </a:xfrm>
          <a:prstGeom prst="rect">
            <a:avLst/>
          </a:prstGeom>
          <a:solidFill>
            <a:schemeClr val="bg1"/>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Drainage Area =  2.9 acres</a:t>
            </a:r>
          </a:p>
          <a:p>
            <a:r>
              <a:rPr lang="en-US" sz="2800" dirty="0">
                <a:latin typeface="Times New Roman" panose="02020603050405020304" pitchFamily="18" charset="0"/>
                <a:cs typeface="Times New Roman" panose="02020603050405020304" pitchFamily="18" charset="0"/>
              </a:rPr>
              <a:t>Runoff Volume = 10,891 ft</a:t>
            </a:r>
            <a:r>
              <a:rPr lang="en-US" sz="2800" baseline="30000" dirty="0">
                <a:latin typeface="Times New Roman" panose="02020603050405020304" pitchFamily="18" charset="0"/>
                <a:cs typeface="Times New Roman" panose="02020603050405020304" pitchFamily="18" charset="0"/>
              </a:rPr>
              <a:t>3</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Volume Captured and Infiltrated = 10,891 ft</a:t>
            </a:r>
            <a:r>
              <a:rPr lang="en-US" sz="2800" baseline="30000" dirty="0">
                <a:latin typeface="Times New Roman" panose="02020603050405020304" pitchFamily="18" charset="0"/>
                <a:cs typeface="Times New Roman" panose="02020603050405020304" pitchFamily="18" charset="0"/>
              </a:rPr>
              <a:t>3</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61420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A14A20-2E11-476B-A74B-AA1E4AFBCEF0}"/>
              </a:ext>
            </a:extLst>
          </p:cNvPr>
          <p:cNvPicPr>
            <a:picLocks noChangeAspect="1"/>
          </p:cNvPicPr>
          <p:nvPr/>
        </p:nvPicPr>
        <p:blipFill>
          <a:blip r:embed="rId2"/>
          <a:stretch>
            <a:fillRect/>
          </a:stretch>
        </p:blipFill>
        <p:spPr>
          <a:xfrm>
            <a:off x="0" y="1103128"/>
            <a:ext cx="9144000" cy="4651744"/>
          </a:xfrm>
          <a:prstGeom prst="rect">
            <a:avLst/>
          </a:prstGeom>
        </p:spPr>
      </p:pic>
      <p:sp>
        <p:nvSpPr>
          <p:cNvPr id="4" name="TextBox 3">
            <a:extLst>
              <a:ext uri="{FF2B5EF4-FFF2-40B4-BE49-F238E27FC236}">
                <a16:creationId xmlns:a16="http://schemas.microsoft.com/office/drawing/2014/main" id="{91620A66-2053-43A3-8641-57BE9A365EE5}"/>
              </a:ext>
            </a:extLst>
          </p:cNvPr>
          <p:cNvSpPr txBox="1"/>
          <p:nvPr/>
        </p:nvSpPr>
        <p:spPr>
          <a:xfrm>
            <a:off x="0" y="0"/>
            <a:ext cx="9144000" cy="954107"/>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UNDERGROUND STORAGE SYSTEM FOR REMAINDER OF 100-YEAR STORM</a:t>
            </a:r>
          </a:p>
        </p:txBody>
      </p:sp>
    </p:spTree>
    <p:extLst>
      <p:ext uri="{BB962C8B-B14F-4D97-AF65-F5344CB8AC3E}">
        <p14:creationId xmlns:p14="http://schemas.microsoft.com/office/powerpoint/2010/main" val="23258115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9FFEAC-2076-4CDB-8F8F-680DA1995A13}"/>
              </a:ext>
            </a:extLst>
          </p:cNvPr>
          <p:cNvPicPr>
            <a:picLocks noChangeAspect="1"/>
          </p:cNvPicPr>
          <p:nvPr/>
        </p:nvPicPr>
        <p:blipFill rotWithShape="1">
          <a:blip r:embed="rId2"/>
          <a:srcRect l="16140" t="21705" r="40199" b="34281"/>
          <a:stretch/>
        </p:blipFill>
        <p:spPr>
          <a:xfrm>
            <a:off x="3390020" y="424657"/>
            <a:ext cx="4480560" cy="2560320"/>
          </a:xfrm>
          <a:prstGeom prst="rect">
            <a:avLst/>
          </a:prstGeom>
        </p:spPr>
      </p:pic>
      <p:sp>
        <p:nvSpPr>
          <p:cNvPr id="6" name="TextBox 5">
            <a:extLst>
              <a:ext uri="{FF2B5EF4-FFF2-40B4-BE49-F238E27FC236}">
                <a16:creationId xmlns:a16="http://schemas.microsoft.com/office/drawing/2014/main" id="{A7C919AA-970B-493F-91FE-E64F38253BCB}"/>
              </a:ext>
            </a:extLst>
          </p:cNvPr>
          <p:cNvSpPr txBox="1"/>
          <p:nvPr/>
        </p:nvSpPr>
        <p:spPr>
          <a:xfrm>
            <a:off x="7779786" y="2406304"/>
            <a:ext cx="1179784" cy="361744"/>
          </a:xfrm>
          <a:prstGeom prst="rect">
            <a:avLst/>
          </a:prstGeom>
          <a:noFill/>
        </p:spPr>
        <p:txBody>
          <a:bodyPr wrap="square" rtlCol="0">
            <a:normAutofit lnSpcReduction="10000"/>
          </a:bodyPr>
          <a:lstStyle/>
          <a:p>
            <a:pPr marL="114300" indent="-114300">
              <a:buFontTx/>
              <a:buChar char="-"/>
            </a:pPr>
            <a:r>
              <a:rPr lang="en-US" dirty="0"/>
              <a:t>0.50</a:t>
            </a:r>
          </a:p>
        </p:txBody>
      </p:sp>
      <p:sp>
        <p:nvSpPr>
          <p:cNvPr id="7" name="TextBox 6">
            <a:extLst>
              <a:ext uri="{FF2B5EF4-FFF2-40B4-BE49-F238E27FC236}">
                <a16:creationId xmlns:a16="http://schemas.microsoft.com/office/drawing/2014/main" id="{EB04A17F-5BEB-4C31-9651-94C4FD16E4FE}"/>
              </a:ext>
            </a:extLst>
          </p:cNvPr>
          <p:cNvSpPr txBox="1"/>
          <p:nvPr/>
        </p:nvSpPr>
        <p:spPr>
          <a:xfrm>
            <a:off x="7783019" y="941546"/>
            <a:ext cx="1179784" cy="369332"/>
          </a:xfrm>
          <a:prstGeom prst="rect">
            <a:avLst/>
          </a:prstGeom>
          <a:noFill/>
        </p:spPr>
        <p:txBody>
          <a:bodyPr wrap="square" rtlCol="0">
            <a:normAutofit/>
          </a:bodyPr>
          <a:lstStyle/>
          <a:p>
            <a:pPr marL="114300" indent="-114300">
              <a:buFontTx/>
              <a:buChar char="-"/>
            </a:pPr>
            <a:r>
              <a:rPr lang="en-US" dirty="0"/>
              <a:t>2.50</a:t>
            </a:r>
          </a:p>
        </p:txBody>
      </p:sp>
      <p:sp>
        <p:nvSpPr>
          <p:cNvPr id="8" name="TextBox 7">
            <a:extLst>
              <a:ext uri="{FF2B5EF4-FFF2-40B4-BE49-F238E27FC236}">
                <a16:creationId xmlns:a16="http://schemas.microsoft.com/office/drawing/2014/main" id="{A5979AA1-1AA4-41A0-8370-22733798C87D}"/>
              </a:ext>
            </a:extLst>
          </p:cNvPr>
          <p:cNvSpPr txBox="1"/>
          <p:nvPr/>
        </p:nvSpPr>
        <p:spPr>
          <a:xfrm>
            <a:off x="7779794" y="435607"/>
            <a:ext cx="1179784" cy="289670"/>
          </a:xfrm>
          <a:prstGeom prst="rect">
            <a:avLst/>
          </a:prstGeom>
          <a:noFill/>
        </p:spPr>
        <p:txBody>
          <a:bodyPr wrap="square" rtlCol="0">
            <a:noAutofit/>
          </a:bodyPr>
          <a:lstStyle/>
          <a:p>
            <a:pPr marL="114300" indent="-114300">
              <a:buFontTx/>
              <a:buChar char="-"/>
            </a:pPr>
            <a:r>
              <a:rPr lang="en-US" dirty="0"/>
              <a:t>3.50</a:t>
            </a:r>
          </a:p>
        </p:txBody>
      </p:sp>
      <p:sp>
        <p:nvSpPr>
          <p:cNvPr id="9" name="TextBox 8">
            <a:extLst>
              <a:ext uri="{FF2B5EF4-FFF2-40B4-BE49-F238E27FC236}">
                <a16:creationId xmlns:a16="http://schemas.microsoft.com/office/drawing/2014/main" id="{61ACB718-A483-43EF-85F0-994990698B3A}"/>
              </a:ext>
            </a:extLst>
          </p:cNvPr>
          <p:cNvSpPr txBox="1"/>
          <p:nvPr/>
        </p:nvSpPr>
        <p:spPr>
          <a:xfrm>
            <a:off x="7779776" y="229067"/>
            <a:ext cx="1179784" cy="369332"/>
          </a:xfrm>
          <a:prstGeom prst="rect">
            <a:avLst/>
          </a:prstGeom>
          <a:noFill/>
        </p:spPr>
        <p:txBody>
          <a:bodyPr wrap="square" rtlCol="0">
            <a:normAutofit/>
          </a:bodyPr>
          <a:lstStyle/>
          <a:p>
            <a:pPr marL="114300" indent="-114300">
              <a:buFontTx/>
              <a:buChar char="-"/>
            </a:pPr>
            <a:r>
              <a:rPr lang="en-US" dirty="0"/>
              <a:t>3.83</a:t>
            </a:r>
          </a:p>
        </p:txBody>
      </p:sp>
      <p:sp>
        <p:nvSpPr>
          <p:cNvPr id="20" name="TextBox 19">
            <a:extLst>
              <a:ext uri="{FF2B5EF4-FFF2-40B4-BE49-F238E27FC236}">
                <a16:creationId xmlns:a16="http://schemas.microsoft.com/office/drawing/2014/main" id="{9D925FA3-3080-4C05-B611-E00DEF6F6A9E}"/>
              </a:ext>
            </a:extLst>
          </p:cNvPr>
          <p:cNvSpPr txBox="1"/>
          <p:nvPr/>
        </p:nvSpPr>
        <p:spPr>
          <a:xfrm>
            <a:off x="4133507" y="1502238"/>
            <a:ext cx="913577" cy="332399"/>
          </a:xfrm>
          <a:prstGeom prst="rect">
            <a:avLst/>
          </a:prstGeom>
          <a:solidFill>
            <a:schemeClr val="bg1"/>
          </a:solidFill>
        </p:spPr>
        <p:txBody>
          <a:bodyPr wrap="square" lIns="0" tIns="27432" rIns="0" bIns="27432" rtlCol="0">
            <a:spAutoFit/>
          </a:bodyPr>
          <a:lstStyle/>
          <a:p>
            <a:pPr algn="ctr"/>
            <a:r>
              <a:rPr lang="en-US" dirty="0">
                <a:latin typeface="Times New Roman" panose="02020603050405020304" pitchFamily="18" charset="0"/>
                <a:cs typeface="Times New Roman" panose="02020603050405020304" pitchFamily="18" charset="0"/>
              </a:rPr>
              <a:t>24 in</a:t>
            </a:r>
          </a:p>
        </p:txBody>
      </p:sp>
      <p:sp>
        <p:nvSpPr>
          <p:cNvPr id="21" name="TextBox 20">
            <a:extLst>
              <a:ext uri="{FF2B5EF4-FFF2-40B4-BE49-F238E27FC236}">
                <a16:creationId xmlns:a16="http://schemas.microsoft.com/office/drawing/2014/main" id="{C06DEEE7-2F60-4AA2-BDF9-97852D5E41F9}"/>
              </a:ext>
            </a:extLst>
          </p:cNvPr>
          <p:cNvSpPr txBox="1"/>
          <p:nvPr/>
        </p:nvSpPr>
        <p:spPr>
          <a:xfrm>
            <a:off x="5423093" y="1533430"/>
            <a:ext cx="426539" cy="346930"/>
          </a:xfrm>
          <a:prstGeom prst="rect">
            <a:avLst/>
          </a:prstGeom>
          <a:solidFill>
            <a:schemeClr val="bg1"/>
          </a:solidFill>
        </p:spPr>
        <p:txBody>
          <a:bodyPr wrap="square" lIns="0" tIns="27432" rIns="0" bIns="27432" rtlCol="0">
            <a:normAutofit/>
          </a:bodyPr>
          <a:lstStyle/>
          <a:p>
            <a:pPr algn="ctr"/>
            <a:r>
              <a:rPr lang="en-US" dirty="0">
                <a:latin typeface="Times New Roman" panose="02020603050405020304" pitchFamily="18" charset="0"/>
                <a:cs typeface="Times New Roman" panose="02020603050405020304" pitchFamily="18" charset="0"/>
              </a:rPr>
              <a:t>6 in</a:t>
            </a:r>
          </a:p>
        </p:txBody>
      </p:sp>
      <p:sp>
        <p:nvSpPr>
          <p:cNvPr id="23" name="Rectangle 22">
            <a:extLst>
              <a:ext uri="{FF2B5EF4-FFF2-40B4-BE49-F238E27FC236}">
                <a16:creationId xmlns:a16="http://schemas.microsoft.com/office/drawing/2014/main" id="{AFD6952C-A919-4811-98CE-BFB1CE8E8924}"/>
              </a:ext>
            </a:extLst>
          </p:cNvPr>
          <p:cNvSpPr/>
          <p:nvPr/>
        </p:nvSpPr>
        <p:spPr>
          <a:xfrm>
            <a:off x="6225641" y="1618166"/>
            <a:ext cx="1071918" cy="316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92B18CE-1B82-46B3-A4CA-338999B17640}"/>
              </a:ext>
            </a:extLst>
          </p:cNvPr>
          <p:cNvSpPr txBox="1"/>
          <p:nvPr/>
        </p:nvSpPr>
        <p:spPr>
          <a:xfrm>
            <a:off x="7786956" y="2788551"/>
            <a:ext cx="1179784" cy="369332"/>
          </a:xfrm>
          <a:prstGeom prst="rect">
            <a:avLst/>
          </a:prstGeom>
          <a:noFill/>
        </p:spPr>
        <p:txBody>
          <a:bodyPr wrap="square" rtlCol="0">
            <a:spAutoFit/>
          </a:bodyPr>
          <a:lstStyle/>
          <a:p>
            <a:pPr marL="114300" indent="-114300">
              <a:buFontTx/>
              <a:buChar char="-"/>
            </a:pPr>
            <a:r>
              <a:rPr lang="en-US" dirty="0"/>
              <a:t>0.00</a:t>
            </a:r>
          </a:p>
        </p:txBody>
      </p:sp>
      <p:pic>
        <p:nvPicPr>
          <p:cNvPr id="28" name="Picture 27">
            <a:extLst>
              <a:ext uri="{FF2B5EF4-FFF2-40B4-BE49-F238E27FC236}">
                <a16:creationId xmlns:a16="http://schemas.microsoft.com/office/drawing/2014/main" id="{E8ECF6B0-3E24-4849-BA0A-9A4AB9452651}"/>
              </a:ext>
            </a:extLst>
          </p:cNvPr>
          <p:cNvPicPr>
            <a:picLocks noChangeAspect="1"/>
          </p:cNvPicPr>
          <p:nvPr/>
        </p:nvPicPr>
        <p:blipFill rotWithShape="1">
          <a:blip r:embed="rId3"/>
          <a:srcRect t="1934" b="-1934"/>
          <a:stretch/>
        </p:blipFill>
        <p:spPr>
          <a:xfrm>
            <a:off x="-26910" y="3180567"/>
            <a:ext cx="7284550" cy="3765670"/>
          </a:xfrm>
          <a:prstGeom prst="rect">
            <a:avLst/>
          </a:prstGeom>
        </p:spPr>
      </p:pic>
      <p:cxnSp>
        <p:nvCxnSpPr>
          <p:cNvPr id="30" name="Straight Connector 29">
            <a:extLst>
              <a:ext uri="{FF2B5EF4-FFF2-40B4-BE49-F238E27FC236}">
                <a16:creationId xmlns:a16="http://schemas.microsoft.com/office/drawing/2014/main" id="{2AC10AF3-A396-45F0-BD55-CF5E10C2D166}"/>
              </a:ext>
            </a:extLst>
          </p:cNvPr>
          <p:cNvCxnSpPr/>
          <p:nvPr/>
        </p:nvCxnSpPr>
        <p:spPr>
          <a:xfrm>
            <a:off x="2669057" y="941546"/>
            <a:ext cx="6099972"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Isosceles Triangle 30">
            <a:extLst>
              <a:ext uri="{FF2B5EF4-FFF2-40B4-BE49-F238E27FC236}">
                <a16:creationId xmlns:a16="http://schemas.microsoft.com/office/drawing/2014/main" id="{DD245760-A782-4076-8BF7-FB0A03725C2D}"/>
              </a:ext>
            </a:extLst>
          </p:cNvPr>
          <p:cNvSpPr/>
          <p:nvPr/>
        </p:nvSpPr>
        <p:spPr>
          <a:xfrm rot="10800000">
            <a:off x="2947916" y="659638"/>
            <a:ext cx="240127" cy="2566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3F9C6ED5-691D-43DC-9532-0189BD73E2A1}"/>
              </a:ext>
            </a:extLst>
          </p:cNvPr>
          <p:cNvCxnSpPr>
            <a:cxnSpLocks/>
          </p:cNvCxnSpPr>
          <p:nvPr/>
        </p:nvCxnSpPr>
        <p:spPr>
          <a:xfrm>
            <a:off x="2909248" y="1032680"/>
            <a:ext cx="2957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06CF7F4-17E7-4F3E-8F4E-E65D531D003B}"/>
              </a:ext>
            </a:extLst>
          </p:cNvPr>
          <p:cNvCxnSpPr>
            <a:cxnSpLocks/>
          </p:cNvCxnSpPr>
          <p:nvPr/>
        </p:nvCxnSpPr>
        <p:spPr>
          <a:xfrm>
            <a:off x="2947916" y="1107744"/>
            <a:ext cx="2001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F487325-2928-469F-A680-C66D90FFB22A}"/>
              </a:ext>
            </a:extLst>
          </p:cNvPr>
          <p:cNvCxnSpPr>
            <a:cxnSpLocks/>
          </p:cNvCxnSpPr>
          <p:nvPr/>
        </p:nvCxnSpPr>
        <p:spPr>
          <a:xfrm>
            <a:off x="2997958" y="1169852"/>
            <a:ext cx="9098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3837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A46CD5-B182-4131-A520-1B6F5792E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4868"/>
            <a:ext cx="10745976" cy="6872868"/>
          </a:xfrm>
          <a:prstGeom prst="rect">
            <a:avLst/>
          </a:prstGeom>
        </p:spPr>
      </p:pic>
    </p:spTree>
    <p:extLst>
      <p:ext uri="{BB962C8B-B14F-4D97-AF65-F5344CB8AC3E}">
        <p14:creationId xmlns:p14="http://schemas.microsoft.com/office/powerpoint/2010/main" val="31361641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521C96-58A0-4273-9725-EEC5AEF9B756}"/>
              </a:ext>
            </a:extLst>
          </p:cNvPr>
          <p:cNvSpPr txBox="1"/>
          <p:nvPr/>
        </p:nvSpPr>
        <p:spPr>
          <a:xfrm>
            <a:off x="939113" y="271846"/>
            <a:ext cx="7302843" cy="646331"/>
          </a:xfrm>
          <a:prstGeom prst="rect">
            <a:avLst/>
          </a:prstGeom>
          <a:noFill/>
        </p:spPr>
        <p:txBody>
          <a:bodyPr wrap="square" rtlCol="0">
            <a:spAutoFit/>
          </a:bodyPr>
          <a:lstStyle/>
          <a:p>
            <a:pPr algn="ctr"/>
            <a:r>
              <a:rPr lang="en-US" sz="3600" b="1" dirty="0">
                <a:solidFill>
                  <a:srgbClr val="C00000"/>
                </a:solidFill>
                <a:latin typeface="Arial" panose="020B0604020202020204" pitchFamily="34" charset="0"/>
                <a:cs typeface="Arial" panose="020B0604020202020204" pitchFamily="34" charset="0"/>
              </a:rPr>
              <a:t>Remaining Questions</a:t>
            </a:r>
          </a:p>
        </p:txBody>
      </p:sp>
      <p:sp>
        <p:nvSpPr>
          <p:cNvPr id="3" name="TextBox 2">
            <a:extLst>
              <a:ext uri="{FF2B5EF4-FFF2-40B4-BE49-F238E27FC236}">
                <a16:creationId xmlns:a16="http://schemas.microsoft.com/office/drawing/2014/main" id="{8257BE09-C634-43F6-8CBB-1607C3FF5508}"/>
              </a:ext>
            </a:extLst>
          </p:cNvPr>
          <p:cNvSpPr txBox="1"/>
          <p:nvPr/>
        </p:nvSpPr>
        <p:spPr>
          <a:xfrm>
            <a:off x="518984" y="1075030"/>
            <a:ext cx="8439665" cy="5601533"/>
          </a:xfrm>
          <a:prstGeom prst="rect">
            <a:avLst/>
          </a:prstGeom>
          <a:noFill/>
        </p:spPr>
        <p:txBody>
          <a:bodyPr wrap="square" rtlCol="0">
            <a:spAutoFit/>
          </a:bodyPr>
          <a:lstStyle/>
          <a:p>
            <a:pPr marL="342900" indent="-342900">
              <a:spcBef>
                <a:spcPts val="600"/>
              </a:spcBef>
              <a:spcAft>
                <a:spcPts val="600"/>
              </a:spcAft>
              <a:buFont typeface="+mj-lt"/>
              <a:buAutoNum type="arabicPeriod"/>
            </a:pPr>
            <a:r>
              <a:rPr lang="en-US" sz="2800" dirty="0">
                <a:latin typeface="Times New Roman" panose="02020603050405020304" pitchFamily="18" charset="0"/>
                <a:cs typeface="Times New Roman" panose="02020603050405020304" pitchFamily="18" charset="0"/>
              </a:rPr>
              <a:t>Is it possible to route all the stormwater runoff for the 1.25-inch storm to the green infrastructure practices?</a:t>
            </a:r>
          </a:p>
          <a:p>
            <a:pPr marL="342900" indent="-342900">
              <a:spcBef>
                <a:spcPts val="600"/>
              </a:spcBef>
              <a:spcAft>
                <a:spcPts val="600"/>
              </a:spcAft>
              <a:buFont typeface="+mj-lt"/>
              <a:buAutoNum type="arabicPeriod"/>
            </a:pPr>
            <a:r>
              <a:rPr lang="en-US" sz="2800" dirty="0">
                <a:latin typeface="Times New Roman" panose="02020603050405020304" pitchFamily="18" charset="0"/>
                <a:cs typeface="Times New Roman" panose="02020603050405020304" pitchFamily="18" charset="0"/>
              </a:rPr>
              <a:t>Is it possible to bypass the larger storms to the underground storage system?</a:t>
            </a:r>
          </a:p>
          <a:p>
            <a:pPr marL="342900" indent="-342900">
              <a:spcBef>
                <a:spcPts val="600"/>
              </a:spcBef>
              <a:spcAft>
                <a:spcPts val="600"/>
              </a:spcAft>
              <a:buFont typeface="+mj-lt"/>
              <a:buAutoNum type="arabicPeriod"/>
            </a:pPr>
            <a:r>
              <a:rPr lang="en-US" sz="2800" dirty="0">
                <a:latin typeface="Times New Roman" panose="02020603050405020304" pitchFamily="18" charset="0"/>
                <a:cs typeface="Times New Roman" panose="02020603050405020304" pitchFamily="18" charset="0"/>
              </a:rPr>
              <a:t>How long do we hold the larger storms before we can safely release the stormwater?</a:t>
            </a:r>
          </a:p>
          <a:p>
            <a:pPr marL="342900" indent="-342900">
              <a:spcBef>
                <a:spcPts val="600"/>
              </a:spcBef>
              <a:spcAft>
                <a:spcPts val="600"/>
              </a:spcAft>
              <a:buFont typeface="+mj-lt"/>
              <a:buAutoNum type="arabicPeriod"/>
            </a:pPr>
            <a:r>
              <a:rPr lang="en-US" sz="2800" dirty="0">
                <a:latin typeface="Times New Roman" panose="02020603050405020304" pitchFamily="18" charset="0"/>
                <a:cs typeface="Times New Roman" panose="02020603050405020304" pitchFamily="18" charset="0"/>
              </a:rPr>
              <a:t>If we over-design the system, can we get stormwater flows from nearby areas to this location for storage?</a:t>
            </a:r>
          </a:p>
          <a:p>
            <a:pPr marL="342900" indent="-342900">
              <a:spcBef>
                <a:spcPts val="600"/>
              </a:spcBef>
              <a:spcAft>
                <a:spcPts val="600"/>
              </a:spcAft>
              <a:buFont typeface="+mj-lt"/>
              <a:buAutoNum type="arabicPeriod"/>
            </a:pPr>
            <a:r>
              <a:rPr lang="en-US" sz="2800" dirty="0">
                <a:latin typeface="Times New Roman" panose="02020603050405020304" pitchFamily="18" charset="0"/>
                <a:cs typeface="Times New Roman" panose="02020603050405020304" pitchFamily="18" charset="0"/>
              </a:rPr>
              <a:t>How many developed areas must get this treatment to reduce flooding downstream?</a:t>
            </a:r>
          </a:p>
          <a:p>
            <a:pPr marL="342900" indent="-342900">
              <a:spcBef>
                <a:spcPts val="600"/>
              </a:spcBef>
              <a:spcAft>
                <a:spcPts val="600"/>
              </a:spcAft>
              <a:buFont typeface="+mj-lt"/>
              <a:buAutoNum type="arabicPeriod"/>
            </a:pPr>
            <a:r>
              <a:rPr lang="en-US" sz="2800" dirty="0">
                <a:latin typeface="Times New Roman" panose="02020603050405020304" pitchFamily="18" charset="0"/>
                <a:cs typeface="Times New Roman" panose="02020603050405020304" pitchFamily="18" charset="0"/>
              </a:rPr>
              <a:t>What is the cost?</a:t>
            </a:r>
          </a:p>
        </p:txBody>
      </p:sp>
    </p:spTree>
    <p:extLst>
      <p:ext uri="{BB962C8B-B14F-4D97-AF65-F5344CB8AC3E}">
        <p14:creationId xmlns:p14="http://schemas.microsoft.com/office/powerpoint/2010/main" val="2587554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629"/>
            <a:ext cx="8229600" cy="953812"/>
          </a:xfrm>
        </p:spPr>
        <p:txBody>
          <a:bodyPr>
            <a:normAutofit/>
          </a:bodyPr>
          <a:lstStyle/>
          <a:p>
            <a:pPr>
              <a:defRPr/>
            </a:pPr>
            <a:r>
              <a:rPr lang="en-US" sz="3600" b="1" dirty="0">
                <a:solidFill>
                  <a:srgbClr val="C00000"/>
                </a:solidFill>
                <a:latin typeface="Arial" panose="020B0604020202020204" pitchFamily="34" charset="0"/>
                <a:cs typeface="Arial" panose="020B0604020202020204" pitchFamily="34" charset="0"/>
              </a:rPr>
              <a:t> Is Green Infrastructure a solution?</a:t>
            </a:r>
          </a:p>
        </p:txBody>
      </p:sp>
      <p:pic>
        <p:nvPicPr>
          <p:cNvPr id="33800" name="Picture 5" descr="318.JPG"/>
          <p:cNvPicPr>
            <a:picLocks noChangeAspect="1"/>
          </p:cNvPicPr>
          <p:nvPr/>
        </p:nvPicPr>
        <p:blipFill>
          <a:blip r:embed="rId3" cstate="print"/>
          <a:srcRect/>
          <a:stretch>
            <a:fillRect/>
          </a:stretch>
        </p:blipFill>
        <p:spPr bwMode="auto">
          <a:xfrm>
            <a:off x="3408363" y="4875213"/>
            <a:ext cx="2230437" cy="1673225"/>
          </a:xfrm>
          <a:prstGeom prst="rect">
            <a:avLst/>
          </a:prstGeom>
          <a:noFill/>
          <a:ln w="9525">
            <a:noFill/>
            <a:miter lim="800000"/>
            <a:headEnd/>
            <a:tailEnd/>
          </a:ln>
        </p:spPr>
      </p:pic>
      <p:pic>
        <p:nvPicPr>
          <p:cNvPr id="33801" name="Picture 6" descr="Installation 061011"/>
          <p:cNvPicPr>
            <a:picLocks noChangeAspect="1" noChangeArrowheads="1"/>
          </p:cNvPicPr>
          <p:nvPr/>
        </p:nvPicPr>
        <p:blipFill>
          <a:blip r:embed="rId4" cstate="print"/>
          <a:srcRect/>
          <a:stretch>
            <a:fillRect/>
          </a:stretch>
        </p:blipFill>
        <p:spPr bwMode="auto">
          <a:xfrm>
            <a:off x="685800" y="4879975"/>
            <a:ext cx="2232025" cy="1673225"/>
          </a:xfrm>
          <a:prstGeom prst="rect">
            <a:avLst/>
          </a:prstGeom>
          <a:noFill/>
          <a:ln w="9525">
            <a:noFill/>
            <a:miter lim="800000"/>
            <a:headEnd/>
            <a:tailEnd/>
          </a:ln>
        </p:spPr>
      </p:pic>
      <p:pic>
        <p:nvPicPr>
          <p:cNvPr id="10" name="Picture 2" descr="IMG_3054.JPG"/>
          <p:cNvPicPr>
            <a:picLocks noChangeAspect="1"/>
          </p:cNvPicPr>
          <p:nvPr/>
        </p:nvPicPr>
        <p:blipFill>
          <a:blip r:embed="rId5" cstate="print"/>
          <a:srcRect/>
          <a:stretch>
            <a:fillRect/>
          </a:stretch>
        </p:blipFill>
        <p:spPr bwMode="auto">
          <a:xfrm>
            <a:off x="4876801" y="1111470"/>
            <a:ext cx="3962399" cy="2519834"/>
          </a:xfrm>
          <a:prstGeom prst="rect">
            <a:avLst/>
          </a:prstGeom>
          <a:noFill/>
          <a:ln w="9525">
            <a:noFill/>
            <a:miter lim="800000"/>
            <a:headEnd/>
            <a:tailEnd/>
          </a:ln>
        </p:spPr>
      </p:pic>
      <p:pic>
        <p:nvPicPr>
          <p:cNvPr id="11" name="Picture 5" descr="G:\CAMDEN\to be sorted\IMG_0892.JPG"/>
          <p:cNvPicPr>
            <a:picLocks noChangeAspect="1" noChangeArrowheads="1"/>
          </p:cNvPicPr>
          <p:nvPr/>
        </p:nvPicPr>
        <p:blipFill>
          <a:blip r:embed="rId6" cstate="print"/>
          <a:srcRect t="2000" r="2058"/>
          <a:stretch>
            <a:fillRect/>
          </a:stretch>
        </p:blipFill>
        <p:spPr bwMode="auto">
          <a:xfrm>
            <a:off x="5867400" y="4091543"/>
            <a:ext cx="2971800" cy="2230009"/>
          </a:xfrm>
          <a:prstGeom prst="rect">
            <a:avLst/>
          </a:prstGeom>
          <a:noFill/>
          <a:ln w="9525">
            <a:noFill/>
            <a:miter lim="800000"/>
            <a:headEnd/>
            <a:tailEnd/>
          </a:ln>
        </p:spPr>
      </p:pic>
      <p:sp>
        <p:nvSpPr>
          <p:cNvPr id="33795" name="TextBox 5"/>
          <p:cNvSpPr txBox="1">
            <a:spLocks noChangeArrowheads="1"/>
          </p:cNvSpPr>
          <p:nvPr/>
        </p:nvSpPr>
        <p:spPr bwMode="auto">
          <a:xfrm>
            <a:off x="304801" y="764629"/>
            <a:ext cx="4572000" cy="1446550"/>
          </a:xfrm>
          <a:prstGeom prst="rect">
            <a:avLst/>
          </a:prstGeom>
          <a:noFill/>
          <a:ln w="9525">
            <a:noFill/>
            <a:miter lim="800000"/>
            <a:headEnd/>
            <a:tailEnd/>
          </a:ln>
        </p:spPr>
        <p:txBody>
          <a:bodyPr wrap="square">
            <a:spAutoFit/>
          </a:bodyPr>
          <a:lstStyle/>
          <a:p>
            <a:pPr fontAlgn="auto">
              <a:spcBef>
                <a:spcPct val="20000"/>
              </a:spcBef>
              <a:spcAft>
                <a:spcPts val="0"/>
              </a:spcAft>
            </a:pPr>
            <a:r>
              <a:rPr lang="en-US" sz="2200" dirty="0">
                <a:solidFill>
                  <a:prstClr val="black"/>
                </a:solidFill>
                <a:latin typeface="Arial" panose="020B0604020202020204" pitchFamily="34" charset="0"/>
                <a:ea typeface="+mn-ea"/>
                <a:cs typeface="Arial" panose="020B0604020202020204" pitchFamily="34" charset="0"/>
              </a:rPr>
              <a:t>…an approach to stormwater management that is cost-effective, sustainable, and environmentally friendly. </a:t>
            </a:r>
          </a:p>
        </p:txBody>
      </p:sp>
      <p:sp>
        <p:nvSpPr>
          <p:cNvPr id="33796" name="TextBox 5"/>
          <p:cNvSpPr txBox="1">
            <a:spLocks noChangeArrowheads="1"/>
          </p:cNvSpPr>
          <p:nvPr/>
        </p:nvSpPr>
        <p:spPr bwMode="auto">
          <a:xfrm>
            <a:off x="287337" y="2151062"/>
            <a:ext cx="5503863" cy="2801938"/>
          </a:xfrm>
          <a:prstGeom prst="rect">
            <a:avLst/>
          </a:prstGeom>
          <a:noFill/>
          <a:ln w="9525">
            <a:noFill/>
            <a:miter lim="800000"/>
            <a:headEnd/>
            <a:tailEnd/>
          </a:ln>
        </p:spPr>
        <p:txBody>
          <a:bodyPr wrap="square">
            <a:spAutoFit/>
          </a:bodyPr>
          <a:lstStyle/>
          <a:p>
            <a:pPr fontAlgn="auto">
              <a:spcBef>
                <a:spcPts val="400"/>
              </a:spcBef>
              <a:spcAft>
                <a:spcPts val="0"/>
              </a:spcAft>
            </a:pPr>
            <a:r>
              <a:rPr lang="en-US" sz="2200" dirty="0">
                <a:solidFill>
                  <a:prstClr val="black"/>
                </a:solidFill>
                <a:latin typeface="Arial" panose="020B0604020202020204" pitchFamily="34" charset="0"/>
                <a:ea typeface="+mn-ea"/>
                <a:cs typeface="Arial" panose="020B0604020202020204" pitchFamily="34" charset="0"/>
              </a:rPr>
              <a:t>Green Infrastructure projects:</a:t>
            </a:r>
          </a:p>
          <a:p>
            <a:pPr lvl="1" fontAlgn="auto">
              <a:spcBef>
                <a:spcPts val="400"/>
              </a:spcBef>
              <a:spcAft>
                <a:spcPts val="0"/>
              </a:spcAft>
              <a:buClr>
                <a:srgbClr val="C00000"/>
              </a:buClr>
              <a:buFont typeface="Arial" pitchFamily="34" charset="0"/>
              <a:buChar char="•"/>
            </a:pPr>
            <a:r>
              <a:rPr lang="en-US" sz="2200" dirty="0">
                <a:solidFill>
                  <a:prstClr val="black"/>
                </a:solidFill>
                <a:latin typeface="Arial" panose="020B0604020202020204" pitchFamily="34" charset="0"/>
                <a:ea typeface="+mn-ea"/>
                <a:cs typeface="Arial" panose="020B0604020202020204" pitchFamily="34" charset="0"/>
              </a:rPr>
              <a:t> capture, </a:t>
            </a:r>
          </a:p>
          <a:p>
            <a:pPr lvl="1" fontAlgn="auto">
              <a:spcBef>
                <a:spcPts val="400"/>
              </a:spcBef>
              <a:spcAft>
                <a:spcPts val="0"/>
              </a:spcAft>
              <a:buClr>
                <a:srgbClr val="C00000"/>
              </a:buClr>
              <a:buFont typeface="Arial" pitchFamily="34" charset="0"/>
              <a:buChar char="•"/>
            </a:pPr>
            <a:r>
              <a:rPr lang="en-US" sz="2200" dirty="0">
                <a:solidFill>
                  <a:prstClr val="black"/>
                </a:solidFill>
                <a:latin typeface="Arial" panose="020B0604020202020204" pitchFamily="34" charset="0"/>
                <a:ea typeface="+mn-ea"/>
                <a:cs typeface="Arial" panose="020B0604020202020204" pitchFamily="34" charset="0"/>
              </a:rPr>
              <a:t> filter, </a:t>
            </a:r>
          </a:p>
          <a:p>
            <a:pPr lvl="1" fontAlgn="auto">
              <a:spcBef>
                <a:spcPts val="400"/>
              </a:spcBef>
              <a:spcAft>
                <a:spcPts val="0"/>
              </a:spcAft>
              <a:buClr>
                <a:srgbClr val="C00000"/>
              </a:buClr>
              <a:buFont typeface="Arial" pitchFamily="34" charset="0"/>
              <a:buChar char="•"/>
            </a:pPr>
            <a:r>
              <a:rPr lang="en-US" sz="2200" dirty="0">
                <a:solidFill>
                  <a:prstClr val="black"/>
                </a:solidFill>
                <a:latin typeface="Arial" panose="020B0604020202020204" pitchFamily="34" charset="0"/>
                <a:ea typeface="+mn-ea"/>
                <a:cs typeface="Arial" panose="020B0604020202020204" pitchFamily="34" charset="0"/>
              </a:rPr>
              <a:t> absorb, and </a:t>
            </a:r>
          </a:p>
          <a:p>
            <a:pPr lvl="1" fontAlgn="auto">
              <a:spcBef>
                <a:spcPts val="400"/>
              </a:spcBef>
              <a:spcAft>
                <a:spcPts val="0"/>
              </a:spcAft>
              <a:buClr>
                <a:srgbClr val="C00000"/>
              </a:buClr>
              <a:buFont typeface="Arial" pitchFamily="34" charset="0"/>
              <a:buChar char="•"/>
            </a:pPr>
            <a:r>
              <a:rPr lang="en-US" sz="2200" dirty="0">
                <a:solidFill>
                  <a:prstClr val="black"/>
                </a:solidFill>
                <a:latin typeface="Arial" panose="020B0604020202020204" pitchFamily="34" charset="0"/>
                <a:ea typeface="+mn-ea"/>
                <a:cs typeface="Arial" panose="020B0604020202020204" pitchFamily="34" charset="0"/>
              </a:rPr>
              <a:t> reuse </a:t>
            </a:r>
          </a:p>
          <a:p>
            <a:pPr fontAlgn="auto">
              <a:spcBef>
                <a:spcPts val="400"/>
              </a:spcBef>
              <a:spcAft>
                <a:spcPts val="0"/>
              </a:spcAft>
            </a:pPr>
            <a:r>
              <a:rPr lang="en-US" sz="2200" dirty="0">
                <a:solidFill>
                  <a:prstClr val="black"/>
                </a:solidFill>
                <a:latin typeface="Arial" panose="020B0604020202020204" pitchFamily="34" charset="0"/>
                <a:ea typeface="+mn-ea"/>
                <a:cs typeface="Arial" panose="020B0604020202020204" pitchFamily="34" charset="0"/>
              </a:rPr>
              <a:t>stormwater to maintain or mimic natural systems and treat runoff as a resource. </a:t>
            </a:r>
          </a:p>
        </p:txBody>
      </p:sp>
    </p:spTree>
    <p:extLst>
      <p:ext uri="{BB962C8B-B14F-4D97-AF65-F5344CB8AC3E}">
        <p14:creationId xmlns:p14="http://schemas.microsoft.com/office/powerpoint/2010/main" val="645934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93428"/>
            <a:ext cx="7668818" cy="646331"/>
          </a:xfrm>
        </p:spPr>
        <p:txBody>
          <a:bodyPr>
            <a:spAutoFit/>
          </a:bodyPr>
          <a:lstStyle/>
          <a:p>
            <a:r>
              <a:rPr lang="en-US" sz="3600" b="1" dirty="0">
                <a:solidFill>
                  <a:srgbClr val="C00000"/>
                </a:solidFill>
                <a:latin typeface="Arial" panose="020B0604020202020204" pitchFamily="34" charset="0"/>
                <a:cs typeface="Arial" panose="020B0604020202020204" pitchFamily="34" charset="0"/>
              </a:rPr>
              <a:t>Green Infrastructure</a:t>
            </a:r>
          </a:p>
        </p:txBody>
      </p:sp>
      <p:sp>
        <p:nvSpPr>
          <p:cNvPr id="3" name="Content Placeholder 2"/>
          <p:cNvSpPr>
            <a:spLocks noGrp="1"/>
          </p:cNvSpPr>
          <p:nvPr>
            <p:ph idx="1"/>
          </p:nvPr>
        </p:nvSpPr>
        <p:spPr>
          <a:xfrm>
            <a:off x="609600" y="1295400"/>
            <a:ext cx="8077200" cy="4343400"/>
          </a:xfrm>
        </p:spPr>
        <p:txBody>
          <a:bodyPr>
            <a:normAutofit/>
          </a:bodyPr>
          <a:lstStyle/>
          <a:p>
            <a:pPr marL="0" indent="0">
              <a:lnSpc>
                <a:spcPct val="120000"/>
              </a:lnSpc>
              <a:spcBef>
                <a:spcPts val="0"/>
              </a:spcBef>
              <a:spcAft>
                <a:spcPts val="1200"/>
              </a:spcAft>
              <a:buNone/>
            </a:pPr>
            <a:r>
              <a:rPr lang="en-US" sz="2800" dirty="0">
                <a:latin typeface="Arial" panose="020B0604020202020204" pitchFamily="34" charset="0"/>
                <a:cs typeface="Arial" panose="020B0604020202020204" pitchFamily="34" charset="0"/>
              </a:rPr>
              <a:t>Stormwater management practices that protect, restore, and mimic the native hydrologic condition by providing the following functions:  </a:t>
            </a:r>
          </a:p>
          <a:p>
            <a:pPr lvl="0">
              <a:lnSpc>
                <a:spcPct val="120000"/>
              </a:lnSpc>
              <a:spcBef>
                <a:spcPts val="0"/>
              </a:spcBef>
            </a:pPr>
            <a:r>
              <a:rPr lang="en-US" sz="2800" dirty="0">
                <a:latin typeface="Arial" panose="020B0604020202020204" pitchFamily="34" charset="0"/>
                <a:cs typeface="Arial" panose="020B0604020202020204" pitchFamily="34" charset="0"/>
              </a:rPr>
              <a:t>Infiltration</a:t>
            </a:r>
          </a:p>
          <a:p>
            <a:pPr lvl="0">
              <a:lnSpc>
                <a:spcPct val="120000"/>
              </a:lnSpc>
              <a:spcBef>
                <a:spcPts val="0"/>
              </a:spcBef>
            </a:pPr>
            <a:r>
              <a:rPr lang="en-US" sz="2800" dirty="0">
                <a:latin typeface="Arial" panose="020B0604020202020204" pitchFamily="34" charset="0"/>
                <a:cs typeface="Arial" panose="020B0604020202020204" pitchFamily="34" charset="0"/>
              </a:rPr>
              <a:t>Filtration</a:t>
            </a:r>
          </a:p>
          <a:p>
            <a:pPr lvl="0">
              <a:lnSpc>
                <a:spcPct val="120000"/>
              </a:lnSpc>
              <a:spcBef>
                <a:spcPts val="0"/>
              </a:spcBef>
            </a:pPr>
            <a:r>
              <a:rPr lang="en-US" sz="2800" dirty="0">
                <a:latin typeface="Arial" panose="020B0604020202020204" pitchFamily="34" charset="0"/>
                <a:cs typeface="Arial" panose="020B0604020202020204" pitchFamily="34" charset="0"/>
              </a:rPr>
              <a:t>Storage</a:t>
            </a:r>
          </a:p>
          <a:p>
            <a:pPr lvl="0">
              <a:lnSpc>
                <a:spcPct val="120000"/>
              </a:lnSpc>
              <a:spcBef>
                <a:spcPts val="0"/>
              </a:spcBef>
            </a:pPr>
            <a:r>
              <a:rPr lang="en-US" sz="2800" dirty="0">
                <a:latin typeface="Arial" panose="020B0604020202020204" pitchFamily="34" charset="0"/>
                <a:cs typeface="Arial" panose="020B0604020202020204" pitchFamily="34" charset="0"/>
              </a:rPr>
              <a:t>Evaporation</a:t>
            </a:r>
          </a:p>
          <a:p>
            <a:pPr>
              <a:lnSpc>
                <a:spcPct val="120000"/>
              </a:lnSpc>
              <a:spcBef>
                <a:spcPts val="0"/>
              </a:spcBef>
            </a:pPr>
            <a:r>
              <a:rPr lang="en-US" sz="2800" dirty="0">
                <a:latin typeface="Arial" panose="020B0604020202020204" pitchFamily="34" charset="0"/>
                <a:cs typeface="Arial" panose="020B0604020202020204" pitchFamily="34" charset="0"/>
              </a:rPr>
              <a:t>Transpiration</a:t>
            </a:r>
          </a:p>
        </p:txBody>
      </p:sp>
      <p:pic>
        <p:nvPicPr>
          <p:cNvPr id="7" name="Picture 6" descr="A large brick building with grass in front of a house&#10;&#10;Description automatically generated">
            <a:extLst>
              <a:ext uri="{FF2B5EF4-FFF2-40B4-BE49-F238E27FC236}">
                <a16:creationId xmlns:a16="http://schemas.microsoft.com/office/drawing/2014/main" id="{CBBEBFD7-2077-46E4-BB86-C85C23FE18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3047999"/>
            <a:ext cx="4768932" cy="3576699"/>
          </a:xfrm>
          <a:prstGeom prst="rect">
            <a:avLst/>
          </a:prstGeom>
        </p:spPr>
      </p:pic>
    </p:spTree>
    <p:custDataLst>
      <p:tags r:id="rId1"/>
    </p:custDataLst>
    <p:extLst>
      <p:ext uri="{BB962C8B-B14F-4D97-AF65-F5344CB8AC3E}">
        <p14:creationId xmlns:p14="http://schemas.microsoft.com/office/powerpoint/2010/main" val="123240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62731"/>
            <a:ext cx="8229600" cy="546869"/>
          </a:xfrm>
        </p:spPr>
        <p:txBody>
          <a:bodyPr>
            <a:noAutofit/>
          </a:bodyPr>
          <a:lstStyle/>
          <a:p>
            <a:pPr>
              <a:defRPr/>
            </a:pPr>
            <a:r>
              <a:rPr lang="en-US" sz="3600" b="1" dirty="0">
                <a:solidFill>
                  <a:srgbClr val="C00000"/>
                </a:solidFill>
                <a:latin typeface="Arial" panose="020B0604020202020204" pitchFamily="34" charset="0"/>
                <a:cs typeface="Arial" panose="020B0604020202020204" pitchFamily="34" charset="0"/>
              </a:rPr>
              <a:t>Green Infrastructure Practices</a:t>
            </a:r>
          </a:p>
        </p:txBody>
      </p:sp>
      <p:pic>
        <p:nvPicPr>
          <p:cNvPr id="35844" name="Picture 3" descr="card flwr joe pye.JPG"/>
          <p:cNvPicPr>
            <a:picLocks noChangeAspect="1"/>
          </p:cNvPicPr>
          <p:nvPr/>
        </p:nvPicPr>
        <p:blipFill>
          <a:blip r:embed="rId3" cstate="print"/>
          <a:srcRect/>
          <a:stretch>
            <a:fillRect/>
          </a:stretch>
        </p:blipFill>
        <p:spPr bwMode="auto">
          <a:xfrm>
            <a:off x="5023395" y="1588753"/>
            <a:ext cx="1752600" cy="1314450"/>
          </a:xfrm>
          <a:prstGeom prst="rect">
            <a:avLst/>
          </a:prstGeom>
          <a:noFill/>
          <a:ln w="9525">
            <a:noFill/>
            <a:miter lim="800000"/>
            <a:headEnd/>
            <a:tailEnd/>
          </a:ln>
        </p:spPr>
      </p:pic>
      <p:pic>
        <p:nvPicPr>
          <p:cNvPr id="35845" name="Picture 4" descr="092310_Holmdel VES RG 031.jpg"/>
          <p:cNvPicPr>
            <a:picLocks noChangeAspect="1"/>
          </p:cNvPicPr>
          <p:nvPr/>
        </p:nvPicPr>
        <p:blipFill>
          <a:blip r:embed="rId4" cstate="print"/>
          <a:srcRect/>
          <a:stretch>
            <a:fillRect/>
          </a:stretch>
        </p:blipFill>
        <p:spPr bwMode="auto">
          <a:xfrm>
            <a:off x="6852195" y="1588753"/>
            <a:ext cx="1981200" cy="1320800"/>
          </a:xfrm>
          <a:prstGeom prst="rect">
            <a:avLst/>
          </a:prstGeom>
          <a:noFill/>
          <a:ln w="9525">
            <a:noFill/>
            <a:miter lim="800000"/>
            <a:headEnd/>
            <a:tailEnd/>
          </a:ln>
        </p:spPr>
      </p:pic>
      <p:pic>
        <p:nvPicPr>
          <p:cNvPr id="35846" name="Picture 5" descr="DSCN2900.JPG"/>
          <p:cNvPicPr>
            <a:picLocks noChangeAspect="1"/>
          </p:cNvPicPr>
          <p:nvPr/>
        </p:nvPicPr>
        <p:blipFill>
          <a:blip r:embed="rId5" cstate="print"/>
          <a:srcRect/>
          <a:stretch>
            <a:fillRect/>
          </a:stretch>
        </p:blipFill>
        <p:spPr bwMode="auto">
          <a:xfrm>
            <a:off x="3932783" y="1588753"/>
            <a:ext cx="990600" cy="1320800"/>
          </a:xfrm>
          <a:prstGeom prst="rect">
            <a:avLst/>
          </a:prstGeom>
          <a:noFill/>
          <a:ln w="9525">
            <a:noFill/>
            <a:miter lim="800000"/>
            <a:headEnd/>
            <a:tailEnd/>
          </a:ln>
        </p:spPr>
      </p:pic>
      <p:pic>
        <p:nvPicPr>
          <p:cNvPr id="35847" name="Picture 6" descr="pervious pavers no runoff or puddles 10_27_09.JPG"/>
          <p:cNvPicPr>
            <a:picLocks noChangeAspect="1"/>
          </p:cNvPicPr>
          <p:nvPr/>
        </p:nvPicPr>
        <p:blipFill>
          <a:blip r:embed="rId6" cstate="print"/>
          <a:srcRect l="10204" t="15646" r="18367"/>
          <a:stretch>
            <a:fillRect/>
          </a:stretch>
        </p:blipFill>
        <p:spPr bwMode="auto">
          <a:xfrm>
            <a:off x="6944270" y="2960353"/>
            <a:ext cx="1892300" cy="1676400"/>
          </a:xfrm>
          <a:prstGeom prst="rect">
            <a:avLst/>
          </a:prstGeom>
          <a:noFill/>
          <a:ln w="9525">
            <a:noFill/>
            <a:miter lim="800000"/>
            <a:headEnd/>
            <a:tailEnd/>
          </a:ln>
        </p:spPr>
      </p:pic>
      <p:pic>
        <p:nvPicPr>
          <p:cNvPr id="35848" name="Picture 2" descr="G:\Rain Garden Projects\RG Manual\Rain Garden Manual for New Jersey version 2.0\Photo Donations\Deb Lord\2002 Baker School planting\IMG_2341.JPG"/>
          <p:cNvPicPr>
            <a:picLocks noChangeAspect="1" noChangeArrowheads="1"/>
          </p:cNvPicPr>
          <p:nvPr/>
        </p:nvPicPr>
        <p:blipFill>
          <a:blip r:embed="rId7" cstate="print"/>
          <a:srcRect/>
          <a:stretch>
            <a:fillRect/>
          </a:stretch>
        </p:blipFill>
        <p:spPr bwMode="auto">
          <a:xfrm>
            <a:off x="4721770" y="4676440"/>
            <a:ext cx="2009775" cy="1506538"/>
          </a:xfrm>
          <a:prstGeom prst="rect">
            <a:avLst/>
          </a:prstGeom>
          <a:noFill/>
          <a:ln w="9525">
            <a:noFill/>
            <a:miter lim="800000"/>
            <a:headEnd/>
            <a:tailEnd/>
          </a:ln>
        </p:spPr>
      </p:pic>
      <p:pic>
        <p:nvPicPr>
          <p:cNvPr id="35849" name="Picture 2"/>
          <p:cNvPicPr>
            <a:picLocks noChangeAspect="1" noChangeArrowheads="1"/>
          </p:cNvPicPr>
          <p:nvPr/>
        </p:nvPicPr>
        <p:blipFill>
          <a:blip r:embed="rId8" cstate="print"/>
          <a:srcRect/>
          <a:stretch>
            <a:fillRect/>
          </a:stretch>
        </p:blipFill>
        <p:spPr bwMode="auto">
          <a:xfrm>
            <a:off x="3985170" y="2969878"/>
            <a:ext cx="2895600" cy="1654175"/>
          </a:xfrm>
          <a:prstGeom prst="rect">
            <a:avLst/>
          </a:prstGeom>
          <a:noFill/>
          <a:ln w="9525">
            <a:noFill/>
            <a:miter lim="800000"/>
            <a:headEnd/>
            <a:tailEnd/>
          </a:ln>
        </p:spPr>
      </p:pic>
      <p:grpSp>
        <p:nvGrpSpPr>
          <p:cNvPr id="2" name="Group 12"/>
          <p:cNvGrpSpPr>
            <a:grpSpLocks noChangeAspect="1"/>
          </p:cNvGrpSpPr>
          <p:nvPr/>
        </p:nvGrpSpPr>
        <p:grpSpPr bwMode="auto">
          <a:xfrm>
            <a:off x="6779549" y="4673265"/>
            <a:ext cx="2057419" cy="1538922"/>
            <a:chOff x="3690" y="1077"/>
            <a:chExt cx="2072" cy="1579"/>
          </a:xfrm>
        </p:grpSpPr>
        <p:pic>
          <p:nvPicPr>
            <p:cNvPr id="35852" name="Picture 13" descr="CUMCO (2)"/>
            <p:cNvPicPr>
              <a:picLocks noChangeAspect="1" noChangeArrowheads="1"/>
            </p:cNvPicPr>
            <p:nvPr/>
          </p:nvPicPr>
          <p:blipFill>
            <a:blip r:embed="rId9" cstate="print"/>
            <a:srcRect/>
            <a:stretch>
              <a:fillRect/>
            </a:stretch>
          </p:blipFill>
          <p:spPr bwMode="auto">
            <a:xfrm>
              <a:off x="3712" y="1077"/>
              <a:ext cx="2048" cy="1536"/>
            </a:xfrm>
            <a:prstGeom prst="rect">
              <a:avLst/>
            </a:prstGeom>
            <a:noFill/>
            <a:ln w="9525">
              <a:noFill/>
              <a:miter lim="800000"/>
              <a:headEnd/>
              <a:tailEnd/>
            </a:ln>
          </p:spPr>
        </p:pic>
        <p:sp>
          <p:nvSpPr>
            <p:cNvPr id="35853" name="Text Box 4"/>
            <p:cNvSpPr txBox="1">
              <a:spLocks noChangeArrowheads="1"/>
            </p:cNvSpPr>
            <p:nvPr/>
          </p:nvSpPr>
          <p:spPr bwMode="auto">
            <a:xfrm>
              <a:off x="3690" y="2403"/>
              <a:ext cx="2072" cy="253"/>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000" dirty="0">
                  <a:solidFill>
                    <a:prstClr val="white"/>
                  </a:solidFill>
                  <a:latin typeface="Times" pitchFamily="18" charset="0"/>
                  <a:ea typeface="+mn-ea"/>
                  <a:cs typeface="+mn-cs"/>
                </a:rPr>
                <a:t>Parker Urban </a:t>
              </a:r>
              <a:r>
                <a:rPr lang="en-US" sz="1000" dirty="0" err="1">
                  <a:solidFill>
                    <a:prstClr val="white"/>
                  </a:solidFill>
                  <a:latin typeface="Times" pitchFamily="18" charset="0"/>
                  <a:ea typeface="+mn-ea"/>
                  <a:cs typeface="+mn-cs"/>
                </a:rPr>
                <a:t>Greenscapes</a:t>
              </a:r>
              <a:r>
                <a:rPr lang="en-US" sz="1000" dirty="0">
                  <a:solidFill>
                    <a:prstClr val="white"/>
                  </a:solidFill>
                  <a:latin typeface="Times" pitchFamily="18" charset="0"/>
                  <a:ea typeface="+mn-ea"/>
                  <a:cs typeface="+mn-cs"/>
                </a:rPr>
                <a:t>. 2009. </a:t>
              </a:r>
            </a:p>
          </p:txBody>
        </p:sp>
      </p:grpSp>
      <p:pic>
        <p:nvPicPr>
          <p:cNvPr id="35851" name="Picture 7" descr="pervious-sample"/>
          <p:cNvPicPr>
            <a:picLocks noChangeAspect="1" noChangeArrowheads="1"/>
          </p:cNvPicPr>
          <p:nvPr/>
        </p:nvPicPr>
        <p:blipFill>
          <a:blip r:embed="rId10" cstate="print"/>
          <a:srcRect/>
          <a:stretch>
            <a:fillRect/>
          </a:stretch>
        </p:blipFill>
        <p:spPr bwMode="auto">
          <a:xfrm>
            <a:off x="3139033" y="4673265"/>
            <a:ext cx="1509712" cy="1508125"/>
          </a:xfrm>
          <a:prstGeom prst="rect">
            <a:avLst/>
          </a:prstGeom>
          <a:noFill/>
          <a:ln w="9525">
            <a:noFill/>
            <a:miter lim="800000"/>
            <a:headEnd/>
            <a:tailEnd/>
          </a:ln>
        </p:spPr>
      </p:pic>
      <p:sp>
        <p:nvSpPr>
          <p:cNvPr id="35843" name="Title 1"/>
          <p:cNvSpPr txBox="1">
            <a:spLocks/>
          </p:cNvSpPr>
          <p:nvPr/>
        </p:nvSpPr>
        <p:spPr bwMode="auto">
          <a:xfrm>
            <a:off x="228600" y="609600"/>
            <a:ext cx="3683000" cy="6219651"/>
          </a:xfrm>
          <a:prstGeom prst="rect">
            <a:avLst/>
          </a:prstGeom>
          <a:noFill/>
          <a:ln w="9525">
            <a:noFill/>
            <a:miter lim="800000"/>
            <a:headEnd/>
            <a:tailEnd/>
          </a:ln>
        </p:spPr>
        <p:txBody>
          <a:bodyPr anchor="ctr">
            <a:spAutoFit/>
          </a:bodyPr>
          <a:lstStyle/>
          <a:p>
            <a:pPr>
              <a:spcBef>
                <a:spcPts val="500"/>
              </a:spcBef>
              <a:spcAft>
                <a:spcPts val="500"/>
              </a:spcAft>
            </a:pPr>
            <a:r>
              <a:rPr lang="en-US" sz="2100" u="sng" dirty="0">
                <a:solidFill>
                  <a:prstClr val="black"/>
                </a:solidFill>
                <a:latin typeface="Arial" panose="020B0604020202020204" pitchFamily="34" charset="0"/>
                <a:ea typeface="MS PGothic" pitchFamily="34" charset="-128"/>
                <a:cs typeface="Arial" panose="020B0604020202020204" pitchFamily="34" charset="0"/>
              </a:rPr>
              <a:t>Bioretention Systems</a:t>
            </a:r>
          </a:p>
          <a:p>
            <a:pPr marL="233363" indent="-233363">
              <a:spcBef>
                <a:spcPts val="500"/>
              </a:spcBef>
              <a:spcAft>
                <a:spcPts val="500"/>
              </a:spcAft>
              <a:buFont typeface="Arial" pitchFamily="34" charset="0"/>
              <a:buChar char="•"/>
            </a:pPr>
            <a:r>
              <a:rPr lang="en-US" sz="2100" dirty="0">
                <a:solidFill>
                  <a:prstClr val="black"/>
                </a:solidFill>
                <a:latin typeface="Arial" panose="020B0604020202020204" pitchFamily="34" charset="0"/>
                <a:ea typeface="MS PGothic" pitchFamily="34" charset="-128"/>
                <a:cs typeface="Arial" panose="020B0604020202020204" pitchFamily="34" charset="0"/>
              </a:rPr>
              <a:t>Rain Gardens</a:t>
            </a:r>
          </a:p>
          <a:p>
            <a:pPr marL="233363" indent="-233363" fontAlgn="auto">
              <a:spcBef>
                <a:spcPts val="500"/>
              </a:spcBef>
              <a:spcAft>
                <a:spcPts val="500"/>
              </a:spcAft>
              <a:buFont typeface="Arial" pitchFamily="34" charset="0"/>
              <a:buChar char="•"/>
            </a:pPr>
            <a:r>
              <a:rPr lang="en-US" sz="2100" dirty="0" err="1">
                <a:solidFill>
                  <a:prstClr val="black"/>
                </a:solidFill>
                <a:latin typeface="Arial" panose="020B0604020202020204" pitchFamily="34" charset="0"/>
                <a:ea typeface="MS PGothic" pitchFamily="34" charset="-128"/>
                <a:cs typeface="Arial" panose="020B0604020202020204" pitchFamily="34" charset="0"/>
              </a:rPr>
              <a:t>Bioswales</a:t>
            </a:r>
            <a:endParaRPr lang="en-US" sz="2100" dirty="0">
              <a:solidFill>
                <a:prstClr val="black"/>
              </a:solidFill>
              <a:latin typeface="Arial" panose="020B0604020202020204" pitchFamily="34" charset="0"/>
              <a:ea typeface="MS PGothic" pitchFamily="34" charset="-128"/>
              <a:cs typeface="Arial" panose="020B0604020202020204" pitchFamily="34" charset="0"/>
            </a:endParaRPr>
          </a:p>
          <a:p>
            <a:pPr marL="233363" indent="-233363" fontAlgn="auto">
              <a:spcBef>
                <a:spcPts val="500"/>
              </a:spcBef>
              <a:spcAft>
                <a:spcPts val="500"/>
              </a:spcAft>
              <a:buFont typeface="Arial" pitchFamily="34" charset="0"/>
              <a:buChar char="•"/>
            </a:pPr>
            <a:r>
              <a:rPr lang="en-US" sz="2100" dirty="0">
                <a:solidFill>
                  <a:prstClr val="black"/>
                </a:solidFill>
                <a:latin typeface="Arial" panose="020B0604020202020204" pitchFamily="34" charset="0"/>
                <a:ea typeface="MS PGothic" pitchFamily="34" charset="-128"/>
                <a:cs typeface="Arial" panose="020B0604020202020204" pitchFamily="34" charset="0"/>
              </a:rPr>
              <a:t>Stormwater Planters</a:t>
            </a:r>
          </a:p>
          <a:p>
            <a:pPr marL="233363" indent="-233363" fontAlgn="auto">
              <a:spcBef>
                <a:spcPts val="500"/>
              </a:spcBef>
              <a:spcAft>
                <a:spcPts val="500"/>
              </a:spcAft>
              <a:buFont typeface="Arial" pitchFamily="34" charset="0"/>
              <a:buChar char="•"/>
            </a:pPr>
            <a:r>
              <a:rPr lang="en-US" sz="2100" dirty="0">
                <a:solidFill>
                  <a:prstClr val="black"/>
                </a:solidFill>
                <a:latin typeface="Arial" panose="020B0604020202020204" pitchFamily="34" charset="0"/>
                <a:ea typeface="MS PGothic" pitchFamily="34" charset="-128"/>
                <a:cs typeface="Arial" panose="020B0604020202020204" pitchFamily="34" charset="0"/>
              </a:rPr>
              <a:t>Curb Extensions</a:t>
            </a:r>
          </a:p>
          <a:p>
            <a:pPr marL="233363" indent="-233363" fontAlgn="auto">
              <a:spcBef>
                <a:spcPts val="500"/>
              </a:spcBef>
              <a:spcAft>
                <a:spcPts val="500"/>
              </a:spcAft>
              <a:buFont typeface="Arial" pitchFamily="34" charset="0"/>
              <a:buChar char="•"/>
            </a:pPr>
            <a:r>
              <a:rPr lang="en-US" sz="2100" dirty="0">
                <a:solidFill>
                  <a:prstClr val="black"/>
                </a:solidFill>
                <a:latin typeface="Arial" panose="020B0604020202020204" pitchFamily="34" charset="0"/>
                <a:ea typeface="MS PGothic" pitchFamily="34" charset="-128"/>
                <a:cs typeface="Arial" panose="020B0604020202020204" pitchFamily="34" charset="0"/>
              </a:rPr>
              <a:t>Tree Filter Boxes</a:t>
            </a:r>
          </a:p>
          <a:p>
            <a:pPr>
              <a:spcBef>
                <a:spcPts val="500"/>
              </a:spcBef>
              <a:spcAft>
                <a:spcPts val="500"/>
              </a:spcAft>
            </a:pPr>
            <a:r>
              <a:rPr lang="en-US" sz="2100" u="sng" dirty="0">
                <a:solidFill>
                  <a:prstClr val="black"/>
                </a:solidFill>
                <a:latin typeface="Arial" panose="020B0604020202020204" pitchFamily="34" charset="0"/>
                <a:ea typeface="MS PGothic" pitchFamily="34" charset="-128"/>
                <a:cs typeface="Arial" panose="020B0604020202020204" pitchFamily="34" charset="0"/>
              </a:rPr>
              <a:t>Permeable Pavements</a:t>
            </a:r>
            <a:endParaRPr lang="en-US" sz="2100" dirty="0">
              <a:solidFill>
                <a:prstClr val="black"/>
              </a:solidFill>
              <a:latin typeface="Arial" panose="020B0604020202020204" pitchFamily="34" charset="0"/>
              <a:ea typeface="MS PGothic" pitchFamily="34" charset="-128"/>
              <a:cs typeface="Arial" panose="020B0604020202020204" pitchFamily="34" charset="0"/>
            </a:endParaRPr>
          </a:p>
          <a:p>
            <a:pPr fontAlgn="auto">
              <a:spcBef>
                <a:spcPts val="500"/>
              </a:spcBef>
              <a:spcAft>
                <a:spcPts val="500"/>
              </a:spcAft>
            </a:pPr>
            <a:r>
              <a:rPr lang="en-US" sz="2100" u="sng" dirty="0">
                <a:solidFill>
                  <a:prstClr val="black"/>
                </a:solidFill>
                <a:latin typeface="Arial" panose="020B0604020202020204" pitchFamily="34" charset="0"/>
                <a:ea typeface="MS PGothic" pitchFamily="34" charset="-128"/>
                <a:cs typeface="Arial" panose="020B0604020202020204" pitchFamily="34" charset="0"/>
              </a:rPr>
              <a:t>Rainwater Harvesting</a:t>
            </a:r>
          </a:p>
          <a:p>
            <a:pPr marL="233363" indent="-233363" fontAlgn="auto">
              <a:spcBef>
                <a:spcPts val="500"/>
              </a:spcBef>
              <a:spcAft>
                <a:spcPts val="500"/>
              </a:spcAft>
              <a:buFont typeface="Arial" pitchFamily="34" charset="0"/>
              <a:buChar char="•"/>
            </a:pPr>
            <a:r>
              <a:rPr lang="en-US" sz="2100" dirty="0">
                <a:solidFill>
                  <a:prstClr val="black"/>
                </a:solidFill>
                <a:latin typeface="Arial" panose="020B0604020202020204" pitchFamily="34" charset="0"/>
                <a:ea typeface="MS PGothic" pitchFamily="34" charset="-128"/>
                <a:cs typeface="Arial" panose="020B0604020202020204" pitchFamily="34" charset="0"/>
              </a:rPr>
              <a:t>Rain barrels </a:t>
            </a:r>
          </a:p>
          <a:p>
            <a:pPr marL="233363" indent="-233363" fontAlgn="auto">
              <a:spcBef>
                <a:spcPts val="500"/>
              </a:spcBef>
              <a:spcAft>
                <a:spcPts val="500"/>
              </a:spcAft>
              <a:buFont typeface="Arial" pitchFamily="34" charset="0"/>
              <a:buChar char="•"/>
            </a:pPr>
            <a:r>
              <a:rPr lang="en-US" sz="2100" dirty="0">
                <a:solidFill>
                  <a:prstClr val="black"/>
                </a:solidFill>
                <a:latin typeface="Arial" panose="020B0604020202020204" pitchFamily="34" charset="0"/>
                <a:ea typeface="MS PGothic" pitchFamily="34" charset="-128"/>
                <a:cs typeface="Arial" panose="020B0604020202020204" pitchFamily="34" charset="0"/>
              </a:rPr>
              <a:t>Cisterns</a:t>
            </a:r>
          </a:p>
          <a:p>
            <a:pPr>
              <a:spcBef>
                <a:spcPts val="500"/>
              </a:spcBef>
              <a:spcAft>
                <a:spcPts val="500"/>
              </a:spcAft>
            </a:pPr>
            <a:r>
              <a:rPr lang="en-US" sz="2100" u="sng" dirty="0">
                <a:solidFill>
                  <a:prstClr val="black"/>
                </a:solidFill>
                <a:latin typeface="Arial" panose="020B0604020202020204" pitchFamily="34" charset="0"/>
                <a:ea typeface="MS PGothic" pitchFamily="34" charset="-128"/>
                <a:cs typeface="Arial" panose="020B0604020202020204" pitchFamily="34" charset="0"/>
              </a:rPr>
              <a:t>Dry Wells</a:t>
            </a:r>
          </a:p>
          <a:p>
            <a:pPr>
              <a:spcBef>
                <a:spcPts val="500"/>
              </a:spcBef>
              <a:spcAft>
                <a:spcPts val="500"/>
              </a:spcAft>
            </a:pPr>
            <a:r>
              <a:rPr lang="en-US" sz="2100" u="sng" dirty="0">
                <a:solidFill>
                  <a:prstClr val="black"/>
                </a:solidFill>
                <a:latin typeface="Arial" panose="020B0604020202020204" pitchFamily="34" charset="0"/>
                <a:ea typeface="MS PGothic" pitchFamily="34" charset="-128"/>
                <a:cs typeface="Arial" panose="020B0604020202020204" pitchFamily="34" charset="0"/>
              </a:rPr>
              <a:t>Rooftop Systems</a:t>
            </a:r>
          </a:p>
          <a:p>
            <a:pPr marL="233363" indent="-233363">
              <a:spcBef>
                <a:spcPts val="500"/>
              </a:spcBef>
              <a:spcAft>
                <a:spcPts val="500"/>
              </a:spcAft>
              <a:buFont typeface="Arial" pitchFamily="34" charset="0"/>
              <a:buChar char="•"/>
            </a:pPr>
            <a:r>
              <a:rPr lang="en-US" sz="2100" dirty="0">
                <a:solidFill>
                  <a:prstClr val="black"/>
                </a:solidFill>
                <a:latin typeface="Arial" panose="020B0604020202020204" pitchFamily="34" charset="0"/>
                <a:ea typeface="MS PGothic" pitchFamily="34" charset="-128"/>
                <a:cs typeface="Arial" panose="020B0604020202020204" pitchFamily="34" charset="0"/>
              </a:rPr>
              <a:t>Green Roofs</a:t>
            </a:r>
          </a:p>
          <a:p>
            <a:pPr marL="225425" indent="-225425" fontAlgn="auto">
              <a:buFont typeface="Arial" pitchFamily="34" charset="0"/>
              <a:buChar char="•"/>
            </a:pPr>
            <a:r>
              <a:rPr lang="en-US" sz="2100" dirty="0">
                <a:solidFill>
                  <a:prstClr val="black"/>
                </a:solidFill>
                <a:latin typeface="Arial" panose="020B0604020202020204" pitchFamily="34" charset="0"/>
                <a:ea typeface="MS PGothic" pitchFamily="34" charset="-128"/>
                <a:cs typeface="Arial" panose="020B0604020202020204" pitchFamily="34" charset="0"/>
              </a:rPr>
              <a:t>Blue Roofs</a:t>
            </a:r>
          </a:p>
        </p:txBody>
      </p:sp>
    </p:spTree>
    <p:extLst>
      <p:ext uri="{BB962C8B-B14F-4D97-AF65-F5344CB8AC3E}">
        <p14:creationId xmlns:p14="http://schemas.microsoft.com/office/powerpoint/2010/main" val="4127351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752849"/>
            <a:ext cx="2939386" cy="2452687"/>
          </a:xfrm>
        </p:spPr>
        <p:txBody>
          <a:bodyPr vert="horz" lIns="91440" tIns="45720" rIns="91440" bIns="45720" rtlCol="0" anchor="ctr">
            <a:normAutofit/>
          </a:bodyPr>
          <a:lstStyle/>
          <a:p>
            <a:pPr algn="l">
              <a:lnSpc>
                <a:spcPct val="90000"/>
              </a:lnSpc>
            </a:pPr>
            <a:r>
              <a:rPr lang="en-US" sz="2800" b="1" dirty="0">
                <a:solidFill>
                  <a:srgbClr val="C00000"/>
                </a:solidFill>
                <a:latin typeface="Arial" panose="020B0604020202020204" pitchFamily="34" charset="0"/>
                <a:cs typeface="Arial" panose="020B0604020202020204" pitchFamily="34" charset="0"/>
              </a:rPr>
              <a:t>TYPES OF BIORETENTION</a:t>
            </a:r>
          </a:p>
        </p:txBody>
      </p:sp>
      <p:pic>
        <p:nvPicPr>
          <p:cNvPr id="21" name="Picture 20">
            <a:extLst>
              <a:ext uri="{FF2B5EF4-FFF2-40B4-BE49-F238E27FC236}">
                <a16:creationId xmlns:a16="http://schemas.microsoft.com/office/drawing/2014/main" id="{F31FA104-7FA2-49CF-9261-D8476EE252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906" b="7952"/>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6" name="Content Placeholder 2"/>
          <p:cNvSpPr>
            <a:spLocks noGrp="1"/>
          </p:cNvSpPr>
          <p:nvPr>
            <p:ph sz="half" idx="1"/>
          </p:nvPr>
        </p:nvSpPr>
        <p:spPr>
          <a:xfrm>
            <a:off x="3167986" y="3861000"/>
            <a:ext cx="5976014" cy="2726900"/>
          </a:xfrm>
        </p:spPr>
        <p:txBody>
          <a:bodyPr vert="horz" lIns="91440" tIns="45720" rIns="91440" bIns="45720" rtlCol="0" anchor="ctr">
            <a:spAutoFit/>
          </a:bodyPr>
          <a:lstStyle/>
          <a:p>
            <a:pPr indent="-228600">
              <a:lnSpc>
                <a:spcPct val="90000"/>
              </a:lnSpc>
              <a:spcBef>
                <a:spcPts val="600"/>
              </a:spcBef>
            </a:pPr>
            <a:r>
              <a:rPr lang="en-US" dirty="0">
                <a:latin typeface="Times New Roman" panose="02020603050405020304" pitchFamily="18" charset="0"/>
                <a:cs typeface="Times New Roman" panose="02020603050405020304" pitchFamily="18" charset="0"/>
              </a:rPr>
              <a:t>Larger Bioretention Systems</a:t>
            </a:r>
          </a:p>
          <a:p>
            <a:pPr indent="-228600">
              <a:lnSpc>
                <a:spcPct val="90000"/>
              </a:lnSpc>
              <a:spcBef>
                <a:spcPts val="600"/>
              </a:spcBef>
            </a:pPr>
            <a:r>
              <a:rPr lang="en-US" dirty="0">
                <a:latin typeface="Times New Roman" panose="02020603050405020304" pitchFamily="18" charset="0"/>
                <a:cs typeface="Times New Roman" panose="02020603050405020304" pitchFamily="18" charset="0"/>
              </a:rPr>
              <a:t>Rain Gardens</a:t>
            </a:r>
          </a:p>
          <a:p>
            <a:pPr indent="-228600">
              <a:lnSpc>
                <a:spcPct val="90000"/>
              </a:lnSpc>
              <a:spcBef>
                <a:spcPts val="600"/>
              </a:spcBef>
            </a:pPr>
            <a:r>
              <a:rPr lang="en-US" dirty="0">
                <a:latin typeface="Times New Roman" panose="02020603050405020304" pitchFamily="18" charset="0"/>
                <a:cs typeface="Times New Roman" panose="02020603050405020304" pitchFamily="18" charset="0"/>
              </a:rPr>
              <a:t>Bioretention Swales/ Bioswales/Vegetated Swales</a:t>
            </a:r>
          </a:p>
          <a:p>
            <a:pPr indent="-228600">
              <a:lnSpc>
                <a:spcPct val="90000"/>
              </a:lnSpc>
              <a:spcBef>
                <a:spcPts val="600"/>
              </a:spcBef>
            </a:pPr>
            <a:r>
              <a:rPr lang="en-US" dirty="0">
                <a:latin typeface="Times New Roman" panose="02020603050405020304" pitchFamily="18" charset="0"/>
                <a:cs typeface="Times New Roman" panose="02020603050405020304" pitchFamily="18" charset="0"/>
              </a:rPr>
              <a:t>Stormwater Planters &amp; Planter Boxes</a:t>
            </a:r>
          </a:p>
          <a:p>
            <a:pPr indent="-228600">
              <a:lnSpc>
                <a:spcPct val="90000"/>
              </a:lnSpc>
              <a:spcBef>
                <a:spcPts val="600"/>
              </a:spcBef>
            </a:pPr>
            <a:r>
              <a:rPr lang="en-US" dirty="0">
                <a:latin typeface="Times New Roman" panose="02020603050405020304" pitchFamily="18" charset="0"/>
                <a:cs typeface="Times New Roman" panose="02020603050405020304" pitchFamily="18" charset="0"/>
              </a:rPr>
              <a:t>Vegetated Curb Extensions</a:t>
            </a:r>
          </a:p>
        </p:txBody>
      </p:sp>
    </p:spTree>
    <p:custDataLst>
      <p:tags r:id="rId1"/>
    </p:custDataLst>
    <p:extLst>
      <p:ext uri="{BB962C8B-B14F-4D97-AF65-F5344CB8AC3E}">
        <p14:creationId xmlns:p14="http://schemas.microsoft.com/office/powerpoint/2010/main" val="9849684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5808</TotalTime>
  <Words>1510</Words>
  <Application>Microsoft Office PowerPoint</Application>
  <PresentationFormat>On-screen Show (4:3)</PresentationFormat>
  <Paragraphs>202</Paragraphs>
  <Slides>50</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Avenir Next LT Pro</vt:lpstr>
      <vt:lpstr>Calibri</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 Is Green Infrastructure a solution?</vt:lpstr>
      <vt:lpstr>Green Infrastructure</vt:lpstr>
      <vt:lpstr>Green Infrastructure Practices</vt:lpstr>
      <vt:lpstr>TYPES OF BIORETENTION</vt:lpstr>
      <vt:lpstr>Larger Bioretention Systems</vt:lpstr>
      <vt:lpstr>Rain Gardens</vt:lpstr>
      <vt:lpstr>Bioretention Swales/ Bioswales/ Vegetated Swales</vt:lpstr>
      <vt:lpstr>Stormwater Planters/  Planter Boxes</vt:lpstr>
      <vt:lpstr>Vegetated Curb Extensions</vt:lpstr>
      <vt:lpstr>Permeable Pavement</vt:lpstr>
      <vt:lpstr>Permeable Pavements</vt:lpstr>
      <vt:lpstr>PowerPoint Presentation</vt:lpstr>
      <vt:lpstr>Porous Asphalt</vt:lpstr>
      <vt:lpstr>Pervious Concrete</vt:lpstr>
      <vt:lpstr>Permeable Pavers</vt:lpstr>
      <vt:lpstr>Grass Pavers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Jess</dc:creator>
  <cp:lastModifiedBy>Christopher</cp:lastModifiedBy>
  <cp:revision>227</cp:revision>
  <cp:lastPrinted>2022-02-21T20:18:04Z</cp:lastPrinted>
  <dcterms:created xsi:type="dcterms:W3CDTF">2014-03-18T12:57:16Z</dcterms:created>
  <dcterms:modified xsi:type="dcterms:W3CDTF">2022-02-23T20:00:27Z</dcterms:modified>
</cp:coreProperties>
</file>