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70"/>
  </p:notesMasterIdLst>
  <p:handoutMasterIdLst>
    <p:handoutMasterId r:id="rId71"/>
  </p:handoutMasterIdLst>
  <p:sldIdLst>
    <p:sldId id="787" r:id="rId2"/>
    <p:sldId id="783" r:id="rId3"/>
    <p:sldId id="784" r:id="rId4"/>
    <p:sldId id="785" r:id="rId5"/>
    <p:sldId id="774" r:id="rId6"/>
    <p:sldId id="775" r:id="rId7"/>
    <p:sldId id="776" r:id="rId8"/>
    <p:sldId id="777" r:id="rId9"/>
    <p:sldId id="778" r:id="rId10"/>
    <p:sldId id="780" r:id="rId11"/>
    <p:sldId id="781" r:id="rId12"/>
    <p:sldId id="683" r:id="rId13"/>
    <p:sldId id="688" r:id="rId14"/>
    <p:sldId id="690" r:id="rId15"/>
    <p:sldId id="692" r:id="rId16"/>
    <p:sldId id="693" r:id="rId17"/>
    <p:sldId id="694" r:id="rId18"/>
    <p:sldId id="695" r:id="rId19"/>
    <p:sldId id="696" r:id="rId20"/>
    <p:sldId id="698" r:id="rId21"/>
    <p:sldId id="699" r:id="rId22"/>
    <p:sldId id="700" r:id="rId23"/>
    <p:sldId id="702" r:id="rId24"/>
    <p:sldId id="705" r:id="rId25"/>
    <p:sldId id="786" r:id="rId26"/>
    <p:sldId id="706" r:id="rId27"/>
    <p:sldId id="707" r:id="rId28"/>
    <p:sldId id="708" r:id="rId29"/>
    <p:sldId id="709" r:id="rId30"/>
    <p:sldId id="710" r:id="rId31"/>
    <p:sldId id="711" r:id="rId32"/>
    <p:sldId id="717" r:id="rId33"/>
    <p:sldId id="718" r:id="rId34"/>
    <p:sldId id="719" r:id="rId35"/>
    <p:sldId id="720" r:id="rId36"/>
    <p:sldId id="721" r:id="rId37"/>
    <p:sldId id="722" r:id="rId38"/>
    <p:sldId id="723" r:id="rId39"/>
    <p:sldId id="768" r:id="rId40"/>
    <p:sldId id="725" r:id="rId41"/>
    <p:sldId id="726" r:id="rId42"/>
    <p:sldId id="727" r:id="rId43"/>
    <p:sldId id="728" r:id="rId44"/>
    <p:sldId id="729" r:id="rId45"/>
    <p:sldId id="730" r:id="rId46"/>
    <p:sldId id="731" r:id="rId47"/>
    <p:sldId id="732" r:id="rId48"/>
    <p:sldId id="733" r:id="rId49"/>
    <p:sldId id="734" r:id="rId50"/>
    <p:sldId id="735" r:id="rId51"/>
    <p:sldId id="736" r:id="rId52"/>
    <p:sldId id="737" r:id="rId53"/>
    <p:sldId id="741" r:id="rId54"/>
    <p:sldId id="742" r:id="rId55"/>
    <p:sldId id="743" r:id="rId56"/>
    <p:sldId id="744" r:id="rId57"/>
    <p:sldId id="745" r:id="rId58"/>
    <p:sldId id="746" r:id="rId59"/>
    <p:sldId id="747" r:id="rId60"/>
    <p:sldId id="749" r:id="rId61"/>
    <p:sldId id="748" r:id="rId62"/>
    <p:sldId id="756" r:id="rId63"/>
    <p:sldId id="757" r:id="rId64"/>
    <p:sldId id="758" r:id="rId65"/>
    <p:sldId id="761" r:id="rId66"/>
    <p:sldId id="763" r:id="rId67"/>
    <p:sldId id="766" r:id="rId68"/>
    <p:sldId id="769" r:id="rId69"/>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7CC0FD3-04F5-43A3-B573-F53DD210112A}">
          <p14:sldIdLst>
            <p14:sldId id="787"/>
            <p14:sldId id="783"/>
            <p14:sldId id="784"/>
            <p14:sldId id="785"/>
            <p14:sldId id="774"/>
            <p14:sldId id="775"/>
            <p14:sldId id="776"/>
            <p14:sldId id="777"/>
            <p14:sldId id="778"/>
            <p14:sldId id="780"/>
            <p14:sldId id="781"/>
            <p14:sldId id="683"/>
            <p14:sldId id="688"/>
          </p14:sldIdLst>
        </p14:section>
        <p14:section name="Stormwater" id="{E467568A-07BC-436B-A975-E9A60C45B562}">
          <p14:sldIdLst>
            <p14:sldId id="690"/>
            <p14:sldId id="692"/>
            <p14:sldId id="693"/>
          </p14:sldIdLst>
        </p14:section>
        <p14:section name="Impervious Cover" id="{AA592AB1-814C-41F6-A134-A870FBE50986}">
          <p14:sldIdLst>
            <p14:sldId id="694"/>
            <p14:sldId id="695"/>
            <p14:sldId id="696"/>
          </p14:sldIdLst>
        </p14:section>
        <p14:section name="Stormwater Managment" id="{F3CB3015-79E2-41D7-AAC9-351B92FDB8E5}">
          <p14:sldIdLst>
            <p14:sldId id="698"/>
            <p14:sldId id="699"/>
            <p14:sldId id="700"/>
            <p14:sldId id="702"/>
            <p14:sldId id="705"/>
            <p14:sldId id="786"/>
          </p14:sldIdLst>
        </p14:section>
        <p14:section name="NJ Stormwater Rules" id="{3B997458-B91C-4816-8AEA-EF7197459737}">
          <p14:sldIdLst>
            <p14:sldId id="706"/>
            <p14:sldId id="707"/>
            <p14:sldId id="708"/>
            <p14:sldId id="709"/>
            <p14:sldId id="710"/>
            <p14:sldId id="711"/>
          </p14:sldIdLst>
        </p14:section>
        <p14:section name="Developer Actions" id="{F575ABC6-FED3-4AC7-AC84-4CE8A38DAE65}">
          <p14:sldIdLst>
            <p14:sldId id="717"/>
            <p14:sldId id="718"/>
            <p14:sldId id="719"/>
            <p14:sldId id="720"/>
            <p14:sldId id="721"/>
            <p14:sldId id="722"/>
            <p14:sldId id="723"/>
            <p14:sldId id="768"/>
            <p14:sldId id="725"/>
            <p14:sldId id="726"/>
            <p14:sldId id="727"/>
            <p14:sldId id="728"/>
            <p14:sldId id="729"/>
            <p14:sldId id="730"/>
            <p14:sldId id="731"/>
            <p14:sldId id="732"/>
            <p14:sldId id="733"/>
            <p14:sldId id="734"/>
            <p14:sldId id="735"/>
            <p14:sldId id="736"/>
            <p14:sldId id="737"/>
            <p14:sldId id="741"/>
            <p14:sldId id="742"/>
            <p14:sldId id="743"/>
            <p14:sldId id="744"/>
            <p14:sldId id="745"/>
            <p14:sldId id="746"/>
            <p14:sldId id="747"/>
            <p14:sldId id="749"/>
            <p14:sldId id="748"/>
            <p14:sldId id="756"/>
            <p14:sldId id="757"/>
            <p14:sldId id="758"/>
          </p14:sldIdLst>
        </p14:section>
        <p14:section name="Summary" id="{629B55A8-D120-4077-8713-44B3C6B5EC64}">
          <p14:sldIdLst>
            <p14:sldId id="761"/>
            <p14:sldId id="763"/>
            <p14:sldId id="766"/>
          </p14:sldIdLst>
        </p14:section>
        <p14:section name="Ending" id="{A6E808BA-4D6E-4FB6-88A9-9E967286D712}">
          <p14:sldIdLst>
            <p14:sldId id="76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399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10" autoAdjust="0"/>
    <p:restoredTop sz="86150" autoAdjust="0"/>
  </p:normalViewPr>
  <p:slideViewPr>
    <p:cSldViewPr>
      <p:cViewPr varScale="1">
        <p:scale>
          <a:sx n="103" d="100"/>
          <a:sy n="103" d="100"/>
        </p:scale>
        <p:origin x="7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9960"/>
    </p:cViewPr>
  </p:sorterViewPr>
  <p:notesViewPr>
    <p:cSldViewPr>
      <p:cViewPr varScale="1">
        <p:scale>
          <a:sx n="73" d="100"/>
          <a:sy n="73" d="100"/>
        </p:scale>
        <p:origin x="-2851" y="-67"/>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742" cy="465137"/>
          </a:xfrm>
          <a:prstGeom prst="rect">
            <a:avLst/>
          </a:prstGeom>
        </p:spPr>
        <p:txBody>
          <a:bodyPr vert="horz" lIns="91218" tIns="45609" rIns="91218" bIns="45609" rtlCol="0"/>
          <a:lstStyle>
            <a:lvl1pPr algn="l">
              <a:defRPr sz="1200"/>
            </a:lvl1pPr>
          </a:lstStyle>
          <a:p>
            <a:endParaRPr lang="en-US"/>
          </a:p>
        </p:txBody>
      </p:sp>
      <p:sp>
        <p:nvSpPr>
          <p:cNvPr id="3" name="Date Placeholder 2"/>
          <p:cNvSpPr>
            <a:spLocks noGrp="1"/>
          </p:cNvSpPr>
          <p:nvPr>
            <p:ph type="dt" sz="quarter" idx="1"/>
          </p:nvPr>
        </p:nvSpPr>
        <p:spPr>
          <a:xfrm>
            <a:off x="3897514" y="0"/>
            <a:ext cx="2982742" cy="465137"/>
          </a:xfrm>
          <a:prstGeom prst="rect">
            <a:avLst/>
          </a:prstGeom>
        </p:spPr>
        <p:txBody>
          <a:bodyPr vert="horz" lIns="91218" tIns="45609" rIns="91218" bIns="45609" rtlCol="0"/>
          <a:lstStyle>
            <a:lvl1pPr algn="r">
              <a:defRPr sz="1200"/>
            </a:lvl1pPr>
          </a:lstStyle>
          <a:p>
            <a:endParaRPr lang="en-US"/>
          </a:p>
        </p:txBody>
      </p:sp>
      <p:sp>
        <p:nvSpPr>
          <p:cNvPr id="4" name="Footer Placeholder 3"/>
          <p:cNvSpPr>
            <a:spLocks noGrp="1"/>
          </p:cNvSpPr>
          <p:nvPr>
            <p:ph type="ftr" sz="quarter" idx="2"/>
          </p:nvPr>
        </p:nvSpPr>
        <p:spPr>
          <a:xfrm>
            <a:off x="1" y="8829677"/>
            <a:ext cx="2982742" cy="465137"/>
          </a:xfrm>
          <a:prstGeom prst="rect">
            <a:avLst/>
          </a:prstGeom>
        </p:spPr>
        <p:txBody>
          <a:bodyPr vert="horz" lIns="91218" tIns="45609" rIns="91218" bIns="45609" rtlCol="0" anchor="b"/>
          <a:lstStyle>
            <a:lvl1pPr algn="l">
              <a:defRPr sz="1200"/>
            </a:lvl1pPr>
          </a:lstStyle>
          <a:p>
            <a:endParaRPr lang="en-US"/>
          </a:p>
        </p:txBody>
      </p:sp>
      <p:sp>
        <p:nvSpPr>
          <p:cNvPr id="5" name="Slide Number Placeholder 4"/>
          <p:cNvSpPr>
            <a:spLocks noGrp="1"/>
          </p:cNvSpPr>
          <p:nvPr>
            <p:ph type="sldNum" sz="quarter" idx="3"/>
          </p:nvPr>
        </p:nvSpPr>
        <p:spPr>
          <a:xfrm>
            <a:off x="3897514" y="8829677"/>
            <a:ext cx="2982742" cy="465137"/>
          </a:xfrm>
          <a:prstGeom prst="rect">
            <a:avLst/>
          </a:prstGeom>
        </p:spPr>
        <p:txBody>
          <a:bodyPr vert="horz" lIns="91218" tIns="45609" rIns="91218" bIns="45609" rtlCol="0" anchor="b"/>
          <a:lstStyle>
            <a:lvl1pPr algn="r">
              <a:defRPr sz="1200"/>
            </a:lvl1pPr>
          </a:lstStyle>
          <a:p>
            <a:fld id="{80299F90-8D70-4594-BBCF-542CD01EDFCC}" type="slidenum">
              <a:rPr lang="en-US" smtClean="0"/>
              <a:pPr/>
              <a:t>‹#›</a:t>
            </a:fld>
            <a:endParaRPr lang="en-US"/>
          </a:p>
        </p:txBody>
      </p:sp>
    </p:spTree>
    <p:extLst>
      <p:ext uri="{BB962C8B-B14F-4D97-AF65-F5344CB8AC3E}">
        <p14:creationId xmlns:p14="http://schemas.microsoft.com/office/powerpoint/2010/main" val="20281200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82119" cy="464820"/>
          </a:xfrm>
          <a:prstGeom prst="rect">
            <a:avLst/>
          </a:prstGeom>
        </p:spPr>
        <p:txBody>
          <a:bodyPr vert="horz" lIns="92951" tIns="46476" rIns="92951" bIns="46476" rtlCol="0"/>
          <a:lstStyle>
            <a:lvl1pPr algn="l">
              <a:defRPr sz="1200"/>
            </a:lvl1pPr>
          </a:lstStyle>
          <a:p>
            <a:endParaRPr lang="en-US"/>
          </a:p>
        </p:txBody>
      </p:sp>
      <p:sp>
        <p:nvSpPr>
          <p:cNvPr id="3" name="Date Placeholder 2"/>
          <p:cNvSpPr>
            <a:spLocks noGrp="1"/>
          </p:cNvSpPr>
          <p:nvPr>
            <p:ph type="dt" idx="1"/>
          </p:nvPr>
        </p:nvSpPr>
        <p:spPr>
          <a:xfrm>
            <a:off x="3898103" y="2"/>
            <a:ext cx="2982119" cy="464820"/>
          </a:xfrm>
          <a:prstGeom prst="rect">
            <a:avLst/>
          </a:prstGeom>
        </p:spPr>
        <p:txBody>
          <a:bodyPr vert="horz" lIns="92951" tIns="46476" rIns="92951" bIns="46476" rtlCol="0"/>
          <a:lstStyle>
            <a:lvl1pPr algn="r">
              <a:defRPr sz="1200"/>
            </a:lvl1pPr>
          </a:lstStyle>
          <a:p>
            <a:endParaRPr lang="en-US"/>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2951" tIns="46476" rIns="92951" bIns="46476" rtlCol="0" anchor="ctr"/>
          <a:lstStyle/>
          <a:p>
            <a:endParaRPr lang="en-US"/>
          </a:p>
        </p:txBody>
      </p:sp>
      <p:sp>
        <p:nvSpPr>
          <p:cNvPr id="5" name="Notes Placeholder 4"/>
          <p:cNvSpPr>
            <a:spLocks noGrp="1"/>
          </p:cNvSpPr>
          <p:nvPr>
            <p:ph type="body" sz="quarter" idx="3"/>
          </p:nvPr>
        </p:nvSpPr>
        <p:spPr>
          <a:xfrm>
            <a:off x="688182" y="4415791"/>
            <a:ext cx="5505450" cy="4183380"/>
          </a:xfrm>
          <a:prstGeom prst="rect">
            <a:avLst/>
          </a:prstGeom>
        </p:spPr>
        <p:txBody>
          <a:bodyPr vert="horz" lIns="92951" tIns="46476" rIns="92951" bIns="4647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2982119" cy="464820"/>
          </a:xfrm>
          <a:prstGeom prst="rect">
            <a:avLst/>
          </a:prstGeom>
        </p:spPr>
        <p:txBody>
          <a:bodyPr vert="horz" lIns="92951" tIns="46476" rIns="92951" bIns="46476" rtlCol="0" anchor="b"/>
          <a:lstStyle>
            <a:lvl1pPr algn="l">
              <a:defRPr sz="1200"/>
            </a:lvl1pPr>
          </a:lstStyle>
          <a:p>
            <a:endParaRPr lang="en-US"/>
          </a:p>
        </p:txBody>
      </p:sp>
      <p:sp>
        <p:nvSpPr>
          <p:cNvPr id="7" name="Slide Number Placeholder 6"/>
          <p:cNvSpPr>
            <a:spLocks noGrp="1"/>
          </p:cNvSpPr>
          <p:nvPr>
            <p:ph type="sldNum" sz="quarter" idx="5"/>
          </p:nvPr>
        </p:nvSpPr>
        <p:spPr>
          <a:xfrm>
            <a:off x="3898103" y="8829967"/>
            <a:ext cx="2982119" cy="464820"/>
          </a:xfrm>
          <a:prstGeom prst="rect">
            <a:avLst/>
          </a:prstGeom>
        </p:spPr>
        <p:txBody>
          <a:bodyPr vert="horz" lIns="92951" tIns="46476" rIns="92951" bIns="46476" rtlCol="0" anchor="b"/>
          <a:lstStyle>
            <a:lvl1pPr algn="r">
              <a:defRPr sz="1200"/>
            </a:lvl1pPr>
          </a:lstStyle>
          <a:p>
            <a:fld id="{980BBC93-63BC-49FC-9AC6-301B0A34E5ED}" type="slidenum">
              <a:rPr lang="en-US" smtClean="0"/>
              <a:pPr/>
              <a:t>‹#›</a:t>
            </a:fld>
            <a:endParaRPr lang="en-US"/>
          </a:p>
        </p:txBody>
      </p:sp>
    </p:spTree>
    <p:extLst>
      <p:ext uri="{BB962C8B-B14F-4D97-AF65-F5344CB8AC3E}">
        <p14:creationId xmlns:p14="http://schemas.microsoft.com/office/powerpoint/2010/main" val="165786020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0BBC93-63BC-49FC-9AC6-301B0A34E5ED}" type="slidenum">
              <a:rPr lang="en-US" smtClean="0"/>
              <a:pPr/>
              <a:t>1</a:t>
            </a:fld>
            <a:endParaRPr lang="en-US"/>
          </a:p>
        </p:txBody>
      </p:sp>
    </p:spTree>
    <p:extLst>
      <p:ext uri="{BB962C8B-B14F-4D97-AF65-F5344CB8AC3E}">
        <p14:creationId xmlns:p14="http://schemas.microsoft.com/office/powerpoint/2010/main" val="3279522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even if all the new development is designed with the proper stormwater management, existing water quality and flooding problems are not going to go away.  There are some regulations that address better managing stormwater runoff from existing development (MS4 permits and TMDL requirements).  Each of the 565 municipalities in NJ has an MS4 permit and NJDEP can incorporate TMDL requirements into these permits.</a:t>
            </a:r>
            <a:endParaRPr lang="en-US" dirty="0"/>
          </a:p>
        </p:txBody>
      </p:sp>
      <p:sp>
        <p:nvSpPr>
          <p:cNvPr id="5" name="Slide Number Placeholder 4"/>
          <p:cNvSpPr>
            <a:spLocks noGrp="1"/>
          </p:cNvSpPr>
          <p:nvPr>
            <p:ph type="sldNum" sz="quarter" idx="11"/>
          </p:nvPr>
        </p:nvSpPr>
        <p:spPr/>
        <p:txBody>
          <a:bodyPr/>
          <a:lstStyle/>
          <a:p>
            <a:fld id="{F15C99A2-EB4B-4E98-AC5F-79A38431BF3D}"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961983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0BBC93-63BC-49FC-9AC6-301B0A34E5ED}" type="slidenum">
              <a:rPr lang="en-US" smtClean="0"/>
              <a:pPr/>
              <a:t>12</a:t>
            </a:fld>
            <a:endParaRPr lang="en-US"/>
          </a:p>
        </p:txBody>
      </p:sp>
    </p:spTree>
    <p:extLst>
      <p:ext uri="{BB962C8B-B14F-4D97-AF65-F5344CB8AC3E}">
        <p14:creationId xmlns:p14="http://schemas.microsoft.com/office/powerpoint/2010/main" val="3912202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490" fontAlgn="base">
              <a:spcBef>
                <a:spcPct val="0"/>
              </a:spcBef>
              <a:spcAft>
                <a:spcPct val="0"/>
              </a:spcAft>
              <a:defRPr/>
            </a:pPr>
            <a:fld id="{46127424-82A6-4278-9DDC-17DC48EA1882}" type="slidenum">
              <a:rPr lang="en-US" smtClean="0">
                <a:latin typeface="Arial" pitchFamily="34" charset="0"/>
              </a:rPr>
              <a:pPr defTabSz="925490" fontAlgn="base">
                <a:spcBef>
                  <a:spcPct val="0"/>
                </a:spcBef>
                <a:spcAft>
                  <a:spcPct val="0"/>
                </a:spcAft>
                <a:defRPr/>
              </a:pPr>
              <a:t>13</a:t>
            </a:fld>
            <a:endParaRPr lang="en-US" dirty="0" smtClean="0">
              <a:latin typeface="Arial" pitchFamily="34" charset="0"/>
            </a:endParaRPr>
          </a:p>
        </p:txBody>
      </p:sp>
    </p:spTree>
    <p:extLst>
      <p:ext uri="{BB962C8B-B14F-4D97-AF65-F5344CB8AC3E}">
        <p14:creationId xmlns:p14="http://schemas.microsoft.com/office/powerpoint/2010/main" val="2686735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Let’s talk about the natural Water Cycle</a:t>
            </a:r>
            <a:endParaRPr lang="en-US" dirty="0"/>
          </a:p>
        </p:txBody>
      </p:sp>
      <p:sp>
        <p:nvSpPr>
          <p:cNvPr id="4" name="Slide Number Placeholder 3"/>
          <p:cNvSpPr>
            <a:spLocks noGrp="1"/>
          </p:cNvSpPr>
          <p:nvPr>
            <p:ph type="sldNum" sz="quarter" idx="5"/>
          </p:nvPr>
        </p:nvSpPr>
        <p:spPr/>
        <p:txBody>
          <a:bodyPr/>
          <a:lstStyle/>
          <a:p>
            <a:pPr>
              <a:defRPr/>
            </a:pPr>
            <a:fld id="{956FE448-0C0C-4A26-84D4-34E19BD3DF32}" type="slidenum">
              <a:rPr lang="en-US" smtClean="0"/>
              <a:pPr>
                <a:defRPr/>
              </a:pPr>
              <a:t>15</a:t>
            </a:fld>
            <a:endParaRPr lang="en-US" dirty="0"/>
          </a:p>
        </p:txBody>
      </p:sp>
    </p:spTree>
    <p:extLst>
      <p:ext uri="{BB962C8B-B14F-4D97-AF65-F5344CB8AC3E}">
        <p14:creationId xmlns:p14="http://schemas.microsoft.com/office/powerpoint/2010/main" val="2092201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have all seen this slide or some version of this slide before.  </a:t>
            </a:r>
            <a:r>
              <a:rPr lang="en-US" dirty="0" smtClean="0"/>
              <a:t>Development</a:t>
            </a:r>
            <a:r>
              <a:rPr lang="en-US" baseline="0" dirty="0" smtClean="0"/>
              <a:t> adds impervious surfaces to take us from 10% stormwater runoff to 20% (low density residential) to 30% (medium density residential) to 55% (urban cities)</a:t>
            </a:r>
            <a:r>
              <a:rPr lang="en-US" dirty="0" smtClean="0"/>
              <a:t>.</a:t>
            </a:r>
            <a:r>
              <a:rPr lang="en-US" baseline="0" dirty="0" smtClean="0"/>
              <a:t>  You have all seen this slide or some version of this slide before.</a:t>
            </a:r>
            <a:endParaRPr lang="en-US" dirty="0" smtClean="0"/>
          </a:p>
          <a:p>
            <a:endParaRPr lang="en-US" dirty="0"/>
          </a:p>
        </p:txBody>
      </p:sp>
      <p:sp>
        <p:nvSpPr>
          <p:cNvPr id="4" name="Slide Number Placeholder 3"/>
          <p:cNvSpPr>
            <a:spLocks noGrp="1"/>
          </p:cNvSpPr>
          <p:nvPr>
            <p:ph type="sldNum" sz="quarter" idx="10"/>
          </p:nvPr>
        </p:nvSpPr>
        <p:spPr/>
        <p:txBody>
          <a:bodyPr/>
          <a:lstStyle/>
          <a:p>
            <a:fld id="{980BBC93-63BC-49FC-9AC6-301B0A34E5ED}" type="slidenum">
              <a:rPr lang="en-US" smtClean="0"/>
              <a:pPr/>
              <a:t>16</a:t>
            </a:fld>
            <a:endParaRPr lang="en-US"/>
          </a:p>
        </p:txBody>
      </p:sp>
    </p:spTree>
    <p:extLst>
      <p:ext uri="{BB962C8B-B14F-4D97-AF65-F5344CB8AC3E}">
        <p14:creationId xmlns:p14="http://schemas.microsoft.com/office/powerpoint/2010/main" val="1802024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we have taken the natural water cycle</a:t>
            </a:r>
            <a:r>
              <a:rPr lang="en-US" baseline="0" dirty="0" smtClean="0"/>
              <a:t> and transformed it into an urban water cycle with much less infiltration and transpiration and more runoff.</a:t>
            </a:r>
            <a:endParaRPr lang="en-US" dirty="0" smtClean="0"/>
          </a:p>
          <a:p>
            <a:endParaRPr lang="en-US" dirty="0"/>
          </a:p>
        </p:txBody>
      </p:sp>
      <p:sp>
        <p:nvSpPr>
          <p:cNvPr id="4" name="Slide Number Placeholder 3"/>
          <p:cNvSpPr>
            <a:spLocks noGrp="1"/>
          </p:cNvSpPr>
          <p:nvPr>
            <p:ph type="sldNum" sz="quarter" idx="10"/>
          </p:nvPr>
        </p:nvSpPr>
        <p:spPr/>
        <p:txBody>
          <a:bodyPr/>
          <a:lstStyle/>
          <a:p>
            <a:fld id="{980BBC93-63BC-49FC-9AC6-301B0A34E5ED}" type="slidenum">
              <a:rPr lang="en-US" smtClean="0"/>
              <a:pPr/>
              <a:t>19</a:t>
            </a:fld>
            <a:endParaRPr lang="en-US"/>
          </a:p>
        </p:txBody>
      </p:sp>
    </p:spTree>
    <p:extLst>
      <p:ext uri="{BB962C8B-B14F-4D97-AF65-F5344CB8AC3E}">
        <p14:creationId xmlns:p14="http://schemas.microsoft.com/office/powerpoint/2010/main" val="2544878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0BBC93-63BC-49FC-9AC6-301B0A34E5ED}" type="slidenum">
              <a:rPr lang="en-US" smtClean="0"/>
              <a:pPr/>
              <a:t>21</a:t>
            </a:fld>
            <a:endParaRPr lang="en-US"/>
          </a:p>
        </p:txBody>
      </p:sp>
    </p:spTree>
    <p:extLst>
      <p:ext uri="{BB962C8B-B14F-4D97-AF65-F5344CB8AC3E}">
        <p14:creationId xmlns:p14="http://schemas.microsoft.com/office/powerpoint/2010/main" val="1188503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0BBC93-63BC-49FC-9AC6-301B0A34E5ED}" type="slidenum">
              <a:rPr lang="en-US" smtClean="0"/>
              <a:pPr/>
              <a:t>22</a:t>
            </a:fld>
            <a:endParaRPr lang="en-US"/>
          </a:p>
        </p:txBody>
      </p:sp>
    </p:spTree>
    <p:extLst>
      <p:ext uri="{BB962C8B-B14F-4D97-AF65-F5344CB8AC3E}">
        <p14:creationId xmlns:p14="http://schemas.microsoft.com/office/powerpoint/2010/main" val="1342578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0BBC93-63BC-49FC-9AC6-301B0A34E5ED}" type="slidenum">
              <a:rPr lang="en-US" smtClean="0"/>
              <a:pPr/>
              <a:t>23</a:t>
            </a:fld>
            <a:endParaRPr lang="en-US"/>
          </a:p>
        </p:txBody>
      </p:sp>
    </p:spTree>
    <p:extLst>
      <p:ext uri="{BB962C8B-B14F-4D97-AF65-F5344CB8AC3E}">
        <p14:creationId xmlns:p14="http://schemas.microsoft.com/office/powerpoint/2010/main" val="3941005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0BBC93-63BC-49FC-9AC6-301B0A34E5ED}" type="slidenum">
              <a:rPr lang="en-US" smtClean="0"/>
              <a:pPr/>
              <a:t>24</a:t>
            </a:fld>
            <a:endParaRPr lang="en-US"/>
          </a:p>
        </p:txBody>
      </p:sp>
    </p:spTree>
    <p:extLst>
      <p:ext uri="{BB962C8B-B14F-4D97-AF65-F5344CB8AC3E}">
        <p14:creationId xmlns:p14="http://schemas.microsoft.com/office/powerpoint/2010/main" val="375433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980BBC93-63BC-49FC-9AC6-301B0A34E5ED}" type="slidenum">
              <a:rPr lang="en-US" smtClean="0"/>
              <a:pPr/>
              <a:t>2</a:t>
            </a:fld>
            <a:endParaRPr lang="en-US"/>
          </a:p>
        </p:txBody>
      </p:sp>
    </p:spTree>
    <p:extLst>
      <p:ext uri="{BB962C8B-B14F-4D97-AF65-F5344CB8AC3E}">
        <p14:creationId xmlns:p14="http://schemas.microsoft.com/office/powerpoint/2010/main" val="1615407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512742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336903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8012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479317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160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21A74E-A616-4424-AE45-A25C78B0798E}" type="slidenum">
              <a:rPr lang="en-US" smtClean="0"/>
              <a:pPr fontAlgn="base">
                <a:spcBef>
                  <a:spcPct val="0"/>
                </a:spcBef>
                <a:spcAft>
                  <a:spcPct val="0"/>
                </a:spcAft>
                <a:defRPr/>
              </a:pPr>
              <a:t>31</a:t>
            </a:fld>
            <a:endParaRPr lang="en-US" smtClean="0"/>
          </a:p>
        </p:txBody>
      </p:sp>
    </p:spTree>
    <p:extLst>
      <p:ext uri="{BB962C8B-B14F-4D97-AF65-F5344CB8AC3E}">
        <p14:creationId xmlns:p14="http://schemas.microsoft.com/office/powerpoint/2010/main" val="2728033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0BBC93-63BC-49FC-9AC6-301B0A34E5ED}" type="slidenum">
              <a:rPr lang="en-US" smtClean="0"/>
              <a:pPr/>
              <a:t>32</a:t>
            </a:fld>
            <a:endParaRPr lang="en-US"/>
          </a:p>
        </p:txBody>
      </p:sp>
    </p:spTree>
    <p:extLst>
      <p:ext uri="{BB962C8B-B14F-4D97-AF65-F5344CB8AC3E}">
        <p14:creationId xmlns:p14="http://schemas.microsoft.com/office/powerpoint/2010/main" val="133023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a:t>
            </a:r>
            <a:r>
              <a:rPr lang="en-US" baseline="0" dirty="0" smtClean="0"/>
              <a:t> will be discussed for i</a:t>
            </a:r>
            <a:r>
              <a:rPr lang="en-US" dirty="0" smtClean="0"/>
              <a:t>tems</a:t>
            </a:r>
            <a:r>
              <a:rPr lang="en-US" baseline="0" dirty="0" smtClean="0"/>
              <a:t> in bold print</a:t>
            </a:r>
            <a:endParaRPr lang="en-US" dirty="0"/>
          </a:p>
        </p:txBody>
      </p:sp>
      <p:sp>
        <p:nvSpPr>
          <p:cNvPr id="4" name="Slide Number Placeholder 3"/>
          <p:cNvSpPr>
            <a:spLocks noGrp="1"/>
          </p:cNvSpPr>
          <p:nvPr>
            <p:ph type="sldNum" sz="quarter" idx="10"/>
          </p:nvPr>
        </p:nvSpPr>
        <p:spPr/>
        <p:txBody>
          <a:bodyPr/>
          <a:lstStyle/>
          <a:p>
            <a:fld id="{137476E1-7CD5-4B43-8AA4-29770B4AA108}" type="slidenum">
              <a:rPr lang="en-US" smtClean="0"/>
              <a:pPr/>
              <a:t>33</a:t>
            </a:fld>
            <a:endParaRPr lang="en-US"/>
          </a:p>
        </p:txBody>
      </p:sp>
    </p:spTree>
    <p:extLst>
      <p:ext uri="{BB962C8B-B14F-4D97-AF65-F5344CB8AC3E}">
        <p14:creationId xmlns:p14="http://schemas.microsoft.com/office/powerpoint/2010/main" val="2192504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0BBC93-63BC-49FC-9AC6-301B0A34E5ED}" type="slidenum">
              <a:rPr lang="en-US" smtClean="0"/>
              <a:pPr/>
              <a:t>36</a:t>
            </a:fld>
            <a:endParaRPr lang="en-US"/>
          </a:p>
        </p:txBody>
      </p:sp>
    </p:spTree>
    <p:extLst>
      <p:ext uri="{BB962C8B-B14F-4D97-AF65-F5344CB8AC3E}">
        <p14:creationId xmlns:p14="http://schemas.microsoft.com/office/powerpoint/2010/main" val="2335037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93FBC6-EFDA-41D0-A7E2-58DB3012C111}" type="slidenum">
              <a:rPr lang="en-US" smtClean="0"/>
              <a:pPr fontAlgn="base">
                <a:spcBef>
                  <a:spcPct val="0"/>
                </a:spcBef>
                <a:spcAft>
                  <a:spcPct val="0"/>
                </a:spcAft>
                <a:defRPr/>
              </a:pPr>
              <a:t>38</a:t>
            </a:fld>
            <a:endParaRPr lang="en-US" smtClean="0"/>
          </a:p>
        </p:txBody>
      </p:sp>
      <p:sp>
        <p:nvSpPr>
          <p:cNvPr id="37891" name="Rectangle 2"/>
          <p:cNvSpPr>
            <a:spLocks noGrp="1" noRot="1" noChangeAspect="1" noChangeArrowheads="1" noTextEdit="1"/>
          </p:cNvSpPr>
          <p:nvPr>
            <p:ph type="sldImg"/>
          </p:nvPr>
        </p:nvSpPr>
        <p:spPr bwMode="auto">
          <a:xfrm>
            <a:off x="1119188" y="698500"/>
            <a:ext cx="4646612" cy="3486150"/>
          </a:xfrm>
          <a:noFill/>
          <a:ln>
            <a:solidFill>
              <a:srgbClr val="000000"/>
            </a:solidFill>
            <a:miter lim="800000"/>
            <a:headEnd/>
            <a:tailEnd/>
          </a:ln>
        </p:spPr>
      </p:sp>
      <p:sp>
        <p:nvSpPr>
          <p:cNvPr id="37892" name="Rectangle 3"/>
          <p:cNvSpPr>
            <a:spLocks noGrp="1" noChangeArrowheads="1"/>
          </p:cNvSpPr>
          <p:nvPr>
            <p:ph type="body" idx="1"/>
          </p:nvPr>
        </p:nvSpPr>
        <p:spPr bwMode="auto">
          <a:xfrm>
            <a:off x="686987" y="4414563"/>
            <a:ext cx="5507840" cy="4183995"/>
          </a:xfrm>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550107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F15C99A2-EB4B-4E98-AC5F-79A38431BF3D}" type="slidenum">
              <a:rPr lang="en-US" smtClean="0"/>
              <a:pPr/>
              <a:t>39</a:t>
            </a:fld>
            <a:endParaRPr lang="en-US" dirty="0"/>
          </a:p>
        </p:txBody>
      </p:sp>
    </p:spTree>
    <p:extLst>
      <p:ext uri="{BB962C8B-B14F-4D97-AF65-F5344CB8AC3E}">
        <p14:creationId xmlns:p14="http://schemas.microsoft.com/office/powerpoint/2010/main" val="1703649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latin typeface="Arial" panose="020B0604020202020204" pitchFamily="34" charset="0"/>
            </a:endParaRPr>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21400"/>
            <a:fld id="{D8C8F66E-76F3-4647-93C3-89E0E20EA27F}" type="slidenum">
              <a:rPr lang="en-US" smtClean="0"/>
              <a:pPr defTabSz="921400"/>
              <a:t>3</a:t>
            </a:fld>
            <a:endParaRPr lang="en-US" dirty="0" smtClean="0"/>
          </a:p>
        </p:txBody>
      </p:sp>
    </p:spTree>
    <p:extLst>
      <p:ext uri="{BB962C8B-B14F-4D97-AF65-F5344CB8AC3E}">
        <p14:creationId xmlns:p14="http://schemas.microsoft.com/office/powerpoint/2010/main" val="3800017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DBC3719B-7403-40B1-AEBF-77E20CCD052D}" type="slidenum">
              <a:rPr lang="en-US"/>
              <a:pPr/>
              <a:t>40</a:t>
            </a:fld>
            <a:endParaRPr lang="en-US"/>
          </a:p>
        </p:txBody>
      </p:sp>
      <p:sp>
        <p:nvSpPr>
          <p:cNvPr id="108547" name="Rectangle 2"/>
          <p:cNvSpPr>
            <a:spLocks noGrp="1" noRot="1" noChangeAspect="1" noChangeArrowheads="1" noTextEdit="1"/>
          </p:cNvSpPr>
          <p:nvPr>
            <p:ph type="sldImg"/>
          </p:nvPr>
        </p:nvSpPr>
        <p:spPr>
          <a:xfrm>
            <a:off x="1119188" y="698500"/>
            <a:ext cx="4646612" cy="3486150"/>
          </a:xfrm>
          <a:ln/>
        </p:spPr>
      </p:sp>
      <p:sp>
        <p:nvSpPr>
          <p:cNvPr id="108548" name="Rectangle 3"/>
          <p:cNvSpPr>
            <a:spLocks noGrp="1" noChangeArrowheads="1"/>
          </p:cNvSpPr>
          <p:nvPr>
            <p:ph type="body" idx="1"/>
          </p:nvPr>
        </p:nvSpPr>
        <p:spPr>
          <a:xfrm>
            <a:off x="686591" y="4414177"/>
            <a:ext cx="5508637" cy="4184993"/>
          </a:xfrm>
          <a:noFill/>
          <a:ln/>
        </p:spPr>
        <p:txBody>
          <a:bodyPr/>
          <a:lstStyle/>
          <a:p>
            <a:pPr eaLnBrk="1" hangingPunct="1"/>
            <a:endParaRPr lang="en-US" smtClean="0"/>
          </a:p>
        </p:txBody>
      </p:sp>
    </p:spTree>
    <p:extLst>
      <p:ext uri="{BB962C8B-B14F-4D97-AF65-F5344CB8AC3E}">
        <p14:creationId xmlns:p14="http://schemas.microsoft.com/office/powerpoint/2010/main" val="1408183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648FFF5C-CBF4-4621-9867-DA1BDAAA7311}" type="slidenum">
              <a:rPr lang="en-US"/>
              <a:pPr/>
              <a:t>41</a:t>
            </a:fld>
            <a:endParaRPr lang="en-US"/>
          </a:p>
        </p:txBody>
      </p:sp>
      <p:sp>
        <p:nvSpPr>
          <p:cNvPr id="109571" name="Rectangle 2"/>
          <p:cNvSpPr>
            <a:spLocks noGrp="1" noRot="1" noChangeAspect="1" noChangeArrowheads="1" noTextEdit="1"/>
          </p:cNvSpPr>
          <p:nvPr>
            <p:ph type="sldImg"/>
          </p:nvPr>
        </p:nvSpPr>
        <p:spPr>
          <a:xfrm>
            <a:off x="1119188" y="698500"/>
            <a:ext cx="4646612" cy="3486150"/>
          </a:xfrm>
          <a:ln/>
        </p:spPr>
      </p:sp>
      <p:sp>
        <p:nvSpPr>
          <p:cNvPr id="109572" name="Rectangle 3"/>
          <p:cNvSpPr>
            <a:spLocks noGrp="1" noChangeArrowheads="1"/>
          </p:cNvSpPr>
          <p:nvPr>
            <p:ph type="body" idx="1"/>
          </p:nvPr>
        </p:nvSpPr>
        <p:spPr>
          <a:xfrm>
            <a:off x="686591" y="4414177"/>
            <a:ext cx="5508637" cy="4184993"/>
          </a:xfrm>
          <a:noFill/>
          <a:ln/>
        </p:spPr>
        <p:txBody>
          <a:bodyPr/>
          <a:lstStyle/>
          <a:p>
            <a:pPr eaLnBrk="1" hangingPunct="1"/>
            <a:endParaRPr lang="en-US" smtClean="0"/>
          </a:p>
        </p:txBody>
      </p:sp>
    </p:spTree>
    <p:extLst>
      <p:ext uri="{BB962C8B-B14F-4D97-AF65-F5344CB8AC3E}">
        <p14:creationId xmlns:p14="http://schemas.microsoft.com/office/powerpoint/2010/main" val="529466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980BBC93-63BC-49FC-9AC6-301B0A34E5ED}" type="slidenum">
              <a:rPr lang="en-US" smtClean="0"/>
              <a:pPr/>
              <a:t>49</a:t>
            </a:fld>
            <a:endParaRPr lang="en-US"/>
          </a:p>
        </p:txBody>
      </p:sp>
    </p:spTree>
    <p:extLst>
      <p:ext uri="{BB962C8B-B14F-4D97-AF65-F5344CB8AC3E}">
        <p14:creationId xmlns:p14="http://schemas.microsoft.com/office/powerpoint/2010/main" val="3633554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0BBC93-63BC-49FC-9AC6-301B0A34E5ED}" type="slidenum">
              <a:rPr lang="en-US" smtClean="0"/>
              <a:pPr/>
              <a:t>52</a:t>
            </a:fld>
            <a:endParaRPr lang="en-US"/>
          </a:p>
        </p:txBody>
      </p:sp>
    </p:spTree>
    <p:extLst>
      <p:ext uri="{BB962C8B-B14F-4D97-AF65-F5344CB8AC3E}">
        <p14:creationId xmlns:p14="http://schemas.microsoft.com/office/powerpoint/2010/main" val="23795746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074AD785-C97D-4B1F-81BA-2C812DA51B6A}" type="slidenum">
              <a:rPr lang="en-US" smtClean="0"/>
              <a:pPr>
                <a:defRPr/>
              </a:pPr>
              <a:t>54</a:t>
            </a:fld>
            <a:endParaRPr lang="en-US" dirty="0"/>
          </a:p>
        </p:txBody>
      </p:sp>
    </p:spTree>
    <p:extLst>
      <p:ext uri="{BB962C8B-B14F-4D97-AF65-F5344CB8AC3E}">
        <p14:creationId xmlns:p14="http://schemas.microsoft.com/office/powerpoint/2010/main" val="2638286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2BC21CD0-7FCA-48B8-B5B0-9796E27B5D1D}" type="slidenum">
              <a:rPr lang="en-US" smtClean="0"/>
              <a:pPr>
                <a:defRPr/>
              </a:pPr>
              <a:t>55</a:t>
            </a:fld>
            <a:endParaRPr lang="en-US" dirty="0"/>
          </a:p>
        </p:txBody>
      </p:sp>
    </p:spTree>
    <p:extLst>
      <p:ext uri="{BB962C8B-B14F-4D97-AF65-F5344CB8AC3E}">
        <p14:creationId xmlns:p14="http://schemas.microsoft.com/office/powerpoint/2010/main" val="3644185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A98613C-EDC7-47B8-B43B-4362C83861A9}" type="slidenum">
              <a:rPr lang="en-US" smtClean="0"/>
              <a:pPr>
                <a:defRPr/>
              </a:pPr>
              <a:t>56</a:t>
            </a:fld>
            <a:endParaRPr lang="en-US" dirty="0"/>
          </a:p>
        </p:txBody>
      </p:sp>
    </p:spTree>
    <p:extLst>
      <p:ext uri="{BB962C8B-B14F-4D97-AF65-F5344CB8AC3E}">
        <p14:creationId xmlns:p14="http://schemas.microsoft.com/office/powerpoint/2010/main" val="2633549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0BBC93-63BC-49FC-9AC6-301B0A34E5ED}" type="slidenum">
              <a:rPr lang="en-US" smtClean="0"/>
              <a:pPr/>
              <a:t>57</a:t>
            </a:fld>
            <a:endParaRPr lang="en-US"/>
          </a:p>
        </p:txBody>
      </p:sp>
    </p:spTree>
    <p:extLst>
      <p:ext uri="{BB962C8B-B14F-4D97-AF65-F5344CB8AC3E}">
        <p14:creationId xmlns:p14="http://schemas.microsoft.com/office/powerpoint/2010/main" val="33449505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0BBC93-63BC-49FC-9AC6-301B0A34E5ED}" type="slidenum">
              <a:rPr lang="en-US" smtClean="0"/>
              <a:pPr/>
              <a:t>68</a:t>
            </a:fld>
            <a:endParaRPr lang="en-US"/>
          </a:p>
        </p:txBody>
      </p:sp>
    </p:spTree>
    <p:extLst>
      <p:ext uri="{BB962C8B-B14F-4D97-AF65-F5344CB8AC3E}">
        <p14:creationId xmlns:p14="http://schemas.microsoft.com/office/powerpoint/2010/main" val="4003291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learn a little bit about New Jersey.</a:t>
            </a:r>
            <a:r>
              <a:rPr lang="en-US" baseline="0" dirty="0" smtClean="0"/>
              <a:t>  </a:t>
            </a:r>
            <a:endParaRPr lang="en-US" dirty="0"/>
          </a:p>
        </p:txBody>
      </p:sp>
      <p:sp>
        <p:nvSpPr>
          <p:cNvPr id="5" name="Slide Number Placeholder 4"/>
          <p:cNvSpPr>
            <a:spLocks noGrp="1"/>
          </p:cNvSpPr>
          <p:nvPr>
            <p:ph type="sldNum" sz="quarter" idx="11"/>
          </p:nvPr>
        </p:nvSpPr>
        <p:spPr/>
        <p:txBody>
          <a:bodyPr/>
          <a:lstStyle/>
          <a:p>
            <a:fld id="{980BBC93-63BC-49FC-9AC6-301B0A34E5ED}" type="slidenum">
              <a:rPr lang="en-US" smtClean="0"/>
              <a:pPr/>
              <a:t>5</a:t>
            </a:fld>
            <a:endParaRPr lang="en-US"/>
          </a:p>
        </p:txBody>
      </p:sp>
    </p:spTree>
    <p:extLst>
      <p:ext uri="{BB962C8B-B14F-4D97-AF65-F5344CB8AC3E}">
        <p14:creationId xmlns:p14="http://schemas.microsoft.com/office/powerpoint/2010/main" val="2661508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problem is the lack of stormwater management.</a:t>
            </a:r>
            <a:endParaRPr lang="en-US" dirty="0"/>
          </a:p>
        </p:txBody>
      </p:sp>
      <p:sp>
        <p:nvSpPr>
          <p:cNvPr id="5" name="Slide Number Placeholder 4"/>
          <p:cNvSpPr>
            <a:spLocks noGrp="1"/>
          </p:cNvSpPr>
          <p:nvPr>
            <p:ph type="sldNum" sz="quarter" idx="11"/>
          </p:nvPr>
        </p:nvSpPr>
        <p:spPr/>
        <p:txBody>
          <a:bodyPr/>
          <a:lstStyle/>
          <a:p>
            <a:fld id="{980BBC93-63BC-49FC-9AC6-301B0A34E5ED}" type="slidenum">
              <a:rPr lang="en-US" smtClean="0"/>
              <a:pPr/>
              <a:t>6</a:t>
            </a:fld>
            <a:endParaRPr lang="en-US"/>
          </a:p>
        </p:txBody>
      </p:sp>
    </p:spTree>
    <p:extLst>
      <p:ext uri="{BB962C8B-B14F-4D97-AF65-F5344CB8AC3E}">
        <p14:creationId xmlns:p14="http://schemas.microsoft.com/office/powerpoint/2010/main" val="2378283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cause of the problem is agriculture</a:t>
            </a:r>
            <a:r>
              <a:rPr lang="en-US" baseline="0" dirty="0" smtClean="0"/>
              <a:t> land uses.  </a:t>
            </a:r>
            <a:r>
              <a:rPr lang="en-US" dirty="0" smtClean="0"/>
              <a:t>We have about 10,000 production</a:t>
            </a:r>
            <a:r>
              <a:rPr lang="en-US" baseline="0" dirty="0" smtClean="0"/>
              <a:t> farmers in New Jersey, only about 13% of our land use is agriculture.</a:t>
            </a:r>
            <a:endParaRPr lang="en-US" dirty="0"/>
          </a:p>
        </p:txBody>
      </p:sp>
      <p:sp>
        <p:nvSpPr>
          <p:cNvPr id="5" name="Slide Number Placeholder 4"/>
          <p:cNvSpPr>
            <a:spLocks noGrp="1"/>
          </p:cNvSpPr>
          <p:nvPr>
            <p:ph type="sldNum" sz="quarter" idx="11"/>
          </p:nvPr>
        </p:nvSpPr>
        <p:spPr/>
        <p:txBody>
          <a:bodyPr/>
          <a:lstStyle/>
          <a:p>
            <a:fld id="{F15C99A2-EB4B-4E98-AC5F-79A38431BF3D}"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455173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cause of the problem is new development.  </a:t>
            </a:r>
            <a:r>
              <a:rPr lang="en-US" dirty="0" smtClean="0"/>
              <a:t>NJ is the most densely populated</a:t>
            </a:r>
            <a:r>
              <a:rPr lang="en-US" baseline="0" dirty="0" smtClean="0"/>
              <a:t> state in the nation.  Many more people want to live here or stay here so more housing is needed.</a:t>
            </a:r>
            <a:endParaRPr lang="en-US" dirty="0"/>
          </a:p>
        </p:txBody>
      </p:sp>
      <p:sp>
        <p:nvSpPr>
          <p:cNvPr id="5" name="Slide Number Placeholder 4"/>
          <p:cNvSpPr>
            <a:spLocks noGrp="1"/>
          </p:cNvSpPr>
          <p:nvPr>
            <p:ph type="sldNum" sz="quarter" idx="11"/>
          </p:nvPr>
        </p:nvSpPr>
        <p:spPr/>
        <p:txBody>
          <a:bodyPr/>
          <a:lstStyle/>
          <a:p>
            <a:fld id="{F15C99A2-EB4B-4E98-AC5F-79A38431BF3D}"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302992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final cause of the problem is existing development that occurred prior to NJ requiring stormwater management.</a:t>
            </a:r>
            <a:endParaRPr lang="en-US" dirty="0"/>
          </a:p>
        </p:txBody>
      </p:sp>
      <p:sp>
        <p:nvSpPr>
          <p:cNvPr id="5" name="Slide Number Placeholder 4"/>
          <p:cNvSpPr>
            <a:spLocks noGrp="1"/>
          </p:cNvSpPr>
          <p:nvPr>
            <p:ph type="sldNum" sz="quarter" idx="11"/>
          </p:nvPr>
        </p:nvSpPr>
        <p:spPr/>
        <p:txBody>
          <a:bodyPr/>
          <a:lstStyle/>
          <a:p>
            <a:fld id="{F15C99A2-EB4B-4E98-AC5F-79A38431BF3D}"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242304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Water Resources Program developed an</a:t>
            </a:r>
            <a:r>
              <a:rPr lang="en-US" baseline="0" dirty="0" smtClean="0"/>
              <a:t> educational program called “Asking the Right Questions Program” which focuses on ensure local compliance with the NJ Stormwater Management Regulations.  </a:t>
            </a:r>
            <a:endParaRPr lang="en-US" dirty="0"/>
          </a:p>
        </p:txBody>
      </p:sp>
      <p:sp>
        <p:nvSpPr>
          <p:cNvPr id="5" name="Slide Number Placeholder 4"/>
          <p:cNvSpPr>
            <a:spLocks noGrp="1"/>
          </p:cNvSpPr>
          <p:nvPr>
            <p:ph type="sldNum" sz="quarter" idx="11"/>
          </p:nvPr>
        </p:nvSpPr>
        <p:spPr/>
        <p:txBody>
          <a:bodyPr/>
          <a:lstStyle/>
          <a:p>
            <a:fld id="{F15C99A2-EB4B-4E98-AC5F-79A38431BF3D}"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249887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fld id="{111B6D6F-7AC4-441C-85B4-6C9AE6A9F14C}" type="datetimeFigureOut">
              <a:rPr lang="en-US" smtClean="0"/>
              <a:pPr/>
              <a:t>7/30/2018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88392826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111B6D6F-7AC4-441C-85B4-6C9AE6A9F14C}" type="datetimeFigureOut">
              <a:rPr lang="en-US" smtClean="0"/>
              <a:pPr/>
              <a:t>7/30/2018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5DF518DE-1E94-4DCB-9026-21625A1CB05B}" type="slidenum">
              <a:rPr lang="en-US" smtClean="0"/>
              <a:pPr/>
              <a:t>‹#›</a:t>
            </a:fld>
            <a:endParaRPr lang="en-US"/>
          </a:p>
        </p:txBody>
      </p:sp>
    </p:spTree>
    <p:extLst>
      <p:ext uri="{BB962C8B-B14F-4D97-AF65-F5344CB8AC3E}">
        <p14:creationId xmlns:p14="http://schemas.microsoft.com/office/powerpoint/2010/main" val="83106262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111B6D6F-7AC4-441C-85B4-6C9AE6A9F14C}" type="datetimeFigureOut">
              <a:rPr lang="en-US" smtClean="0"/>
              <a:pPr/>
              <a:t>7/30/2018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5DF518DE-1E94-4DCB-9026-21625A1CB05B}" type="slidenum">
              <a:rPr lang="en-US" smtClean="0"/>
              <a:pPr/>
              <a:t>‹#›</a:t>
            </a:fld>
            <a:endParaRPr lang="en-US"/>
          </a:p>
        </p:txBody>
      </p:sp>
    </p:spTree>
    <p:extLst>
      <p:ext uri="{BB962C8B-B14F-4D97-AF65-F5344CB8AC3E}">
        <p14:creationId xmlns:p14="http://schemas.microsoft.com/office/powerpoint/2010/main" val="251663620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3E3152D4-ADB5-4A32-8F72-A16F34B26B91}" type="slidenum">
              <a:rPr lang="en-US"/>
              <a:pPr>
                <a:defRPr/>
              </a:pPr>
              <a:t>‹#›</a:t>
            </a:fld>
            <a:endParaRPr lang="en-US"/>
          </a:p>
        </p:txBody>
      </p:sp>
    </p:spTree>
    <p:extLst>
      <p:ext uri="{BB962C8B-B14F-4D97-AF65-F5344CB8AC3E}">
        <p14:creationId xmlns:p14="http://schemas.microsoft.com/office/powerpoint/2010/main" val="275052446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10" descr="RU_Cov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RU_SIG_ST_PMS186_100K.eps"/>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396875" y="352425"/>
            <a:ext cx="28321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769857" y="4463031"/>
            <a:ext cx="3374143" cy="2313437"/>
          </a:xfrm>
          <a:prstGeom prst="rect">
            <a:avLst/>
          </a:prstGeom>
        </p:spPr>
      </p:pic>
      <p:sp>
        <p:nvSpPr>
          <p:cNvPr id="4" name="Date Placeholder 3"/>
          <p:cNvSpPr>
            <a:spLocks noGrp="1"/>
          </p:cNvSpPr>
          <p:nvPr>
            <p:ph type="dt" sz="half" idx="10"/>
          </p:nvPr>
        </p:nvSpPr>
        <p:spPr/>
        <p:txBody>
          <a:bodyPr/>
          <a:lstStyle/>
          <a:p>
            <a:fld id="{4681F3CA-70CD-4D55-8CAA-930AD54F7259}" type="datetimeFigureOut">
              <a:rPr lang="en-US" smtClean="0"/>
              <a:t>7/30/2018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EFB8C-C500-422E-A3C9-062F96E19A57}" type="slidenum">
              <a:rPr lang="en-US" smtClean="0"/>
              <a:t>‹#›</a:t>
            </a:fld>
            <a:endParaRPr lang="en-US"/>
          </a:p>
        </p:txBody>
      </p:sp>
      <p:sp>
        <p:nvSpPr>
          <p:cNvPr id="10" name="Rectangle 3"/>
          <p:cNvSpPr>
            <a:spLocks noGrp="1" noChangeArrowheads="1"/>
          </p:cNvSpPr>
          <p:nvPr>
            <p:ph type="subTitle" idx="1"/>
          </p:nvPr>
        </p:nvSpPr>
        <p:spPr>
          <a:xfrm>
            <a:off x="1371600" y="3886200"/>
            <a:ext cx="6400800" cy="1752600"/>
          </a:xfrm>
          <a:prstGeom prst="rect">
            <a:avLst/>
          </a:prstGeom>
        </p:spPr>
        <p:txBody>
          <a:bodyPr/>
          <a:lstStyle>
            <a:lvl1pPr marL="0" indent="0" algn="ctr">
              <a:buFontTx/>
              <a:buNone/>
              <a:defRPr>
                <a:solidFill>
                  <a:schemeClr val="tx1"/>
                </a:solidFill>
              </a:defRPr>
            </a:lvl1pPr>
          </a:lstStyle>
          <a:p>
            <a:r>
              <a:rPr lang="en-US" dirty="0" smtClean="0"/>
              <a:t>Click to edit Master subtitle style</a:t>
            </a:r>
            <a:endParaRPr lang="en-US" dirty="0"/>
          </a:p>
        </p:txBody>
      </p:sp>
      <p:sp>
        <p:nvSpPr>
          <p:cNvPr id="11" name="Rectangle 2"/>
          <p:cNvSpPr>
            <a:spLocks noGrp="1" noChangeArrowheads="1"/>
          </p:cNvSpPr>
          <p:nvPr>
            <p:ph type="ctrTitle"/>
          </p:nvPr>
        </p:nvSpPr>
        <p:spPr>
          <a:xfrm>
            <a:off x="685800" y="2130425"/>
            <a:ext cx="7772400" cy="1470025"/>
          </a:xfrm>
          <a:prstGeom prst="rect">
            <a:avLst/>
          </a:prstGeom>
        </p:spPr>
        <p:txBody>
          <a:bodyPr/>
          <a:lstStyle>
            <a:lvl1pPr algn="ct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610839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C00000"/>
              </a:buClr>
              <a:defRPr>
                <a:latin typeface="Arial" panose="020B0604020202020204" pitchFamily="34" charset="0"/>
                <a:cs typeface="Arial" panose="020B0604020202020204" pitchFamily="34" charset="0"/>
              </a:defRPr>
            </a:lvl1pPr>
            <a:lvl2pPr>
              <a:buClr>
                <a:srgbClr val="C00000"/>
              </a:buClr>
              <a:defRPr>
                <a:latin typeface="Arial" panose="020B0604020202020204" pitchFamily="34" charset="0"/>
                <a:cs typeface="Arial" panose="020B0604020202020204" pitchFamily="34" charset="0"/>
              </a:defRPr>
            </a:lvl2pPr>
            <a:lvl3pPr>
              <a:buClr>
                <a:srgbClr val="C00000"/>
              </a:buClr>
              <a:defRPr>
                <a:latin typeface="Arial" panose="020B0604020202020204" pitchFamily="34" charset="0"/>
                <a:cs typeface="Arial" panose="020B0604020202020204" pitchFamily="34" charset="0"/>
              </a:defRPr>
            </a:lvl3pPr>
            <a:lvl4pPr>
              <a:buClr>
                <a:srgbClr val="C00000"/>
              </a:buClr>
              <a:defRPr>
                <a:latin typeface="Arial" panose="020B0604020202020204" pitchFamily="34" charset="0"/>
                <a:cs typeface="Arial" panose="020B0604020202020204" pitchFamily="34" charset="0"/>
              </a:defRPr>
            </a:lvl4pPr>
            <a:lvl5pPr>
              <a:buClr>
                <a:srgbClr val="C00000"/>
              </a:buCl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536228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8"/>
          <p:cNvPicPr>
            <a:picLocks noChangeAspect="1"/>
          </p:cNvPicPr>
          <p:nvPr/>
        </p:nvPicPr>
        <p:blipFill>
          <a:blip r:embed="rId2" cstate="print">
            <a:extLst>
              <a:ext uri="{28A0092B-C50C-407E-A947-70E740481C1C}">
                <a14:useLocalDpi xmlns:a14="http://schemas.microsoft.com/office/drawing/2010/main" val="0"/>
              </a:ext>
            </a:extLst>
          </a:blip>
          <a:srcRect t="8089" b="13786"/>
          <a:stretch>
            <a:fillRect/>
          </a:stretch>
        </p:blipFill>
        <p:spPr bwMode="auto">
          <a:xfrm>
            <a:off x="5181600" y="6019800"/>
            <a:ext cx="31019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11B6D6F-7AC4-441C-85B4-6C9AE6A9F14C}" type="datetimeFigureOut">
              <a:rPr lang="en-US" smtClean="0"/>
              <a:pPr/>
              <a:t>7/30/2018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5DF518DE-1E94-4DCB-9026-21625A1CB05B}" type="slidenum">
              <a:rPr lang="en-US" smtClean="0"/>
              <a:pPr/>
              <a:t>‹#›</a:t>
            </a:fld>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0" y="5936032"/>
            <a:ext cx="1371600" cy="921967"/>
          </a:xfrm>
          <a:prstGeom prst="rect">
            <a:avLst/>
          </a:prstGeom>
        </p:spPr>
      </p:pic>
    </p:spTree>
    <p:extLst>
      <p:ext uri="{BB962C8B-B14F-4D97-AF65-F5344CB8AC3E}">
        <p14:creationId xmlns:p14="http://schemas.microsoft.com/office/powerpoint/2010/main" val="30752736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111B6D6F-7AC4-441C-85B4-6C9AE6A9F14C}" type="datetimeFigureOut">
              <a:rPr lang="en-US" smtClean="0"/>
              <a:pPr/>
              <a:t>7/30/2018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5DF518DE-1E94-4DCB-9026-21625A1CB05B}" type="slidenum">
              <a:rPr lang="en-US" smtClean="0"/>
              <a:pPr/>
              <a:t>‹#›</a:t>
            </a:fld>
            <a:endParaRPr lang="en-US"/>
          </a:p>
        </p:txBody>
      </p:sp>
    </p:spTree>
    <p:extLst>
      <p:ext uri="{BB962C8B-B14F-4D97-AF65-F5344CB8AC3E}">
        <p14:creationId xmlns:p14="http://schemas.microsoft.com/office/powerpoint/2010/main" val="23534714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111B6D6F-7AC4-441C-85B4-6C9AE6A9F14C}" type="datetimeFigureOut">
              <a:rPr lang="en-US" smtClean="0"/>
              <a:pPr/>
              <a:t>7/30/2018</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5DF518DE-1E94-4DCB-9026-21625A1CB05B}" type="slidenum">
              <a:rPr lang="en-US" smtClean="0"/>
              <a:pPr/>
              <a:t>‹#›</a:t>
            </a:fld>
            <a:endParaRPr lang="en-US"/>
          </a:p>
        </p:txBody>
      </p:sp>
    </p:spTree>
    <p:extLst>
      <p:ext uri="{BB962C8B-B14F-4D97-AF65-F5344CB8AC3E}">
        <p14:creationId xmlns:p14="http://schemas.microsoft.com/office/powerpoint/2010/main" val="6065422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111B6D6F-7AC4-441C-85B4-6C9AE6A9F14C}" type="datetimeFigureOut">
              <a:rPr lang="en-US" smtClean="0"/>
              <a:pPr/>
              <a:t>7/30/2018</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5DF518DE-1E94-4DCB-9026-21625A1CB05B}" type="slidenum">
              <a:rPr lang="en-US" smtClean="0"/>
              <a:pPr/>
              <a:t>‹#›</a:t>
            </a:fld>
            <a:endParaRPr lang="en-US"/>
          </a:p>
        </p:txBody>
      </p:sp>
    </p:spTree>
    <p:extLst>
      <p:ext uri="{BB962C8B-B14F-4D97-AF65-F5344CB8AC3E}">
        <p14:creationId xmlns:p14="http://schemas.microsoft.com/office/powerpoint/2010/main" val="31274716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11B6D6F-7AC4-441C-85B4-6C9AE6A9F14C}" type="datetimeFigureOut">
              <a:rPr lang="en-US" smtClean="0"/>
              <a:pPr/>
              <a:t>7/30/2018</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5DF518DE-1E94-4DCB-9026-21625A1CB05B}" type="slidenum">
              <a:rPr lang="en-US" smtClean="0"/>
              <a:pPr/>
              <a:t>‹#›</a:t>
            </a:fld>
            <a:endParaRPr lang="en-US"/>
          </a:p>
        </p:txBody>
      </p:sp>
    </p:spTree>
    <p:extLst>
      <p:ext uri="{BB962C8B-B14F-4D97-AF65-F5344CB8AC3E}">
        <p14:creationId xmlns:p14="http://schemas.microsoft.com/office/powerpoint/2010/main" val="36406387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11B6D6F-7AC4-441C-85B4-6C9AE6A9F14C}" type="datetimeFigureOut">
              <a:rPr lang="en-US" smtClean="0"/>
              <a:pPr/>
              <a:t>7/30/2018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5DF518DE-1E94-4DCB-9026-21625A1CB05B}" type="slidenum">
              <a:rPr lang="en-US" smtClean="0"/>
              <a:pPr/>
              <a:t>‹#›</a:t>
            </a:fld>
            <a:endParaRPr lang="en-US"/>
          </a:p>
        </p:txBody>
      </p:sp>
    </p:spTree>
    <p:extLst>
      <p:ext uri="{BB962C8B-B14F-4D97-AF65-F5344CB8AC3E}">
        <p14:creationId xmlns:p14="http://schemas.microsoft.com/office/powerpoint/2010/main" val="22779764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11B6D6F-7AC4-441C-85B4-6C9AE6A9F14C}" type="datetimeFigureOut">
              <a:rPr lang="en-US" smtClean="0"/>
              <a:pPr/>
              <a:t>7/30/2018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5DF518DE-1E94-4DCB-9026-21625A1CB05B}" type="slidenum">
              <a:rPr lang="en-US" smtClean="0"/>
              <a:pPr/>
              <a:t>‹#›</a:t>
            </a:fld>
            <a:endParaRPr lang="en-US"/>
          </a:p>
        </p:txBody>
      </p:sp>
    </p:spTree>
    <p:extLst>
      <p:ext uri="{BB962C8B-B14F-4D97-AF65-F5344CB8AC3E}">
        <p14:creationId xmlns:p14="http://schemas.microsoft.com/office/powerpoint/2010/main" val="331942473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52400" y="152400"/>
            <a:ext cx="8839200" cy="65532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fld id="{111B6D6F-7AC4-441C-85B4-6C9AE6A9F14C}" type="datetimeFigureOut">
              <a:rPr lang="en-US" smtClean="0"/>
              <a:pPr/>
              <a:t>7/30/2018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endParaRPr lang="en-US"/>
          </a:p>
        </p:txBody>
      </p:sp>
      <p:sp>
        <p:nvSpPr>
          <p:cNvPr id="14"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5DF518DE-1E94-4DCB-9026-21625A1CB05B}" type="slidenum">
              <a:rPr lang="en-US" smtClean="0"/>
              <a:pPr/>
              <a:t>‹#›</a:t>
            </a:fld>
            <a:endParaRPr lang="en-US"/>
          </a:p>
        </p:txBody>
      </p:sp>
      <p:pic>
        <p:nvPicPr>
          <p:cNvPr id="15" name="Picture 2"/>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4788568" y="6356350"/>
            <a:ext cx="14478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212305" y="6284964"/>
            <a:ext cx="1066800" cy="535729"/>
          </a:xfrm>
          <a:prstGeom prst="rect">
            <a:avLst/>
          </a:prstGeom>
        </p:spPr>
      </p:pic>
      <p:pic>
        <p:nvPicPr>
          <p:cNvPr id="9" name="Picture 8"/>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279105" y="6168239"/>
            <a:ext cx="1600200" cy="670711"/>
          </a:xfrm>
          <a:prstGeom prst="rect">
            <a:avLst/>
          </a:prstGeom>
        </p:spPr>
      </p:pic>
    </p:spTree>
    <p:extLst>
      <p:ext uri="{BB962C8B-B14F-4D97-AF65-F5344CB8AC3E}">
        <p14:creationId xmlns:p14="http://schemas.microsoft.com/office/powerpoint/2010/main" val="9095634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iming>
    <p:tnLst>
      <p:par>
        <p:cTn id="1" dur="indefinite" restart="never" nodeType="tmRoot"/>
      </p:par>
    </p:tnLst>
  </p:timing>
  <p:txStyles>
    <p:titleStyle>
      <a:lvl1pPr algn="ctr" rtl="0" eaLnBrk="1" fontAlgn="base" hangingPunct="1">
        <a:spcBef>
          <a:spcPct val="0"/>
        </a:spcBef>
        <a:spcAft>
          <a:spcPct val="0"/>
        </a:spcAft>
        <a:defRPr sz="4400" b="1" kern="1200">
          <a:solidFill>
            <a:srgbClr val="C00000"/>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b="1">
          <a:solidFill>
            <a:srgbClr val="C00000"/>
          </a:solidFill>
          <a:latin typeface="Arial" charset="0"/>
          <a:cs typeface="Arial" charset="0"/>
        </a:defRPr>
      </a:lvl2pPr>
      <a:lvl3pPr algn="ctr" rtl="0" eaLnBrk="1" fontAlgn="base" hangingPunct="1">
        <a:spcBef>
          <a:spcPct val="0"/>
        </a:spcBef>
        <a:spcAft>
          <a:spcPct val="0"/>
        </a:spcAft>
        <a:defRPr sz="4400" b="1">
          <a:solidFill>
            <a:srgbClr val="C00000"/>
          </a:solidFill>
          <a:latin typeface="Arial" charset="0"/>
          <a:cs typeface="Arial" charset="0"/>
        </a:defRPr>
      </a:lvl3pPr>
      <a:lvl4pPr algn="ctr" rtl="0" eaLnBrk="1" fontAlgn="base" hangingPunct="1">
        <a:spcBef>
          <a:spcPct val="0"/>
        </a:spcBef>
        <a:spcAft>
          <a:spcPct val="0"/>
        </a:spcAft>
        <a:defRPr sz="4400" b="1">
          <a:solidFill>
            <a:srgbClr val="C00000"/>
          </a:solidFill>
          <a:latin typeface="Arial" charset="0"/>
          <a:cs typeface="Arial" charset="0"/>
        </a:defRPr>
      </a:lvl4pPr>
      <a:lvl5pPr algn="ctr" rtl="0" eaLnBrk="1" fontAlgn="base" hangingPunct="1">
        <a:spcBef>
          <a:spcPct val="0"/>
        </a:spcBef>
        <a:spcAft>
          <a:spcPct val="0"/>
        </a:spcAft>
        <a:defRPr sz="4400" b="1">
          <a:solidFill>
            <a:srgbClr val="C00000"/>
          </a:solidFill>
          <a:latin typeface="Arial" charset="0"/>
          <a:cs typeface="Arial" charset="0"/>
        </a:defRPr>
      </a:lvl5pPr>
      <a:lvl6pPr marL="457200" algn="ctr" rtl="0" eaLnBrk="1" fontAlgn="base" hangingPunct="1">
        <a:spcBef>
          <a:spcPct val="0"/>
        </a:spcBef>
        <a:spcAft>
          <a:spcPct val="0"/>
        </a:spcAft>
        <a:defRPr sz="4400">
          <a:solidFill>
            <a:srgbClr val="C00000"/>
          </a:solidFill>
          <a:latin typeface="Minion Pro" pitchFamily="18" charset="0"/>
        </a:defRPr>
      </a:lvl6pPr>
      <a:lvl7pPr marL="914400" algn="ctr" rtl="0" eaLnBrk="1" fontAlgn="base" hangingPunct="1">
        <a:spcBef>
          <a:spcPct val="0"/>
        </a:spcBef>
        <a:spcAft>
          <a:spcPct val="0"/>
        </a:spcAft>
        <a:defRPr sz="4400">
          <a:solidFill>
            <a:srgbClr val="C00000"/>
          </a:solidFill>
          <a:latin typeface="Minion Pro" pitchFamily="18" charset="0"/>
        </a:defRPr>
      </a:lvl7pPr>
      <a:lvl8pPr marL="1371600" algn="ctr" rtl="0" eaLnBrk="1" fontAlgn="base" hangingPunct="1">
        <a:spcBef>
          <a:spcPct val="0"/>
        </a:spcBef>
        <a:spcAft>
          <a:spcPct val="0"/>
        </a:spcAft>
        <a:defRPr sz="4400">
          <a:solidFill>
            <a:srgbClr val="C00000"/>
          </a:solidFill>
          <a:latin typeface="Minion Pro" pitchFamily="18" charset="0"/>
        </a:defRPr>
      </a:lvl8pPr>
      <a:lvl9pPr marL="1828800" algn="ctr" rtl="0" eaLnBrk="1" fontAlgn="base" hangingPunct="1">
        <a:spcBef>
          <a:spcPct val="0"/>
        </a:spcBef>
        <a:spcAft>
          <a:spcPct val="0"/>
        </a:spcAft>
        <a:defRPr sz="4400">
          <a:solidFill>
            <a:srgbClr val="C00000"/>
          </a:solidFill>
          <a:latin typeface="Minion Pro" pitchFamily="18" charset="0"/>
        </a:defRPr>
      </a:lvl9pPr>
    </p:titleStyle>
    <p:bodyStyle>
      <a:lvl1pPr marL="342900" indent="-342900" algn="l" rtl="0" eaLnBrk="1" fontAlgn="base" hangingPunct="1">
        <a:spcBef>
          <a:spcPct val="20000"/>
        </a:spcBef>
        <a:spcAft>
          <a:spcPct val="0"/>
        </a:spcAft>
        <a:buClr>
          <a:srgbClr val="C00000"/>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rgbClr val="C0000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rgbClr val="C0000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rgbClr val="C00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 Id="rId9" Type="http://schemas.openxmlformats.org/officeDocument/2006/relationships/image" Target="../media/image45.jpeg"/></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water.rutgers.edu/"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mailto:obropta@envsci.rutgers.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6.pn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hyperlink" Target="http://www.njstormwater.org/" TargetMode="External"/><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55.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hyperlink" Target="http://www.njstormwater.org/treatment.html"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http://water.rutgers.edu/E-learning.html" TargetMode="Externa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3433" y="1049152"/>
            <a:ext cx="8521967" cy="2550695"/>
          </a:xfrm>
        </p:spPr>
        <p:txBody>
          <a:bodyPr/>
          <a:lstStyle/>
          <a:p>
            <a:r>
              <a:rPr lang="en-US" sz="3600" dirty="0" smtClean="0"/>
              <a:t>Complying with New Jersey Stormwater Regulations Workshop</a:t>
            </a:r>
            <a:endParaRPr lang="en-US" sz="3600" dirty="0"/>
          </a:p>
        </p:txBody>
      </p:sp>
      <p:sp>
        <p:nvSpPr>
          <p:cNvPr id="3" name="Subtitle 2"/>
          <p:cNvSpPr>
            <a:spLocks noGrp="1"/>
          </p:cNvSpPr>
          <p:nvPr>
            <p:ph type="subTitle" idx="4294967295"/>
          </p:nvPr>
        </p:nvSpPr>
        <p:spPr>
          <a:xfrm>
            <a:off x="1295399" y="3234087"/>
            <a:ext cx="6477001" cy="2521819"/>
          </a:xfrm>
          <a:prstGeom prst="rect">
            <a:avLst/>
          </a:prstGeom>
        </p:spPr>
        <p:txBody>
          <a:bodyPr/>
          <a:lstStyle/>
          <a:p>
            <a:pPr marL="0" indent="0" algn="ctr">
              <a:buNone/>
            </a:pPr>
            <a:r>
              <a:rPr lang="en-US" sz="1600" dirty="0" smtClean="0"/>
              <a:t>November </a:t>
            </a:r>
            <a:r>
              <a:rPr lang="en-US" sz="1600" dirty="0" smtClean="0"/>
              <a:t>1, 2017</a:t>
            </a:r>
          </a:p>
          <a:p>
            <a:pPr marL="0" indent="0" algn="ctr">
              <a:buNone/>
            </a:pPr>
            <a:r>
              <a:rPr lang="en-US" sz="1600" dirty="0" smtClean="0"/>
              <a:t>Roxbury Senior Center </a:t>
            </a:r>
          </a:p>
          <a:p>
            <a:pPr marL="0" indent="0" algn="ctr">
              <a:buNone/>
            </a:pPr>
            <a:r>
              <a:rPr lang="en-US" sz="1600" dirty="0" smtClean="0"/>
              <a:t>72 </a:t>
            </a:r>
            <a:r>
              <a:rPr lang="en-US" sz="1600" dirty="0" err="1" smtClean="0"/>
              <a:t>Eyland</a:t>
            </a:r>
            <a:r>
              <a:rPr lang="en-US" sz="1600" dirty="0" smtClean="0"/>
              <a:t> Avenue, Succasunna NJ</a:t>
            </a:r>
          </a:p>
          <a:p>
            <a:pPr marL="0" indent="0" algn="ctr">
              <a:buNone/>
            </a:pPr>
            <a:endParaRPr lang="en-US" sz="700" dirty="0" smtClean="0"/>
          </a:p>
          <a:p>
            <a:pPr marL="0" indent="0" algn="ctr">
              <a:buNone/>
            </a:pPr>
            <a:endParaRPr lang="en-US" sz="700"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39408"/>
            <a:ext cx="1981200" cy="1357991"/>
          </a:xfrm>
          <a:prstGeom prst="rect">
            <a:avLst/>
          </a:prstGeom>
        </p:spPr>
      </p:pic>
    </p:spTree>
    <p:extLst>
      <p:ext uri="{BB962C8B-B14F-4D97-AF65-F5344CB8AC3E}">
        <p14:creationId xmlns:p14="http://schemas.microsoft.com/office/powerpoint/2010/main" val="14591118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6696075" y="5610225"/>
            <a:ext cx="2295525" cy="1238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57200" y="198438"/>
            <a:ext cx="8229600" cy="1143000"/>
          </a:xfrm>
        </p:spPr>
        <p:txBody>
          <a:bodyPr/>
          <a:lstStyle/>
          <a:p>
            <a:pPr>
              <a:lnSpc>
                <a:spcPct val="85000"/>
              </a:lnSpc>
            </a:pPr>
            <a:r>
              <a:rPr lang="en-US" dirty="0" smtClean="0"/>
              <a:t>Addressing Impacts from New Development</a:t>
            </a:r>
            <a:endParaRPr lang="en-US" dirty="0"/>
          </a:p>
        </p:txBody>
      </p:sp>
      <p:sp>
        <p:nvSpPr>
          <p:cNvPr id="3" name="Content Placeholder 2"/>
          <p:cNvSpPr>
            <a:spLocks noGrp="1"/>
          </p:cNvSpPr>
          <p:nvPr>
            <p:ph idx="1"/>
          </p:nvPr>
        </p:nvSpPr>
        <p:spPr>
          <a:xfrm>
            <a:off x="276224" y="1362075"/>
            <a:ext cx="8715375" cy="4533900"/>
          </a:xfrm>
        </p:spPr>
        <p:txBody>
          <a:bodyPr/>
          <a:lstStyle/>
          <a:p>
            <a:r>
              <a:rPr lang="en-US" sz="2400" dirty="0" smtClean="0">
                <a:solidFill>
                  <a:schemeClr val="tx1"/>
                </a:solidFill>
              </a:rPr>
              <a:t>Existing regulations may be adequate to minimize impacts</a:t>
            </a:r>
          </a:p>
          <a:p>
            <a:r>
              <a:rPr lang="en-US" sz="2400" dirty="0" smtClean="0">
                <a:solidFill>
                  <a:schemeClr val="tx1"/>
                </a:solidFill>
              </a:rPr>
              <a:t>Existing regulations are not being enforced by municipalities</a:t>
            </a:r>
          </a:p>
          <a:p>
            <a:r>
              <a:rPr lang="en-US" sz="2400" dirty="0" smtClean="0">
                <a:solidFill>
                  <a:schemeClr val="tx1"/>
                </a:solidFill>
              </a:rPr>
              <a:t>Training needs to be provided to help municipalities understand how to ensure new development are complying</a:t>
            </a:r>
          </a:p>
          <a:p>
            <a:r>
              <a:rPr lang="en-US" sz="2400" dirty="0" smtClean="0">
                <a:solidFill>
                  <a:schemeClr val="tx1"/>
                </a:solidFill>
              </a:rPr>
              <a:t>Outreach needs to be provided to help municipalities get started</a:t>
            </a:r>
          </a:p>
        </p:txBody>
      </p:sp>
      <p:pic>
        <p:nvPicPr>
          <p:cNvPr id="4" name="Picture 3" descr="https://lh5.googleusercontent.com/-KMhaQMbyGaM/UmgN5knJJyI/AAAAAAAA8Rw/ZJ2nDFr_yDo/w1207-h905-no/IMG_6985_2.jpg"/>
          <p:cNvPicPr/>
          <p:nvPr/>
        </p:nvPicPr>
        <p:blipFill>
          <a:blip r:embed="rId3" cstate="print"/>
          <a:srcRect t="21516" b="10555"/>
          <a:stretch>
            <a:fillRect/>
          </a:stretch>
        </p:blipFill>
        <p:spPr bwMode="auto">
          <a:xfrm>
            <a:off x="3855772" y="4203792"/>
            <a:ext cx="4831028" cy="2468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65029" y="4203792"/>
            <a:ext cx="2925131" cy="2563097"/>
          </a:xfrm>
          <a:prstGeom prst="rect">
            <a:avLst/>
          </a:prstGeom>
        </p:spPr>
      </p:pic>
    </p:spTree>
    <p:extLst>
      <p:ext uri="{BB962C8B-B14F-4D97-AF65-F5344CB8AC3E}">
        <p14:creationId xmlns:p14="http://schemas.microsoft.com/office/powerpoint/2010/main" val="3774110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5000"/>
              </a:lnSpc>
            </a:pPr>
            <a:r>
              <a:rPr lang="en-US" dirty="0" smtClean="0"/>
              <a:t>Addressing Impacts from Existing Development</a:t>
            </a:r>
            <a:endParaRPr lang="en-US" dirty="0"/>
          </a:p>
        </p:txBody>
      </p:sp>
      <p:pic>
        <p:nvPicPr>
          <p:cNvPr id="4" name="Picture 3" descr="pavement runoff 1.jpg"/>
          <p:cNvPicPr>
            <a:picLocks noChangeAspect="1"/>
          </p:cNvPicPr>
          <p:nvPr/>
        </p:nvPicPr>
        <p:blipFill>
          <a:blip r:embed="rId3" cstate="print"/>
          <a:stretch>
            <a:fillRect/>
          </a:stretch>
        </p:blipFill>
        <p:spPr>
          <a:xfrm>
            <a:off x="426720" y="1600200"/>
            <a:ext cx="4476160" cy="3352800"/>
          </a:xfrm>
          <a:prstGeom prst="rect">
            <a:avLst/>
          </a:prstGeom>
        </p:spPr>
      </p:pic>
      <p:pic>
        <p:nvPicPr>
          <p:cNvPr id="5" name="Picture 4" descr="pavement runoff 2.jpg"/>
          <p:cNvPicPr>
            <a:picLocks noChangeAspect="1"/>
          </p:cNvPicPr>
          <p:nvPr/>
        </p:nvPicPr>
        <p:blipFill>
          <a:blip r:embed="rId4" cstate="print"/>
          <a:srcRect b="7660"/>
          <a:stretch>
            <a:fillRect/>
          </a:stretch>
        </p:blipFill>
        <p:spPr>
          <a:xfrm>
            <a:off x="5105400" y="4230935"/>
            <a:ext cx="3143248" cy="2173976"/>
          </a:xfrm>
          <a:prstGeom prst="rect">
            <a:avLst/>
          </a:prstGeom>
        </p:spPr>
      </p:pic>
      <p:pic>
        <p:nvPicPr>
          <p:cNvPr id="6" name="Picture 5" descr="pavement runoff 3.jpg"/>
          <p:cNvPicPr>
            <a:picLocks noChangeAspect="1"/>
          </p:cNvPicPr>
          <p:nvPr/>
        </p:nvPicPr>
        <p:blipFill>
          <a:blip r:embed="rId5" cstate="print"/>
          <a:stretch>
            <a:fillRect/>
          </a:stretch>
        </p:blipFill>
        <p:spPr>
          <a:xfrm>
            <a:off x="5410200" y="1524000"/>
            <a:ext cx="2273479" cy="2575173"/>
          </a:xfrm>
          <a:prstGeom prst="rect">
            <a:avLst/>
          </a:prstGeom>
        </p:spPr>
      </p:pic>
      <p:sp>
        <p:nvSpPr>
          <p:cNvPr id="8" name="Title 1"/>
          <p:cNvSpPr txBox="1">
            <a:spLocks/>
          </p:cNvSpPr>
          <p:nvPr/>
        </p:nvSpPr>
        <p:spPr bwMode="auto">
          <a:xfrm>
            <a:off x="685800" y="5105400"/>
            <a:ext cx="401002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b="1" kern="1200">
                <a:solidFill>
                  <a:srgbClr val="C0000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rgbClr val="C00000"/>
                </a:solidFill>
                <a:latin typeface="Arial" charset="0"/>
                <a:cs typeface="Arial" charset="0"/>
              </a:defRPr>
            </a:lvl2pPr>
            <a:lvl3pPr algn="ctr" rtl="0" eaLnBrk="0" fontAlgn="base" hangingPunct="0">
              <a:spcBef>
                <a:spcPct val="0"/>
              </a:spcBef>
              <a:spcAft>
                <a:spcPct val="0"/>
              </a:spcAft>
              <a:defRPr sz="4400" b="1">
                <a:solidFill>
                  <a:srgbClr val="C00000"/>
                </a:solidFill>
                <a:latin typeface="Arial" charset="0"/>
                <a:cs typeface="Arial" charset="0"/>
              </a:defRPr>
            </a:lvl3pPr>
            <a:lvl4pPr algn="ctr" rtl="0" eaLnBrk="0" fontAlgn="base" hangingPunct="0">
              <a:spcBef>
                <a:spcPct val="0"/>
              </a:spcBef>
              <a:spcAft>
                <a:spcPct val="0"/>
              </a:spcAft>
              <a:defRPr sz="4400" b="1">
                <a:solidFill>
                  <a:srgbClr val="C00000"/>
                </a:solidFill>
                <a:latin typeface="Arial" charset="0"/>
                <a:cs typeface="Arial" charset="0"/>
              </a:defRPr>
            </a:lvl4pPr>
            <a:lvl5pPr algn="ctr" rtl="0" eaLnBrk="0" fontAlgn="base" hangingPunct="0">
              <a:spcBef>
                <a:spcPct val="0"/>
              </a:spcBef>
              <a:spcAft>
                <a:spcPct val="0"/>
              </a:spcAft>
              <a:defRPr sz="4400" b="1">
                <a:solidFill>
                  <a:srgbClr val="C00000"/>
                </a:solidFill>
                <a:latin typeface="Arial" charset="0"/>
                <a:cs typeface="Arial" charset="0"/>
              </a:defRPr>
            </a:lvl5pPr>
            <a:lvl6pPr marL="457200" algn="ctr" rtl="0" fontAlgn="base">
              <a:spcBef>
                <a:spcPct val="0"/>
              </a:spcBef>
              <a:spcAft>
                <a:spcPct val="0"/>
              </a:spcAft>
              <a:defRPr sz="4400">
                <a:solidFill>
                  <a:srgbClr val="C00000"/>
                </a:solidFill>
                <a:latin typeface="Minion Pro" pitchFamily="18" charset="0"/>
              </a:defRPr>
            </a:lvl6pPr>
            <a:lvl7pPr marL="914400" algn="ctr" rtl="0" fontAlgn="base">
              <a:spcBef>
                <a:spcPct val="0"/>
              </a:spcBef>
              <a:spcAft>
                <a:spcPct val="0"/>
              </a:spcAft>
              <a:defRPr sz="4400">
                <a:solidFill>
                  <a:srgbClr val="C00000"/>
                </a:solidFill>
                <a:latin typeface="Minion Pro" pitchFamily="18" charset="0"/>
              </a:defRPr>
            </a:lvl7pPr>
            <a:lvl8pPr marL="1371600" algn="ctr" rtl="0" fontAlgn="base">
              <a:spcBef>
                <a:spcPct val="0"/>
              </a:spcBef>
              <a:spcAft>
                <a:spcPct val="0"/>
              </a:spcAft>
              <a:defRPr sz="4400">
                <a:solidFill>
                  <a:srgbClr val="C00000"/>
                </a:solidFill>
                <a:latin typeface="Minion Pro" pitchFamily="18" charset="0"/>
              </a:defRPr>
            </a:lvl8pPr>
            <a:lvl9pPr marL="1828800" algn="ctr" rtl="0" fontAlgn="base">
              <a:spcBef>
                <a:spcPct val="0"/>
              </a:spcBef>
              <a:spcAft>
                <a:spcPct val="0"/>
              </a:spcAft>
              <a:defRPr sz="4400">
                <a:solidFill>
                  <a:srgbClr val="C00000"/>
                </a:solidFill>
                <a:latin typeface="Minion Pro" pitchFamily="18" charset="0"/>
              </a:defRPr>
            </a:lvl9pPr>
          </a:lstStyle>
          <a:p>
            <a:r>
              <a:rPr lang="en-US" sz="2600" dirty="0" smtClean="0"/>
              <a:t>It is all about controlling runoff from impervious surfaces</a:t>
            </a:r>
            <a:endParaRPr lang="en-US" sz="2600" dirty="0"/>
          </a:p>
        </p:txBody>
      </p:sp>
    </p:spTree>
    <p:extLst>
      <p:ext uri="{BB962C8B-B14F-4D97-AF65-F5344CB8AC3E}">
        <p14:creationId xmlns:p14="http://schemas.microsoft.com/office/powerpoint/2010/main" val="35714940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91200" y="304800"/>
            <a:ext cx="30480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7" name="Rectangle 6"/>
          <p:cNvSpPr/>
          <p:nvPr/>
        </p:nvSpPr>
        <p:spPr>
          <a:xfrm>
            <a:off x="0" y="0"/>
            <a:ext cx="9144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14400" y="612845"/>
            <a:ext cx="7620000" cy="5632311"/>
          </a:xfrm>
        </p:spPr>
        <p:txBody>
          <a:bodyPr>
            <a:spAutoFit/>
          </a:bodyPr>
          <a:lstStyle/>
          <a:p>
            <a:r>
              <a:rPr lang="en-US" sz="4800" i="1" u="sng" dirty="0"/>
              <a:t>1</a:t>
            </a:r>
            <a:r>
              <a:rPr lang="en-US" sz="4800" i="1" u="sng" baseline="30000" dirty="0"/>
              <a:t>st</a:t>
            </a:r>
            <a:r>
              <a:rPr lang="en-US" sz="4800" i="1" u="sng" dirty="0"/>
              <a:t> – New </a:t>
            </a:r>
            <a:r>
              <a:rPr lang="en-US" sz="4800" i="1" u="sng" dirty="0" smtClean="0"/>
              <a:t>Development</a:t>
            </a:r>
            <a:r>
              <a:rPr lang="en-US" sz="6600" dirty="0" smtClean="0"/>
              <a:t/>
            </a:r>
            <a:br>
              <a:rPr lang="en-US" sz="6600" dirty="0" smtClean="0"/>
            </a:br>
            <a:r>
              <a:rPr lang="en-US" sz="3600" dirty="0" smtClean="0"/>
              <a:t/>
            </a:r>
            <a:br>
              <a:rPr lang="en-US" sz="3600" dirty="0" smtClean="0"/>
            </a:br>
            <a:r>
              <a:rPr lang="en-US" sz="6600" b="1" dirty="0" smtClean="0"/>
              <a:t>Asking the Right Questions </a:t>
            </a:r>
            <a:br>
              <a:rPr lang="en-US" sz="6600" b="1" dirty="0" smtClean="0"/>
            </a:br>
            <a:r>
              <a:rPr lang="en-US" sz="6600" b="1" dirty="0" smtClean="0"/>
              <a:t>in Stormwater Review</a:t>
            </a:r>
            <a:endParaRPr lang="en-US" sz="6600" b="1" dirty="0"/>
          </a:p>
        </p:txBody>
      </p:sp>
    </p:spTree>
    <p:extLst>
      <p:ext uri="{BB962C8B-B14F-4D97-AF65-F5344CB8AC3E}">
        <p14:creationId xmlns:p14="http://schemas.microsoft.com/office/powerpoint/2010/main" val="34292514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6"/>
          <p:cNvSpPr>
            <a:spLocks noGrp="1"/>
          </p:cNvSpPr>
          <p:nvPr>
            <p:ph type="title"/>
          </p:nvPr>
        </p:nvSpPr>
        <p:spPr/>
        <p:txBody>
          <a:bodyPr>
            <a:normAutofit/>
          </a:bodyPr>
          <a:lstStyle/>
          <a:p>
            <a:pPr eaLnBrk="1" hangingPunct="1"/>
            <a:r>
              <a:rPr lang="en-US" dirty="0" smtClean="0"/>
              <a:t>Important to Remember</a:t>
            </a:r>
            <a:endParaRPr lang="en-US" b="1" dirty="0" smtClean="0">
              <a:solidFill>
                <a:srgbClr val="C00000"/>
              </a:solidFill>
              <a:latin typeface="Arial" pitchFamily="34" charset="0"/>
              <a:cs typeface="Arial" pitchFamily="34" charset="0"/>
            </a:endParaRPr>
          </a:p>
        </p:txBody>
      </p:sp>
      <p:sp>
        <p:nvSpPr>
          <p:cNvPr id="15364" name="Rectangle 3"/>
          <p:cNvSpPr>
            <a:spLocks noGrp="1" noChangeArrowheads="1"/>
          </p:cNvSpPr>
          <p:nvPr>
            <p:ph idx="1"/>
          </p:nvPr>
        </p:nvSpPr>
        <p:spPr>
          <a:xfrm>
            <a:off x="457200" y="1447800"/>
            <a:ext cx="8229600" cy="4525963"/>
          </a:xfrm>
        </p:spPr>
        <p:txBody>
          <a:bodyPr/>
          <a:lstStyle/>
          <a:p>
            <a:pPr algn="just" eaLnBrk="1" hangingPunct="1">
              <a:buFontTx/>
              <a:buNone/>
            </a:pPr>
            <a:r>
              <a:rPr lang="en-US" sz="2800" dirty="0" smtClean="0">
                <a:latin typeface="Times New Roman" pitchFamily="18" charset="0"/>
                <a:cs typeface="Times New Roman" pitchFamily="18" charset="0"/>
              </a:rPr>
              <a:t>	</a:t>
            </a:r>
          </a:p>
        </p:txBody>
      </p:sp>
      <p:sp>
        <p:nvSpPr>
          <p:cNvPr id="8" name="Rectangle 3"/>
          <p:cNvSpPr txBox="1">
            <a:spLocks noChangeArrowheads="1"/>
          </p:cNvSpPr>
          <p:nvPr/>
        </p:nvSpPr>
        <p:spPr>
          <a:xfrm>
            <a:off x="609600" y="1600200"/>
            <a:ext cx="7772400" cy="4525963"/>
          </a:xfrm>
          <a:prstGeom prst="rect">
            <a:avLst/>
          </a:prstGeom>
        </p:spPr>
        <p:txBody>
          <a:bodyPr vert="horz" lIns="91440" tIns="45720" rIns="91440" bIns="45720" rtlCol="0">
            <a:normAutofit fontScale="92500" lnSpcReduction="10000"/>
          </a:bodyPr>
          <a:lstStyle/>
          <a:p>
            <a:pPr marL="342900" indent="-342900" algn="ctr"/>
            <a:r>
              <a:rPr kumimoji="0" lang="en-US" sz="3200" b="0"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rPr>
              <a:t>	The </a:t>
            </a:r>
            <a:r>
              <a:rPr lang="en-US" sz="3200" dirty="0" smtClean="0">
                <a:latin typeface="Arial" panose="020B0604020202020204" pitchFamily="34" charset="0"/>
                <a:cs typeface="Arial" panose="020B0604020202020204" pitchFamily="34" charset="0"/>
              </a:rPr>
              <a:t>approval of a developer’s stormwater management plans lies </a:t>
            </a:r>
            <a:r>
              <a:rPr lang="en-US" sz="3200" b="1" u="sng" dirty="0" smtClean="0">
                <a:solidFill>
                  <a:srgbClr val="C00000"/>
                </a:solidFill>
                <a:latin typeface="Arial" panose="020B0604020202020204" pitchFamily="34" charset="0"/>
                <a:cs typeface="Arial" panose="020B0604020202020204" pitchFamily="34" charset="0"/>
              </a:rPr>
              <a:t>solely</a:t>
            </a:r>
            <a:r>
              <a:rPr lang="en-US" sz="3200" dirty="0" smtClean="0">
                <a:latin typeface="Arial" panose="020B0604020202020204" pitchFamily="34" charset="0"/>
                <a:cs typeface="Arial" panose="020B0604020202020204" pitchFamily="34" charset="0"/>
              </a:rPr>
              <a:t> with the municipality.</a:t>
            </a:r>
          </a:p>
          <a:p>
            <a:pPr marL="342900" indent="-342900" algn="ctr"/>
            <a:endParaRPr lang="en-US" sz="3200" dirty="0" smtClean="0">
              <a:latin typeface="Arial" panose="020B0604020202020204" pitchFamily="34" charset="0"/>
              <a:cs typeface="Arial" panose="020B0604020202020204" pitchFamily="34" charset="0"/>
            </a:endParaRPr>
          </a:p>
          <a:p>
            <a:pPr marL="342900" indent="-342900" algn="ctr"/>
            <a:r>
              <a:rPr lang="en-US" sz="3200" dirty="0" smtClean="0">
                <a:latin typeface="Arial" panose="020B0604020202020204" pitchFamily="34" charset="0"/>
                <a:cs typeface="Arial" panose="020B0604020202020204" pitchFamily="34" charset="0"/>
              </a:rPr>
              <a:t>Municipalities are </a:t>
            </a:r>
            <a:r>
              <a:rPr lang="en-US" sz="3200" b="1" u="sng" dirty="0" smtClean="0">
                <a:solidFill>
                  <a:srgbClr val="C00000"/>
                </a:solidFill>
                <a:latin typeface="Arial" panose="020B0604020202020204" pitchFamily="34" charset="0"/>
                <a:cs typeface="Arial" panose="020B0604020202020204" pitchFamily="34" charset="0"/>
              </a:rPr>
              <a:t>required</a:t>
            </a:r>
            <a:r>
              <a:rPr lang="en-US" sz="3200" dirty="0" smtClean="0">
                <a:latin typeface="Arial" panose="020B0604020202020204" pitchFamily="34" charset="0"/>
                <a:cs typeface="Arial" panose="020B0604020202020204" pitchFamily="34" charset="0"/>
              </a:rPr>
              <a:t> under their </a:t>
            </a:r>
            <a:r>
              <a:rPr lang="en-US" sz="3400" i="1" dirty="0" smtClean="0">
                <a:latin typeface="Arial" panose="020B0604020202020204" pitchFamily="34" charset="0"/>
                <a:cs typeface="Arial" panose="020B0604020202020204" pitchFamily="34" charset="0"/>
              </a:rPr>
              <a:t>Municipal Separate Storm Sewer   System (MS4) General Permit</a:t>
            </a:r>
            <a:r>
              <a:rPr lang="en-US" sz="3200" i="1" dirty="0" smtClean="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to enforce statewide basic requirements for post-construction stormwater management in new development and redevelopment.</a:t>
            </a:r>
          </a:p>
          <a:p>
            <a:pPr marL="342900" indent="-342900" algn="ctr"/>
            <a:endParaRPr lang="en-US" sz="3200" dirty="0" smtClean="0">
              <a:latin typeface="Arial" panose="020B0604020202020204" pitchFamily="34" charset="0"/>
              <a:cs typeface="Arial" panose="020B0604020202020204" pitchFamily="34" charset="0"/>
            </a:endParaRPr>
          </a:p>
          <a:p>
            <a:pPr marL="342900" indent="-342900" algn="ctr"/>
            <a:endParaRPr lang="en-US" sz="3200" dirty="0" smtClean="0">
              <a:latin typeface="Arial" panose="020B0604020202020204" pitchFamily="34" charset="0"/>
              <a:cs typeface="Arial" panose="020B0604020202020204" pitchFamily="34" charset="0"/>
            </a:endParaRPr>
          </a:p>
          <a:p>
            <a:pPr marL="342900" marR="0" lvl="0" indent="-342900" algn="just" defTabSz="914400" rtl="0" eaLnBrk="1" fontAlgn="auto" latinLnBrk="0" hangingPunct="1">
              <a:lnSpc>
                <a:spcPct val="100000"/>
              </a:lnSpc>
              <a:spcBef>
                <a:spcPct val="20000"/>
              </a:spcBef>
              <a:spcAft>
                <a:spcPts val="0"/>
              </a:spcAft>
              <a:buClrTx/>
              <a:buSzTx/>
              <a:buFontTx/>
              <a:buNone/>
              <a:tabLst/>
              <a:defRPr/>
            </a:pPr>
            <a:endParaRPr kumimoji="0" lang="en-US" sz="3200" b="0"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endParaRPr>
          </a:p>
          <a:p>
            <a:pPr marL="342900" marR="0" lvl="0" indent="-342900" algn="just" defTabSz="914400" rtl="0" eaLnBrk="1" fontAlgn="auto" latinLnBrk="0" hangingPunct="1">
              <a:lnSpc>
                <a:spcPct val="100000"/>
              </a:lnSpc>
              <a:spcBef>
                <a:spcPct val="20000"/>
              </a:spcBef>
              <a:spcAft>
                <a:spcPts val="0"/>
              </a:spcAft>
              <a:buClrTx/>
              <a:buSzTx/>
              <a:buFontTx/>
              <a:buNone/>
              <a:tabLst/>
              <a:defRPr/>
            </a:pPr>
            <a:endParaRPr kumimoji="0" lang="en-US" sz="3200" b="0" i="0" u="none" strike="noStrike" kern="1200" cap="none" spc="0" normalizeH="0" baseline="0" noProof="0" dirty="0" smtClean="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63715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1300975" y="1160329"/>
            <a:ext cx="6705600" cy="4991100"/>
            <a:chOff x="-5334000" y="-1600200"/>
            <a:chExt cx="6248400" cy="4686300"/>
          </a:xfrm>
        </p:grpSpPr>
        <p:pic>
          <p:nvPicPr>
            <p:cNvPr id="17" name="Picture 16" descr="9975468.JPG"/>
            <p:cNvPicPr>
              <a:picLocks noChangeAspect="1"/>
            </p:cNvPicPr>
            <p:nvPr/>
          </p:nvPicPr>
          <p:blipFill>
            <a:blip r:embed="rId2" cstate="print"/>
            <a:stretch>
              <a:fillRect/>
            </a:stretch>
          </p:blipFill>
          <p:spPr>
            <a:xfrm>
              <a:off x="-5334000" y="-1600200"/>
              <a:ext cx="6248400" cy="4686300"/>
            </a:xfrm>
            <a:prstGeom prst="rect">
              <a:avLst/>
            </a:prstGeom>
            <a:ln>
              <a:noFill/>
            </a:ln>
            <a:effectLst>
              <a:outerShdw blurRad="292100" dist="139700" dir="2700000" algn="tl" rotWithShape="0">
                <a:srgbClr val="333333">
                  <a:alpha val="65000"/>
                </a:srgbClr>
              </a:outerShdw>
            </a:effectLst>
          </p:spPr>
        </p:pic>
        <p:sp>
          <p:nvSpPr>
            <p:cNvPr id="18" name="TextBox 8"/>
            <p:cNvSpPr txBox="1">
              <a:spLocks noChangeArrowheads="1"/>
            </p:cNvSpPr>
            <p:nvPr/>
          </p:nvSpPr>
          <p:spPr bwMode="auto">
            <a:xfrm>
              <a:off x="-5257800" y="2590800"/>
              <a:ext cx="5029200" cy="369332"/>
            </a:xfrm>
            <a:prstGeom prst="rect">
              <a:avLst/>
            </a:prstGeom>
            <a:noFill/>
            <a:ln w="9525">
              <a:noFill/>
              <a:miter lim="800000"/>
              <a:headEnd/>
              <a:tailEnd/>
            </a:ln>
          </p:spPr>
          <p:txBody>
            <a:bodyPr>
              <a:spAutoFit/>
            </a:bodyPr>
            <a:lstStyle/>
            <a:p>
              <a:r>
                <a:rPr lang="en-US" b="1">
                  <a:solidFill>
                    <a:schemeClr val="bg1"/>
                  </a:solidFill>
                  <a:latin typeface="Calibri" pitchFamily="34" charset="0"/>
                </a:rPr>
                <a:t>It is absorbed by plants…</a:t>
              </a:r>
            </a:p>
          </p:txBody>
        </p:sp>
      </p:grpSp>
      <p:grpSp>
        <p:nvGrpSpPr>
          <p:cNvPr id="3" name="Group 12"/>
          <p:cNvGrpSpPr>
            <a:grpSpLocks/>
          </p:cNvGrpSpPr>
          <p:nvPr/>
        </p:nvGrpSpPr>
        <p:grpSpPr bwMode="auto">
          <a:xfrm>
            <a:off x="1300975" y="1160329"/>
            <a:ext cx="6705600" cy="4972050"/>
            <a:chOff x="-609599" y="3475061"/>
            <a:chExt cx="6248401" cy="4667251"/>
          </a:xfrm>
        </p:grpSpPr>
        <p:pic>
          <p:nvPicPr>
            <p:cNvPr id="15371" name="Picture 2" descr="http://www.atmos.albany.edu/daes/atmclasses/atm301/soil_xsec.jpg"/>
            <p:cNvPicPr>
              <a:picLocks noChangeAspect="1" noChangeArrowheads="1"/>
            </p:cNvPicPr>
            <p:nvPr/>
          </p:nvPicPr>
          <p:blipFill>
            <a:blip r:embed="rId3" cstate="print"/>
            <a:srcRect r="10909"/>
            <a:stretch>
              <a:fillRect/>
            </a:stretch>
          </p:blipFill>
          <p:spPr bwMode="auto">
            <a:xfrm>
              <a:off x="-609599" y="3475061"/>
              <a:ext cx="6248401" cy="4667251"/>
            </a:xfrm>
            <a:prstGeom prst="rect">
              <a:avLst/>
            </a:prstGeom>
            <a:noFill/>
            <a:ln w="9525">
              <a:noFill/>
              <a:miter lim="800000"/>
              <a:headEnd/>
              <a:tailEnd/>
            </a:ln>
          </p:spPr>
        </p:pic>
        <p:sp>
          <p:nvSpPr>
            <p:cNvPr id="15372" name="TextBox 9"/>
            <p:cNvSpPr txBox="1">
              <a:spLocks noChangeArrowheads="1"/>
            </p:cNvSpPr>
            <p:nvPr/>
          </p:nvSpPr>
          <p:spPr bwMode="auto">
            <a:xfrm>
              <a:off x="-533400" y="5715000"/>
              <a:ext cx="2514600" cy="369332"/>
            </a:xfrm>
            <a:prstGeom prst="rect">
              <a:avLst/>
            </a:prstGeom>
            <a:noFill/>
            <a:ln w="9525">
              <a:noFill/>
              <a:miter lim="800000"/>
              <a:headEnd/>
              <a:tailEnd/>
            </a:ln>
          </p:spPr>
          <p:txBody>
            <a:bodyPr>
              <a:spAutoFit/>
            </a:bodyPr>
            <a:lstStyle/>
            <a:p>
              <a:r>
                <a:rPr lang="en-US" b="1" dirty="0">
                  <a:solidFill>
                    <a:schemeClr val="bg1"/>
                  </a:solidFill>
                  <a:latin typeface="Calibri" pitchFamily="34" charset="0"/>
                </a:rPr>
                <a:t>It infiltrates into soils…</a:t>
              </a:r>
            </a:p>
          </p:txBody>
        </p:sp>
      </p:grpSp>
      <p:grpSp>
        <p:nvGrpSpPr>
          <p:cNvPr id="5" name="Group 13"/>
          <p:cNvGrpSpPr>
            <a:grpSpLocks/>
          </p:cNvGrpSpPr>
          <p:nvPr/>
        </p:nvGrpSpPr>
        <p:grpSpPr bwMode="auto">
          <a:xfrm>
            <a:off x="1300976" y="1160329"/>
            <a:ext cx="6705600" cy="4991100"/>
            <a:chOff x="7696200" y="-228600"/>
            <a:chExt cx="6248401" cy="4690872"/>
          </a:xfrm>
        </p:grpSpPr>
        <p:pic>
          <p:nvPicPr>
            <p:cNvPr id="8" name="Picture 2" descr="C:\Documents and Settings\jlpeterson\My Documents\Watershed Stewards\Pictures\Morning Evaporation.jpg"/>
            <p:cNvPicPr>
              <a:picLocks noChangeAspect="1" noChangeArrowheads="1"/>
            </p:cNvPicPr>
            <p:nvPr/>
          </p:nvPicPr>
          <p:blipFill>
            <a:blip r:embed="rId4" cstate="print"/>
            <a:srcRect t="8000" r="28071" b="26667"/>
            <a:stretch>
              <a:fillRect/>
            </a:stretch>
          </p:blipFill>
          <p:spPr bwMode="auto">
            <a:xfrm>
              <a:off x="7696200" y="-228600"/>
              <a:ext cx="6248401" cy="4690872"/>
            </a:xfrm>
            <a:prstGeom prst="rect">
              <a:avLst/>
            </a:prstGeom>
            <a:ln>
              <a:noFill/>
            </a:ln>
            <a:effectLst>
              <a:outerShdw blurRad="292100" dist="139700" dir="2700000" algn="tl" rotWithShape="0">
                <a:srgbClr val="333333">
                  <a:alpha val="65000"/>
                </a:srgbClr>
              </a:outerShdw>
            </a:effectLst>
          </p:spPr>
        </p:pic>
        <p:sp>
          <p:nvSpPr>
            <p:cNvPr id="15370" name="TextBox 10"/>
            <p:cNvSpPr txBox="1">
              <a:spLocks noChangeArrowheads="1"/>
            </p:cNvSpPr>
            <p:nvPr/>
          </p:nvSpPr>
          <p:spPr bwMode="auto">
            <a:xfrm>
              <a:off x="8686800" y="3962400"/>
              <a:ext cx="5029200" cy="369332"/>
            </a:xfrm>
            <a:prstGeom prst="rect">
              <a:avLst/>
            </a:prstGeom>
            <a:noFill/>
            <a:ln w="9525">
              <a:noFill/>
              <a:miter lim="800000"/>
              <a:headEnd/>
              <a:tailEnd/>
            </a:ln>
          </p:spPr>
          <p:txBody>
            <a:bodyPr>
              <a:spAutoFit/>
            </a:bodyPr>
            <a:lstStyle/>
            <a:p>
              <a:r>
                <a:rPr lang="en-US" b="1">
                  <a:solidFill>
                    <a:schemeClr val="bg1"/>
                  </a:solidFill>
                  <a:latin typeface="Calibri" pitchFamily="34" charset="0"/>
                </a:rPr>
                <a:t>It evaporates…</a:t>
              </a:r>
            </a:p>
          </p:txBody>
        </p:sp>
      </p:grpSp>
      <p:grpSp>
        <p:nvGrpSpPr>
          <p:cNvPr id="6" name="Group 14"/>
          <p:cNvGrpSpPr>
            <a:grpSpLocks/>
          </p:cNvGrpSpPr>
          <p:nvPr/>
        </p:nvGrpSpPr>
        <p:grpSpPr bwMode="auto">
          <a:xfrm>
            <a:off x="1219200" y="1160329"/>
            <a:ext cx="6781800" cy="5067300"/>
            <a:chOff x="5257800" y="3810000"/>
            <a:chExt cx="6248400" cy="4686300"/>
          </a:xfrm>
        </p:grpSpPr>
        <p:pic>
          <p:nvPicPr>
            <p:cNvPr id="4" name="Picture 3" descr="C:\Documents and Settings\jlpeterson\My Documents\Watershed Stewards\Pictures\Nikki Pictures\NikPics\100_0287.JPG"/>
            <p:cNvPicPr>
              <a:picLocks noChangeAspect="1" noChangeArrowheads="1"/>
            </p:cNvPicPr>
            <p:nvPr/>
          </p:nvPicPr>
          <p:blipFill>
            <a:blip r:embed="rId5" cstate="print"/>
            <a:stretch>
              <a:fillRect/>
            </a:stretch>
          </p:blipFill>
          <p:spPr bwMode="auto">
            <a:xfrm>
              <a:off x="5257800" y="3810000"/>
              <a:ext cx="6248400" cy="4686300"/>
            </a:xfrm>
            <a:prstGeom prst="rect">
              <a:avLst/>
            </a:prstGeom>
            <a:ln>
              <a:noFill/>
            </a:ln>
            <a:effectLst>
              <a:outerShdw blurRad="292100" dist="139700" dir="2700000" algn="tl" rotWithShape="0">
                <a:srgbClr val="333333">
                  <a:alpha val="65000"/>
                </a:srgbClr>
              </a:outerShdw>
            </a:effectLst>
          </p:spPr>
        </p:pic>
        <p:sp>
          <p:nvSpPr>
            <p:cNvPr id="15368" name="TextBox 4"/>
            <p:cNvSpPr txBox="1">
              <a:spLocks noChangeArrowheads="1"/>
            </p:cNvSpPr>
            <p:nvPr/>
          </p:nvSpPr>
          <p:spPr bwMode="auto">
            <a:xfrm>
              <a:off x="6019800" y="6673334"/>
              <a:ext cx="5029200" cy="341563"/>
            </a:xfrm>
            <a:prstGeom prst="rect">
              <a:avLst/>
            </a:prstGeom>
            <a:noFill/>
            <a:ln w="9525">
              <a:noFill/>
              <a:miter lim="800000"/>
              <a:headEnd/>
              <a:tailEnd/>
            </a:ln>
          </p:spPr>
          <p:txBody>
            <a:bodyPr>
              <a:spAutoFit/>
            </a:bodyPr>
            <a:lstStyle/>
            <a:p>
              <a:r>
                <a:rPr lang="en-US" b="1" dirty="0">
                  <a:solidFill>
                    <a:schemeClr val="bg1"/>
                  </a:solidFill>
                  <a:latin typeface="Arial" panose="020B0604020202020204" pitchFamily="34" charset="0"/>
                  <a:cs typeface="Arial" panose="020B0604020202020204" pitchFamily="34" charset="0"/>
                </a:rPr>
                <a:t>It runs off of rooftops and pavement…</a:t>
              </a:r>
            </a:p>
          </p:txBody>
        </p:sp>
      </p:grpSp>
      <p:sp>
        <p:nvSpPr>
          <p:cNvPr id="15362" name="Rectangle 2"/>
          <p:cNvSpPr>
            <a:spLocks noChangeArrowheads="1"/>
          </p:cNvSpPr>
          <p:nvPr/>
        </p:nvSpPr>
        <p:spPr bwMode="auto">
          <a:xfrm>
            <a:off x="245659" y="331857"/>
            <a:ext cx="8707271" cy="707886"/>
          </a:xfrm>
          <a:prstGeom prst="rect">
            <a:avLst/>
          </a:prstGeom>
          <a:noFill/>
          <a:ln w="9525">
            <a:noFill/>
            <a:miter lim="800000"/>
            <a:headEnd/>
            <a:tailEnd/>
          </a:ln>
        </p:spPr>
        <p:txBody>
          <a:bodyPr anchor="ctr">
            <a:spAutoFit/>
          </a:bodyPr>
          <a:lstStyle/>
          <a:p>
            <a:pPr algn="ctr"/>
            <a:r>
              <a:rPr lang="en-US" sz="4000" b="1" dirty="0">
                <a:solidFill>
                  <a:srgbClr val="C00000"/>
                </a:solidFill>
                <a:latin typeface="Arial" pitchFamily="34" charset="0"/>
                <a:cs typeface="Arial" pitchFamily="34" charset="0"/>
              </a:rPr>
              <a:t>What happens to the </a:t>
            </a:r>
            <a:r>
              <a:rPr lang="en-US" sz="4000" b="1" dirty="0" smtClean="0">
                <a:solidFill>
                  <a:srgbClr val="C00000"/>
                </a:solidFill>
                <a:latin typeface="Arial" pitchFamily="34" charset="0"/>
                <a:cs typeface="Arial" pitchFamily="34" charset="0"/>
              </a:rPr>
              <a:t>rain?</a:t>
            </a:r>
            <a:endParaRPr lang="en-US" sz="4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04310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000"/>
                            </p:stCondLst>
                            <p:childTnLst>
                              <p:par>
                                <p:cTn id="9" presetID="10" presetClass="entr" presetSubtype="0" fill="hold" nodeType="afterEffect">
                                  <p:stCondLst>
                                    <p:cond delay="2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par>
                          <p:cTn id="12" fill="hold">
                            <p:stCondLst>
                              <p:cond delay="8000"/>
                            </p:stCondLst>
                            <p:childTnLst>
                              <p:par>
                                <p:cTn id="13" presetID="10" presetClass="entr" presetSubtype="0"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354875"/>
            <a:ext cx="8229600" cy="707886"/>
          </a:xfrm>
        </p:spPr>
        <p:txBody>
          <a:bodyPr>
            <a:spAutoFit/>
          </a:bodyPr>
          <a:lstStyle/>
          <a:p>
            <a:pPr>
              <a:defRPr/>
            </a:pPr>
            <a:r>
              <a:rPr lang="en-US" sz="4000" b="1" dirty="0" smtClean="0">
                <a:solidFill>
                  <a:srgbClr val="C00000"/>
                </a:solidFill>
                <a:latin typeface="Arial" pitchFamily="34" charset="0"/>
                <a:cs typeface="Arial" pitchFamily="34" charset="0"/>
              </a:rPr>
              <a:t>The </a:t>
            </a:r>
            <a:r>
              <a:rPr lang="en-US" sz="4000" b="1" dirty="0" smtClean="0">
                <a:solidFill>
                  <a:schemeClr val="tx1"/>
                </a:solidFill>
                <a:latin typeface="Arial" pitchFamily="34" charset="0"/>
                <a:cs typeface="Arial" pitchFamily="34" charset="0"/>
              </a:rPr>
              <a:t>Natural</a:t>
            </a:r>
            <a:r>
              <a:rPr lang="en-US" sz="4000" b="1" dirty="0" smtClean="0">
                <a:solidFill>
                  <a:srgbClr val="C00000"/>
                </a:solidFill>
                <a:latin typeface="Arial" pitchFamily="34" charset="0"/>
                <a:cs typeface="Arial" pitchFamily="34" charset="0"/>
              </a:rPr>
              <a:t> Hydrologic Cycle</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l="4809" t="6665" r="8605" b="17334"/>
          <a:stretch/>
        </p:blipFill>
        <p:spPr>
          <a:xfrm>
            <a:off x="892972" y="1062761"/>
            <a:ext cx="7358055" cy="5825127"/>
          </a:xfrm>
          <a:prstGeom prst="rect">
            <a:avLst/>
          </a:prstGeom>
        </p:spPr>
      </p:pic>
    </p:spTree>
    <p:extLst>
      <p:ext uri="{BB962C8B-B14F-4D97-AF65-F5344CB8AC3E}">
        <p14:creationId xmlns:p14="http://schemas.microsoft.com/office/powerpoint/2010/main" val="41452731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39713" y="3581405"/>
            <a:ext cx="8709025" cy="369333"/>
            <a:chOff x="239049" y="3462237"/>
            <a:chExt cx="8709471" cy="369385"/>
          </a:xfrm>
        </p:grpSpPr>
        <p:sp>
          <p:nvSpPr>
            <p:cNvPr id="20500" name="TextBox 22"/>
            <p:cNvSpPr txBox="1">
              <a:spLocks noChangeArrowheads="1"/>
            </p:cNvSpPr>
            <p:nvPr/>
          </p:nvSpPr>
          <p:spPr bwMode="auto">
            <a:xfrm>
              <a:off x="239049" y="3473905"/>
              <a:ext cx="2070100" cy="338602"/>
            </a:xfrm>
            <a:prstGeom prst="rect">
              <a:avLst/>
            </a:prstGeom>
            <a:noFill/>
            <a:ln w="9525">
              <a:noFill/>
              <a:miter lim="800000"/>
              <a:headEnd/>
              <a:tailEnd/>
            </a:ln>
          </p:spPr>
          <p:txBody>
            <a:bodyPr>
              <a:spAutoFit/>
            </a:bodyPr>
            <a:lstStyle/>
            <a:p>
              <a:r>
                <a:rPr lang="en-US" sz="1600" i="1" dirty="0">
                  <a:latin typeface="Arial" panose="020B0604020202020204" pitchFamily="34" charset="0"/>
                  <a:cs typeface="Arial" panose="020B0604020202020204" pitchFamily="34" charset="0"/>
                </a:rPr>
                <a:t>More development</a:t>
              </a:r>
            </a:p>
          </p:txBody>
        </p:sp>
        <p:sp>
          <p:nvSpPr>
            <p:cNvPr id="20501" name="TextBox 23"/>
            <p:cNvSpPr txBox="1">
              <a:spLocks noChangeArrowheads="1"/>
            </p:cNvSpPr>
            <p:nvPr/>
          </p:nvSpPr>
          <p:spPr bwMode="auto">
            <a:xfrm>
              <a:off x="2895072" y="3462237"/>
              <a:ext cx="2694267" cy="338602"/>
            </a:xfrm>
            <a:prstGeom prst="rect">
              <a:avLst/>
            </a:prstGeom>
            <a:noFill/>
            <a:ln w="9525">
              <a:noFill/>
              <a:miter lim="800000"/>
              <a:headEnd/>
              <a:tailEnd/>
            </a:ln>
          </p:spPr>
          <p:txBody>
            <a:bodyPr wrap="square">
              <a:spAutoFit/>
            </a:bodyPr>
            <a:lstStyle/>
            <a:p>
              <a:r>
                <a:rPr lang="en-US" sz="1600" i="1" dirty="0">
                  <a:latin typeface="Arial" panose="020B0604020202020204" pitchFamily="34" charset="0"/>
                  <a:cs typeface="Arial" panose="020B0604020202020204" pitchFamily="34" charset="0"/>
                </a:rPr>
                <a:t>More impervious surfaces</a:t>
              </a:r>
            </a:p>
          </p:txBody>
        </p:sp>
        <p:sp>
          <p:nvSpPr>
            <p:cNvPr id="20502" name="TextBox 24"/>
            <p:cNvSpPr txBox="1">
              <a:spLocks noChangeArrowheads="1"/>
            </p:cNvSpPr>
            <p:nvPr/>
          </p:nvSpPr>
          <p:spPr bwMode="auto">
            <a:xfrm>
              <a:off x="6221195" y="3462237"/>
              <a:ext cx="2727325" cy="369385"/>
            </a:xfrm>
            <a:prstGeom prst="rect">
              <a:avLst/>
            </a:prstGeom>
            <a:noFill/>
            <a:ln w="9525">
              <a:noFill/>
              <a:miter lim="800000"/>
              <a:headEnd/>
              <a:tailEnd/>
            </a:ln>
          </p:spPr>
          <p:txBody>
            <a:bodyPr>
              <a:spAutoFit/>
            </a:bodyPr>
            <a:lstStyle/>
            <a:p>
              <a:r>
                <a:rPr lang="en-US" i="1" dirty="0">
                  <a:latin typeface="Arial" panose="020B0604020202020204" pitchFamily="34" charset="0"/>
                  <a:cs typeface="Arial" panose="020B0604020202020204" pitchFamily="34" charset="0"/>
                </a:rPr>
                <a:t>More stormwater runoff</a:t>
              </a:r>
            </a:p>
          </p:txBody>
        </p:sp>
        <p:cxnSp>
          <p:nvCxnSpPr>
            <p:cNvPr id="9" name="Straight Arrow Connector 8"/>
            <p:cNvCxnSpPr/>
            <p:nvPr/>
          </p:nvCxnSpPr>
          <p:spPr>
            <a:xfrm>
              <a:off x="2341007" y="3687694"/>
              <a:ext cx="558829" cy="1588"/>
            </a:xfrm>
            <a:prstGeom prst="straightConnector1">
              <a:avLst/>
            </a:prstGeom>
            <a:ln w="34925">
              <a:solidFill>
                <a:srgbClr val="36472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562209" y="3690869"/>
              <a:ext cx="609631" cy="1588"/>
            </a:xfrm>
            <a:prstGeom prst="straightConnector1">
              <a:avLst/>
            </a:prstGeom>
            <a:ln w="34925">
              <a:solidFill>
                <a:srgbClr val="36472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 name="Group 10"/>
          <p:cNvGrpSpPr>
            <a:grpSpLocks/>
          </p:cNvGrpSpPr>
          <p:nvPr/>
        </p:nvGrpSpPr>
        <p:grpSpPr bwMode="auto">
          <a:xfrm>
            <a:off x="381000" y="4419600"/>
            <a:ext cx="8458200" cy="1828800"/>
            <a:chOff x="-345567" y="4171933"/>
            <a:chExt cx="9754437" cy="2249313"/>
          </a:xfrm>
        </p:grpSpPr>
        <p:pic>
          <p:nvPicPr>
            <p:cNvPr id="20497" name="Picture 11" descr="Photos(3-3-2010) 111"/>
            <p:cNvPicPr>
              <a:picLocks noChangeAspect="1" noChangeArrowheads="1"/>
            </p:cNvPicPr>
            <p:nvPr/>
          </p:nvPicPr>
          <p:blipFill>
            <a:blip r:embed="rId3" cstate="print"/>
            <a:srcRect/>
            <a:stretch>
              <a:fillRect/>
            </a:stretch>
          </p:blipFill>
          <p:spPr bwMode="auto">
            <a:xfrm>
              <a:off x="3288511" y="4171933"/>
              <a:ext cx="3384808" cy="2249310"/>
            </a:xfrm>
            <a:prstGeom prst="rect">
              <a:avLst/>
            </a:prstGeom>
            <a:noFill/>
            <a:ln w="9525">
              <a:noFill/>
              <a:miter lim="800000"/>
              <a:headEnd/>
              <a:tailEnd/>
            </a:ln>
          </p:spPr>
        </p:pic>
        <p:pic>
          <p:nvPicPr>
            <p:cNvPr id="20498" name="Picture 12" descr="ResizedImage250188-Big-Pipe"/>
            <p:cNvPicPr>
              <a:picLocks noChangeAspect="1" noChangeArrowheads="1"/>
            </p:cNvPicPr>
            <p:nvPr/>
          </p:nvPicPr>
          <p:blipFill>
            <a:blip r:embed="rId4" cstate="print"/>
            <a:srcRect/>
            <a:stretch>
              <a:fillRect/>
            </a:stretch>
          </p:blipFill>
          <p:spPr bwMode="auto">
            <a:xfrm>
              <a:off x="-345567" y="4171935"/>
              <a:ext cx="3657600" cy="2249311"/>
            </a:xfrm>
            <a:prstGeom prst="rect">
              <a:avLst/>
            </a:prstGeom>
            <a:noFill/>
            <a:ln w="9525">
              <a:noFill/>
              <a:miter lim="800000"/>
              <a:headEnd/>
              <a:tailEnd/>
            </a:ln>
          </p:spPr>
        </p:pic>
        <p:pic>
          <p:nvPicPr>
            <p:cNvPr id="20499" name="Picture 13"/>
            <p:cNvPicPr>
              <a:picLocks noChangeAspect="1"/>
            </p:cNvPicPr>
            <p:nvPr/>
          </p:nvPicPr>
          <p:blipFill>
            <a:blip r:embed="rId5" cstate="print"/>
            <a:srcRect/>
            <a:stretch>
              <a:fillRect/>
            </a:stretch>
          </p:blipFill>
          <p:spPr bwMode="auto">
            <a:xfrm>
              <a:off x="6419785" y="4171935"/>
              <a:ext cx="2989085" cy="2249311"/>
            </a:xfrm>
            <a:prstGeom prst="rect">
              <a:avLst/>
            </a:prstGeom>
            <a:noFill/>
            <a:ln w="9525">
              <a:noFill/>
              <a:miter lim="800000"/>
              <a:headEnd/>
              <a:tailEnd/>
            </a:ln>
          </p:spPr>
        </p:pic>
      </p:grpSp>
      <p:grpSp>
        <p:nvGrpSpPr>
          <p:cNvPr id="4" name="Group 14"/>
          <p:cNvGrpSpPr>
            <a:grpSpLocks/>
          </p:cNvGrpSpPr>
          <p:nvPr/>
        </p:nvGrpSpPr>
        <p:grpSpPr bwMode="auto">
          <a:xfrm>
            <a:off x="304800" y="1665288"/>
            <a:ext cx="1881188" cy="1831975"/>
            <a:chOff x="0" y="1703339"/>
            <a:chExt cx="2438400" cy="1794589"/>
          </a:xfrm>
        </p:grpSpPr>
        <p:pic>
          <p:nvPicPr>
            <p:cNvPr id="20495" name="Picture 15" descr="impervious cover1.jpg"/>
            <p:cNvPicPr>
              <a:picLocks noChangeAspect="1"/>
            </p:cNvPicPr>
            <p:nvPr/>
          </p:nvPicPr>
          <p:blipFill>
            <a:blip r:embed="rId6" cstate="print"/>
            <a:srcRect/>
            <a:stretch>
              <a:fillRect/>
            </a:stretch>
          </p:blipFill>
          <p:spPr bwMode="auto">
            <a:xfrm>
              <a:off x="0" y="1703339"/>
              <a:ext cx="2438400" cy="1794589"/>
            </a:xfrm>
            <a:prstGeom prst="rect">
              <a:avLst/>
            </a:prstGeom>
            <a:noFill/>
            <a:ln w="9525">
              <a:noFill/>
              <a:miter lim="800000"/>
              <a:headEnd/>
              <a:tailEnd/>
            </a:ln>
          </p:spPr>
        </p:pic>
        <p:sp>
          <p:nvSpPr>
            <p:cNvPr id="20496" name="TextBox 30"/>
            <p:cNvSpPr txBox="1">
              <a:spLocks noChangeArrowheads="1"/>
            </p:cNvSpPr>
            <p:nvPr/>
          </p:nvSpPr>
          <p:spPr bwMode="auto">
            <a:xfrm>
              <a:off x="1057861" y="2162246"/>
              <a:ext cx="933838" cy="369332"/>
            </a:xfrm>
            <a:prstGeom prst="rect">
              <a:avLst/>
            </a:prstGeom>
            <a:noFill/>
            <a:ln w="9525">
              <a:noFill/>
              <a:miter lim="800000"/>
              <a:headEnd/>
              <a:tailEnd/>
            </a:ln>
          </p:spPr>
          <p:txBody>
            <a:bodyPr>
              <a:spAutoFit/>
            </a:bodyPr>
            <a:lstStyle/>
            <a:p>
              <a:r>
                <a:rPr lang="en-US" b="1">
                  <a:solidFill>
                    <a:srgbClr val="984807"/>
                  </a:solidFill>
                  <a:latin typeface="Gill Sans"/>
                </a:rPr>
                <a:t>10%</a:t>
              </a:r>
            </a:p>
          </p:txBody>
        </p:sp>
      </p:grpSp>
      <p:grpSp>
        <p:nvGrpSpPr>
          <p:cNvPr id="5" name="Group 17"/>
          <p:cNvGrpSpPr>
            <a:grpSpLocks/>
          </p:cNvGrpSpPr>
          <p:nvPr/>
        </p:nvGrpSpPr>
        <p:grpSpPr bwMode="auto">
          <a:xfrm>
            <a:off x="2613025" y="1585913"/>
            <a:ext cx="2020888" cy="1946275"/>
            <a:chOff x="2286000" y="1627139"/>
            <a:chExt cx="2619375" cy="1905000"/>
          </a:xfrm>
        </p:grpSpPr>
        <p:pic>
          <p:nvPicPr>
            <p:cNvPr id="20493" name="Picture 18" descr="impervious cover2.jpg"/>
            <p:cNvPicPr>
              <a:picLocks noChangeAspect="1"/>
            </p:cNvPicPr>
            <p:nvPr/>
          </p:nvPicPr>
          <p:blipFill>
            <a:blip r:embed="rId7" cstate="print"/>
            <a:srcRect/>
            <a:stretch>
              <a:fillRect/>
            </a:stretch>
          </p:blipFill>
          <p:spPr bwMode="auto">
            <a:xfrm>
              <a:off x="2286000" y="1627139"/>
              <a:ext cx="2619375" cy="1905000"/>
            </a:xfrm>
            <a:prstGeom prst="rect">
              <a:avLst/>
            </a:prstGeom>
            <a:noFill/>
            <a:ln w="9525">
              <a:noFill/>
              <a:miter lim="800000"/>
              <a:headEnd/>
              <a:tailEnd/>
            </a:ln>
          </p:spPr>
        </p:pic>
        <p:sp>
          <p:nvSpPr>
            <p:cNvPr id="20494" name="TextBox 31"/>
            <p:cNvSpPr txBox="1">
              <a:spLocks noChangeArrowheads="1"/>
            </p:cNvSpPr>
            <p:nvPr/>
          </p:nvSpPr>
          <p:spPr bwMode="auto">
            <a:xfrm>
              <a:off x="2750487" y="2166633"/>
              <a:ext cx="876300" cy="369332"/>
            </a:xfrm>
            <a:prstGeom prst="rect">
              <a:avLst/>
            </a:prstGeom>
            <a:noFill/>
            <a:ln w="9525">
              <a:noFill/>
              <a:miter lim="800000"/>
              <a:headEnd/>
              <a:tailEnd/>
            </a:ln>
          </p:spPr>
          <p:txBody>
            <a:bodyPr>
              <a:spAutoFit/>
            </a:bodyPr>
            <a:lstStyle/>
            <a:p>
              <a:r>
                <a:rPr lang="en-US" b="1">
                  <a:solidFill>
                    <a:srgbClr val="984807"/>
                  </a:solidFill>
                  <a:latin typeface="Gill Sans"/>
                </a:rPr>
                <a:t>20%</a:t>
              </a:r>
            </a:p>
          </p:txBody>
        </p:sp>
      </p:grpSp>
      <p:grpSp>
        <p:nvGrpSpPr>
          <p:cNvPr id="6" name="Group 20"/>
          <p:cNvGrpSpPr>
            <a:grpSpLocks/>
          </p:cNvGrpSpPr>
          <p:nvPr/>
        </p:nvGrpSpPr>
        <p:grpSpPr bwMode="auto">
          <a:xfrm>
            <a:off x="5083175" y="1654175"/>
            <a:ext cx="1698625" cy="1698625"/>
            <a:chOff x="4806971" y="1689398"/>
            <a:chExt cx="2203429" cy="1663700"/>
          </a:xfrm>
        </p:grpSpPr>
        <p:pic>
          <p:nvPicPr>
            <p:cNvPr id="20491" name="Picture 21" descr="impervious cover3.jpg"/>
            <p:cNvPicPr>
              <a:picLocks noChangeAspect="1"/>
            </p:cNvPicPr>
            <p:nvPr/>
          </p:nvPicPr>
          <p:blipFill>
            <a:blip r:embed="rId8" cstate="print"/>
            <a:srcRect/>
            <a:stretch>
              <a:fillRect/>
            </a:stretch>
          </p:blipFill>
          <p:spPr bwMode="auto">
            <a:xfrm>
              <a:off x="4806971" y="1689398"/>
              <a:ext cx="2203429" cy="1663700"/>
            </a:xfrm>
            <a:prstGeom prst="rect">
              <a:avLst/>
            </a:prstGeom>
            <a:noFill/>
            <a:ln w="9525">
              <a:noFill/>
              <a:miter lim="800000"/>
              <a:headEnd/>
              <a:tailEnd/>
            </a:ln>
          </p:spPr>
        </p:pic>
        <p:sp>
          <p:nvSpPr>
            <p:cNvPr id="20492" name="TextBox 32"/>
            <p:cNvSpPr txBox="1">
              <a:spLocks noChangeArrowheads="1"/>
            </p:cNvSpPr>
            <p:nvPr/>
          </p:nvSpPr>
          <p:spPr bwMode="auto">
            <a:xfrm>
              <a:off x="5488741" y="2084898"/>
              <a:ext cx="1290358" cy="512234"/>
            </a:xfrm>
            <a:prstGeom prst="rect">
              <a:avLst/>
            </a:prstGeom>
            <a:noFill/>
            <a:ln w="9525">
              <a:noFill/>
              <a:miter lim="800000"/>
              <a:headEnd/>
              <a:tailEnd/>
            </a:ln>
          </p:spPr>
          <p:txBody>
            <a:bodyPr>
              <a:spAutoFit/>
            </a:bodyPr>
            <a:lstStyle/>
            <a:p>
              <a:r>
                <a:rPr lang="en-US" sz="2800" b="1">
                  <a:solidFill>
                    <a:srgbClr val="984807"/>
                  </a:solidFill>
                  <a:latin typeface="Gill Sans"/>
                </a:rPr>
                <a:t>30%</a:t>
              </a:r>
            </a:p>
          </p:txBody>
        </p:sp>
      </p:grpSp>
      <p:grpSp>
        <p:nvGrpSpPr>
          <p:cNvPr id="7" name="Group 23"/>
          <p:cNvGrpSpPr>
            <a:grpSpLocks/>
          </p:cNvGrpSpPr>
          <p:nvPr/>
        </p:nvGrpSpPr>
        <p:grpSpPr bwMode="auto">
          <a:xfrm>
            <a:off x="7210425" y="1600200"/>
            <a:ext cx="1704975" cy="1779588"/>
            <a:chOff x="6934200" y="1637565"/>
            <a:chExt cx="2209800" cy="1742174"/>
          </a:xfrm>
        </p:grpSpPr>
        <p:pic>
          <p:nvPicPr>
            <p:cNvPr id="20489" name="Picture 24" descr="impervious cover4.jpg"/>
            <p:cNvPicPr>
              <a:picLocks noChangeAspect="1"/>
            </p:cNvPicPr>
            <p:nvPr/>
          </p:nvPicPr>
          <p:blipFill>
            <a:blip r:embed="rId9" cstate="print"/>
            <a:srcRect/>
            <a:stretch>
              <a:fillRect/>
            </a:stretch>
          </p:blipFill>
          <p:spPr bwMode="auto">
            <a:xfrm>
              <a:off x="6934200" y="1637565"/>
              <a:ext cx="2209800" cy="1742174"/>
            </a:xfrm>
            <a:prstGeom prst="rect">
              <a:avLst/>
            </a:prstGeom>
            <a:noFill/>
            <a:ln w="9525">
              <a:noFill/>
              <a:miter lim="800000"/>
              <a:headEnd/>
              <a:tailEnd/>
            </a:ln>
          </p:spPr>
        </p:pic>
        <p:sp>
          <p:nvSpPr>
            <p:cNvPr id="20490" name="TextBox 33"/>
            <p:cNvSpPr txBox="1">
              <a:spLocks noChangeArrowheads="1"/>
            </p:cNvSpPr>
            <p:nvPr/>
          </p:nvSpPr>
          <p:spPr bwMode="auto">
            <a:xfrm>
              <a:off x="7135032" y="2023745"/>
              <a:ext cx="1910205" cy="693023"/>
            </a:xfrm>
            <a:prstGeom prst="rect">
              <a:avLst/>
            </a:prstGeom>
            <a:noFill/>
            <a:ln w="9525">
              <a:noFill/>
              <a:miter lim="800000"/>
              <a:headEnd/>
              <a:tailEnd/>
            </a:ln>
          </p:spPr>
          <p:txBody>
            <a:bodyPr>
              <a:spAutoFit/>
            </a:bodyPr>
            <a:lstStyle/>
            <a:p>
              <a:r>
                <a:rPr lang="en-US" sz="4000" b="1">
                  <a:solidFill>
                    <a:srgbClr val="CA004D"/>
                  </a:solidFill>
                  <a:latin typeface="Gill Sans"/>
                </a:rPr>
                <a:t>55%</a:t>
              </a:r>
            </a:p>
          </p:txBody>
        </p:sp>
      </p:grpSp>
      <p:sp>
        <p:nvSpPr>
          <p:cNvPr id="20488" name="Rectangle 2"/>
          <p:cNvSpPr>
            <a:spLocks noChangeArrowheads="1"/>
          </p:cNvSpPr>
          <p:nvPr/>
        </p:nvSpPr>
        <p:spPr bwMode="auto">
          <a:xfrm>
            <a:off x="152400" y="457200"/>
            <a:ext cx="8763000" cy="914400"/>
          </a:xfrm>
          <a:prstGeom prst="rect">
            <a:avLst/>
          </a:prstGeom>
          <a:noFill/>
          <a:ln w="9525">
            <a:noFill/>
            <a:miter lim="800000"/>
            <a:headEnd/>
            <a:tailEnd/>
          </a:ln>
        </p:spPr>
        <p:txBody>
          <a:bodyPr anchor="ctr"/>
          <a:lstStyle/>
          <a:p>
            <a:pPr algn="ctr">
              <a:defRPr/>
            </a:pPr>
            <a:r>
              <a:rPr lang="en-US" sz="4000" b="1" dirty="0">
                <a:solidFill>
                  <a:srgbClr val="C00000"/>
                </a:solidFill>
                <a:latin typeface="Arial" pitchFamily="34" charset="0"/>
                <a:cs typeface="Arial" pitchFamily="34" charset="0"/>
              </a:rPr>
              <a:t>The Impact of Development on </a:t>
            </a:r>
            <a:br>
              <a:rPr lang="en-US" sz="4000" b="1" dirty="0">
                <a:solidFill>
                  <a:srgbClr val="C00000"/>
                </a:solidFill>
                <a:latin typeface="Arial" pitchFamily="34" charset="0"/>
                <a:cs typeface="Arial" pitchFamily="34" charset="0"/>
              </a:rPr>
            </a:br>
            <a:r>
              <a:rPr lang="en-US" sz="4000" b="1" dirty="0" err="1">
                <a:solidFill>
                  <a:srgbClr val="C00000"/>
                </a:solidFill>
                <a:latin typeface="Arial" pitchFamily="34" charset="0"/>
                <a:cs typeface="Arial" pitchFamily="34" charset="0"/>
              </a:rPr>
              <a:t>Stormwater</a:t>
            </a:r>
            <a:r>
              <a:rPr lang="en-US" sz="4000" b="1" dirty="0">
                <a:solidFill>
                  <a:srgbClr val="C00000"/>
                </a:solidFill>
                <a:latin typeface="Arial" pitchFamily="34" charset="0"/>
                <a:cs typeface="Arial" pitchFamily="34" charset="0"/>
              </a:rPr>
              <a:t> Runoff</a:t>
            </a:r>
          </a:p>
        </p:txBody>
      </p:sp>
    </p:spTree>
    <p:extLst>
      <p:ext uri="{BB962C8B-B14F-4D97-AF65-F5344CB8AC3E}">
        <p14:creationId xmlns:p14="http://schemas.microsoft.com/office/powerpoint/2010/main" val="252877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5000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1+#ppt_w/2"/>
                                          </p:val>
                                        </p:tav>
                                        <p:tav tm="100000">
                                          <p:val>
                                            <p:strVal val="#ppt_x"/>
                                          </p:val>
                                        </p:tav>
                                      </p:tavLst>
                                    </p:anim>
                                    <p:anim calcmode="lin" valueType="num">
                                      <p:cBhvr additive="base">
                                        <p:cTn id="13" dur="20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2" decel="5000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1+#ppt_w/2"/>
                                          </p:val>
                                        </p:tav>
                                        <p:tav tm="100000">
                                          <p:val>
                                            <p:strVal val="#ppt_x"/>
                                          </p:val>
                                        </p:tav>
                                      </p:tavLst>
                                    </p:anim>
                                    <p:anim calcmode="lin" valueType="num">
                                      <p:cBhvr additive="base">
                                        <p:cTn id="18" dur="10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4000"/>
                            </p:stCondLst>
                            <p:childTnLst>
                              <p:par>
                                <p:cTn id="20" presetID="2" presetClass="entr" presetSubtype="2" decel="5000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1+#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2000"/>
                                        <p:tgtEl>
                                          <p:spTgt spid="2"/>
                                        </p:tgtEl>
                                      </p:cBhvr>
                                    </p:animEffect>
                                  </p:childTnLst>
                                </p:cTn>
                              </p:par>
                            </p:childTnLst>
                          </p:cTn>
                        </p:par>
                        <p:par>
                          <p:cTn id="28" fill="hold">
                            <p:stCondLst>
                              <p:cond delay="7000"/>
                            </p:stCondLst>
                            <p:childTnLst>
                              <p:par>
                                <p:cTn id="29" presetID="10" presetClass="entr" presetSubtype="0" fill="hold" nodeType="afterEffect">
                                  <p:stCondLst>
                                    <p:cond delay="200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28600" y="408057"/>
            <a:ext cx="8686800" cy="707886"/>
          </a:xfrm>
          <a:prstGeom prst="rect">
            <a:avLst/>
          </a:prstGeom>
          <a:noFill/>
          <a:ln w="9525">
            <a:noFill/>
            <a:miter lim="800000"/>
            <a:headEnd/>
            <a:tailEnd/>
          </a:ln>
        </p:spPr>
        <p:txBody>
          <a:bodyPr anchor="ctr">
            <a:spAutoFit/>
          </a:bodyPr>
          <a:lstStyle/>
          <a:p>
            <a:pPr algn="ctr"/>
            <a:r>
              <a:rPr lang="en-US" sz="4000" b="1" dirty="0" smtClean="0">
                <a:solidFill>
                  <a:srgbClr val="C00000"/>
                </a:solidFill>
                <a:latin typeface="Arial" pitchFamily="34" charset="0"/>
                <a:cs typeface="Arial" pitchFamily="34" charset="0"/>
              </a:rPr>
              <a:t>What </a:t>
            </a:r>
            <a:r>
              <a:rPr lang="en-US" sz="4000" b="1" dirty="0">
                <a:solidFill>
                  <a:srgbClr val="C00000"/>
                </a:solidFill>
                <a:latin typeface="Arial" pitchFamily="34" charset="0"/>
                <a:cs typeface="Arial" pitchFamily="34" charset="0"/>
              </a:rPr>
              <a:t>is impervious cover?</a:t>
            </a:r>
          </a:p>
        </p:txBody>
      </p:sp>
      <p:sp>
        <p:nvSpPr>
          <p:cNvPr id="11267" name="Rectangle 3"/>
          <p:cNvSpPr>
            <a:spLocks noChangeArrowheads="1"/>
          </p:cNvSpPr>
          <p:nvPr/>
        </p:nvSpPr>
        <p:spPr bwMode="auto">
          <a:xfrm>
            <a:off x="304800" y="1295400"/>
            <a:ext cx="8839200" cy="1219200"/>
          </a:xfrm>
          <a:prstGeom prst="rect">
            <a:avLst/>
          </a:prstGeom>
          <a:noFill/>
          <a:ln w="9525">
            <a:noFill/>
            <a:miter lim="800000"/>
            <a:headEnd/>
            <a:tailEnd/>
          </a:ln>
        </p:spPr>
        <p:txBody>
          <a:bodyPr lIns="92075" tIns="46038" rIns="92075" bIns="46038"/>
          <a:lstStyle/>
          <a:p>
            <a:pPr>
              <a:spcBef>
                <a:spcPct val="20000"/>
              </a:spcBef>
            </a:pPr>
            <a:r>
              <a:rPr lang="en-US" sz="2800" dirty="0" smtClean="0">
                <a:latin typeface="Arial" panose="020B0604020202020204" pitchFamily="34" charset="0"/>
                <a:cs typeface="Arial" panose="020B0604020202020204" pitchFamily="34" charset="0"/>
              </a:rPr>
              <a:t>Roads</a:t>
            </a:r>
            <a:r>
              <a:rPr lang="en-US" sz="2800" dirty="0">
                <a:latin typeface="Arial" panose="020B0604020202020204" pitchFamily="34" charset="0"/>
                <a:cs typeface="Arial" panose="020B0604020202020204" pitchFamily="34" charset="0"/>
              </a:rPr>
              <a:t>, rooftops, parking lots, and other hard surfaces that do not allow stormwater to soak into the </a:t>
            </a:r>
            <a:r>
              <a:rPr lang="en-US" sz="2800" dirty="0" smtClean="0">
                <a:latin typeface="Arial" panose="020B0604020202020204" pitchFamily="34" charset="0"/>
                <a:cs typeface="Arial" panose="020B0604020202020204" pitchFamily="34" charset="0"/>
              </a:rPr>
              <a:t>ground.</a:t>
            </a:r>
            <a:endParaRPr lang="en-US" sz="2800" dirty="0">
              <a:latin typeface="Arial" panose="020B0604020202020204" pitchFamily="34" charset="0"/>
              <a:cs typeface="Arial" panose="020B0604020202020204" pitchFamily="34" charset="0"/>
            </a:endParaRPr>
          </a:p>
          <a:p>
            <a:pPr>
              <a:spcBef>
                <a:spcPct val="20000"/>
              </a:spcBef>
            </a:pPr>
            <a:endParaRPr lang="en-US" sz="2800" dirty="0">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5410200" y="2514600"/>
            <a:ext cx="3505200" cy="4114800"/>
          </a:xfrm>
          <a:prstGeom prst="rect">
            <a:avLst/>
          </a:prstGeom>
          <a:noFill/>
          <a:ln w="9525">
            <a:noFill/>
            <a:miter lim="800000"/>
            <a:headEnd/>
            <a:tailEnd/>
          </a:ln>
        </p:spPr>
        <p:txBody>
          <a:bodyPr lIns="92075" tIns="46038" rIns="92075" bIns="46038"/>
          <a:lstStyle/>
          <a:p>
            <a:pPr marL="342900" indent="-342900" eaLnBrk="0" hangingPunct="0">
              <a:spcBef>
                <a:spcPct val="20000"/>
              </a:spcBef>
              <a:buClr>
                <a:srgbClr val="C00000"/>
              </a:buClr>
              <a:buFont typeface="Arial" panose="020B0604020202020204" pitchFamily="34" charset="0"/>
              <a:buChar char="•"/>
            </a:pPr>
            <a:r>
              <a:rPr lang="en-US" sz="2400" dirty="0" smtClean="0">
                <a:latin typeface="Arial" panose="020B0604020202020204" pitchFamily="34" charset="0"/>
                <a:cs typeface="Arial" panose="020B0604020202020204" pitchFamily="34" charset="0"/>
              </a:rPr>
              <a:t>provides a surface for accumulation of pollutants</a:t>
            </a:r>
          </a:p>
          <a:p>
            <a:pPr marL="342900" indent="-342900" eaLnBrk="0" hangingPunct="0">
              <a:spcBef>
                <a:spcPct val="20000"/>
              </a:spcBef>
              <a:buClr>
                <a:srgbClr val="C00000"/>
              </a:buClr>
              <a:buFont typeface="Arial" panose="020B0604020202020204" pitchFamily="34" charset="0"/>
              <a:buChar char="•"/>
            </a:pPr>
            <a:endParaRPr lang="en-US" sz="1000" dirty="0" smtClean="0">
              <a:latin typeface="Arial" panose="020B0604020202020204" pitchFamily="34" charset="0"/>
              <a:cs typeface="Arial" panose="020B0604020202020204" pitchFamily="34" charset="0"/>
            </a:endParaRPr>
          </a:p>
          <a:p>
            <a:pPr marL="342900" indent="-342900" eaLnBrk="0" hangingPunct="0">
              <a:spcBef>
                <a:spcPct val="20000"/>
              </a:spcBef>
              <a:buClr>
                <a:srgbClr val="C00000"/>
              </a:buClr>
              <a:buFont typeface="Arial" panose="020B0604020202020204" pitchFamily="34" charset="0"/>
              <a:buChar char="•"/>
            </a:pPr>
            <a:r>
              <a:rPr lang="en-US" sz="2400" dirty="0" smtClean="0">
                <a:latin typeface="Arial" panose="020B0604020202020204" pitchFamily="34" charset="0"/>
                <a:cs typeface="Arial" panose="020B0604020202020204" pitchFamily="34" charset="0"/>
              </a:rPr>
              <a:t>leads to increased polluted runoff and flooding</a:t>
            </a:r>
          </a:p>
          <a:p>
            <a:pPr marL="342900" indent="-342900" eaLnBrk="0" hangingPunct="0">
              <a:spcBef>
                <a:spcPct val="20000"/>
              </a:spcBef>
              <a:buClr>
                <a:srgbClr val="C00000"/>
              </a:buClr>
              <a:buFont typeface="Arial" panose="020B0604020202020204" pitchFamily="34" charset="0"/>
              <a:buChar char="•"/>
            </a:pPr>
            <a:endParaRPr lang="en-US" sz="1000" dirty="0" smtClean="0">
              <a:latin typeface="Arial" panose="020B0604020202020204" pitchFamily="34" charset="0"/>
              <a:cs typeface="Arial" panose="020B0604020202020204" pitchFamily="34" charset="0"/>
            </a:endParaRPr>
          </a:p>
          <a:p>
            <a:pPr marL="342900" indent="-342900" eaLnBrk="0" hangingPunct="0">
              <a:spcBef>
                <a:spcPct val="20000"/>
              </a:spcBef>
              <a:buClr>
                <a:srgbClr val="C00000"/>
              </a:buClr>
              <a:buFont typeface="Arial" panose="020B0604020202020204" pitchFamily="34" charset="0"/>
              <a:buChar char="•"/>
            </a:pPr>
            <a:r>
              <a:rPr lang="en-US" sz="2400" dirty="0" smtClean="0">
                <a:latin typeface="Arial" panose="020B0604020202020204" pitchFamily="34" charset="0"/>
                <a:cs typeface="Arial" panose="020B0604020202020204" pitchFamily="34" charset="0"/>
              </a:rPr>
              <a:t>inhibits recharge of groundwater</a:t>
            </a:r>
            <a:endParaRPr lang="en-US" sz="2400" dirty="0">
              <a:latin typeface="Arial" panose="020B0604020202020204" pitchFamily="34" charset="0"/>
              <a:cs typeface="Arial" panose="020B0604020202020204" pitchFamily="34" charset="0"/>
            </a:endParaRPr>
          </a:p>
        </p:txBody>
      </p:sp>
      <p:pic>
        <p:nvPicPr>
          <p:cNvPr id="232449" name="Picture 1" descr="W:\Current Projects\Hamilton Twp Stormwater Mgt Project\05_Documents\20110920 Detention Basin Site Visits\DSC05544.JPG"/>
          <p:cNvPicPr>
            <a:picLocks noChangeAspect="1" noChangeArrowheads="1"/>
          </p:cNvPicPr>
          <p:nvPr/>
        </p:nvPicPr>
        <p:blipFill>
          <a:blip r:embed="rId2" cstate="print"/>
          <a:srcRect t="17985" r="17857"/>
          <a:stretch>
            <a:fillRect/>
          </a:stretch>
        </p:blipFill>
        <p:spPr bwMode="auto">
          <a:xfrm>
            <a:off x="467444" y="2699464"/>
            <a:ext cx="4865402" cy="3643358"/>
          </a:xfrm>
          <a:prstGeom prst="rect">
            <a:avLst/>
          </a:prstGeom>
          <a:noFill/>
        </p:spPr>
      </p:pic>
    </p:spTree>
    <p:extLst>
      <p:ext uri="{BB962C8B-B14F-4D97-AF65-F5344CB8AC3E}">
        <p14:creationId xmlns:p14="http://schemas.microsoft.com/office/powerpoint/2010/main" val="35778994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52400" y="228600"/>
            <a:ext cx="8839200" cy="1143000"/>
          </a:xfrm>
          <a:prstGeom prst="rect">
            <a:avLst/>
          </a:prstGeom>
          <a:noFill/>
          <a:ln w="9525">
            <a:noFill/>
            <a:miter lim="800000"/>
            <a:headEnd/>
            <a:tailEnd/>
          </a:ln>
        </p:spPr>
        <p:txBody>
          <a:bodyPr anchor="ctr"/>
          <a:lstStyle/>
          <a:p>
            <a:pPr algn="ctr"/>
            <a:r>
              <a:rPr lang="en-US" sz="3400" b="1" dirty="0" smtClean="0">
                <a:solidFill>
                  <a:srgbClr val="C00000"/>
                </a:solidFill>
                <a:latin typeface="Arial" pitchFamily="34" charset="0"/>
                <a:cs typeface="Arial" pitchFamily="34" charset="0"/>
              </a:rPr>
              <a:t>Increases in Impervious Cover Leads to:</a:t>
            </a:r>
            <a:endParaRPr lang="en-US" sz="3400" b="1" i="1" dirty="0">
              <a:solidFill>
                <a:srgbClr val="C00000"/>
              </a:solidFill>
              <a:latin typeface="Arial" pitchFamily="34" charset="0"/>
              <a:cs typeface="Arial" pitchFamily="34" charset="0"/>
            </a:endParaRPr>
          </a:p>
        </p:txBody>
      </p:sp>
      <p:sp>
        <p:nvSpPr>
          <p:cNvPr id="13315" name="Rectangle 3"/>
          <p:cNvSpPr>
            <a:spLocks noChangeArrowheads="1"/>
          </p:cNvSpPr>
          <p:nvPr/>
        </p:nvSpPr>
        <p:spPr bwMode="auto">
          <a:xfrm>
            <a:off x="685800" y="1219200"/>
            <a:ext cx="7772400" cy="2336669"/>
          </a:xfrm>
          <a:prstGeom prst="rect">
            <a:avLst/>
          </a:prstGeom>
          <a:noFill/>
          <a:ln w="9525">
            <a:noFill/>
            <a:miter lim="800000"/>
            <a:headEnd/>
            <a:tailEnd/>
          </a:ln>
        </p:spPr>
        <p:txBody>
          <a:bodyPr/>
          <a:lstStyle/>
          <a:p>
            <a:pPr marL="1257300" lvl="1" indent="-571500">
              <a:spcBef>
                <a:spcPct val="20000"/>
              </a:spcBef>
              <a:buClr>
                <a:srgbClr val="C00000"/>
              </a:buClr>
              <a:buFont typeface="Arial" panose="020B0604020202020204" pitchFamily="34" charset="0"/>
              <a:buChar char="•"/>
            </a:pPr>
            <a:r>
              <a:rPr lang="en-US" sz="2800" dirty="0" smtClean="0">
                <a:latin typeface="Arial" panose="020B0604020202020204" pitchFamily="34" charset="0"/>
                <a:cs typeface="Arial" panose="020B0604020202020204" pitchFamily="34" charset="0"/>
              </a:rPr>
              <a:t>More stormwater runoff volume</a:t>
            </a:r>
            <a:endParaRPr lang="en-US" sz="2800" dirty="0">
              <a:latin typeface="Arial" panose="020B0604020202020204" pitchFamily="34" charset="0"/>
              <a:cs typeface="Arial" panose="020B0604020202020204" pitchFamily="34" charset="0"/>
            </a:endParaRPr>
          </a:p>
          <a:p>
            <a:pPr marL="1257300" lvl="1" indent="-571500">
              <a:spcBef>
                <a:spcPct val="20000"/>
              </a:spcBef>
              <a:buClr>
                <a:srgbClr val="C00000"/>
              </a:buClr>
              <a:buFont typeface="Arial" panose="020B0604020202020204" pitchFamily="34" charset="0"/>
              <a:buChar char="•"/>
            </a:pPr>
            <a:r>
              <a:rPr lang="en-US" sz="2800" dirty="0" smtClean="0">
                <a:latin typeface="Arial" panose="020B0604020202020204" pitchFamily="34" charset="0"/>
                <a:cs typeface="Arial" panose="020B0604020202020204" pitchFamily="34" charset="0"/>
              </a:rPr>
              <a:t>Higher peak stormwater runoff rates</a:t>
            </a:r>
            <a:endParaRPr lang="en-US" sz="2800" dirty="0">
              <a:latin typeface="Arial" panose="020B0604020202020204" pitchFamily="34" charset="0"/>
              <a:cs typeface="Arial" panose="020B0604020202020204" pitchFamily="34" charset="0"/>
            </a:endParaRPr>
          </a:p>
          <a:p>
            <a:pPr marL="1257300" lvl="1" indent="-571500">
              <a:spcBef>
                <a:spcPct val="20000"/>
              </a:spcBef>
              <a:buClr>
                <a:srgbClr val="C00000"/>
              </a:buClr>
              <a:buFont typeface="Arial" panose="020B0604020202020204" pitchFamily="34" charset="0"/>
              <a:buChar char="•"/>
            </a:pPr>
            <a:r>
              <a:rPr lang="en-US" sz="2800" dirty="0">
                <a:latin typeface="Arial" panose="020B0604020202020204" pitchFamily="34" charset="0"/>
                <a:cs typeface="Arial" panose="020B0604020202020204" pitchFamily="34" charset="0"/>
              </a:rPr>
              <a:t>Increased </a:t>
            </a:r>
            <a:r>
              <a:rPr lang="en-US" sz="2800" dirty="0" smtClean="0">
                <a:latin typeface="Arial" panose="020B0604020202020204" pitchFamily="34" charset="0"/>
                <a:cs typeface="Arial" panose="020B0604020202020204" pitchFamily="34" charset="0"/>
              </a:rPr>
              <a:t>nonpoint source pollution</a:t>
            </a:r>
            <a:endParaRPr lang="en-US" sz="2800" dirty="0">
              <a:latin typeface="Arial" panose="020B0604020202020204" pitchFamily="34" charset="0"/>
              <a:cs typeface="Arial" panose="020B0604020202020204" pitchFamily="34" charset="0"/>
            </a:endParaRPr>
          </a:p>
          <a:p>
            <a:pPr marL="1257300" lvl="1" indent="-571500">
              <a:spcBef>
                <a:spcPct val="20000"/>
              </a:spcBef>
              <a:buClr>
                <a:srgbClr val="C00000"/>
              </a:buClr>
              <a:buFont typeface="Arial" panose="020B0604020202020204" pitchFamily="34" charset="0"/>
              <a:buChar char="•"/>
            </a:pPr>
            <a:r>
              <a:rPr lang="en-US" sz="2800" dirty="0" smtClean="0">
                <a:latin typeface="Arial" panose="020B0604020202020204" pitchFamily="34" charset="0"/>
                <a:cs typeface="Arial" panose="020B0604020202020204" pitchFamily="34" charset="0"/>
              </a:rPr>
              <a:t>Less groundwater recharge</a:t>
            </a:r>
            <a:endParaRPr lang="en-US" sz="2800" dirty="0">
              <a:latin typeface="Arial" panose="020B0604020202020204" pitchFamily="34" charset="0"/>
              <a:cs typeface="Arial" panose="020B0604020202020204" pitchFamily="34" charset="0"/>
            </a:endParaRPr>
          </a:p>
          <a:p>
            <a:pPr marL="1257300" lvl="1" indent="-571500">
              <a:spcBef>
                <a:spcPct val="20000"/>
              </a:spcBef>
              <a:buClr>
                <a:srgbClr val="C00000"/>
              </a:buClr>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pic>
        <p:nvPicPr>
          <p:cNvPr id="4" name="Picture 1" descr="W:\Current Projects\Hamilton Twp Stormwater Mgt Project\05_Documents\20110920 Detention Basin Site Visits\DSC05550.JPG"/>
          <p:cNvPicPr>
            <a:picLocks noChangeAspect="1" noChangeArrowheads="1"/>
          </p:cNvPicPr>
          <p:nvPr/>
        </p:nvPicPr>
        <p:blipFill>
          <a:blip r:embed="rId2" cstate="print"/>
          <a:srcRect l="14626" r="5192"/>
          <a:stretch>
            <a:fillRect/>
          </a:stretch>
        </p:blipFill>
        <p:spPr bwMode="auto">
          <a:xfrm>
            <a:off x="1078833" y="3559120"/>
            <a:ext cx="2932735" cy="2743200"/>
          </a:xfrm>
          <a:prstGeom prst="rect">
            <a:avLst/>
          </a:prstGeom>
          <a:noFill/>
        </p:spPr>
      </p:pic>
      <p:pic>
        <p:nvPicPr>
          <p:cNvPr id="5" name="Picture 4" descr="http://media.nj.com/the-times/photo/9941738-standard.jpg"/>
          <p:cNvPicPr>
            <a:picLocks noChangeAspect="1" noChangeArrowheads="1"/>
          </p:cNvPicPr>
          <p:nvPr/>
        </p:nvPicPr>
        <p:blipFill>
          <a:blip r:embed="rId3" cstate="print"/>
          <a:srcRect l="12993" r="27771" b="16935"/>
          <a:stretch>
            <a:fillRect/>
          </a:stretch>
        </p:blipFill>
        <p:spPr bwMode="auto">
          <a:xfrm>
            <a:off x="5166645" y="3555869"/>
            <a:ext cx="2929971" cy="2743200"/>
          </a:xfrm>
          <a:prstGeom prst="rect">
            <a:avLst/>
          </a:prstGeom>
          <a:noFill/>
        </p:spPr>
      </p:pic>
    </p:spTree>
    <p:extLst>
      <p:ext uri="{BB962C8B-B14F-4D97-AF65-F5344CB8AC3E}">
        <p14:creationId xmlns:p14="http://schemas.microsoft.com/office/powerpoint/2010/main" val="11805244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04800" y="0"/>
            <a:ext cx="8534400" cy="1143000"/>
          </a:xfrm>
          <a:prstGeom prst="rect">
            <a:avLst/>
          </a:prstGeom>
          <a:noFill/>
          <a:ln w="9525">
            <a:noFill/>
            <a:miter lim="800000"/>
            <a:headEnd/>
            <a:tailEnd/>
          </a:ln>
        </p:spPr>
        <p:txBody>
          <a:bodyPr anchor="ctr"/>
          <a:lstStyle/>
          <a:p>
            <a:pPr algn="ctr"/>
            <a:r>
              <a:rPr lang="en-US" sz="4000" b="1" dirty="0">
                <a:solidFill>
                  <a:srgbClr val="C00000"/>
                </a:solidFill>
                <a:latin typeface="Arial" pitchFamily="34" charset="0"/>
                <a:cs typeface="Arial" pitchFamily="34" charset="0"/>
              </a:rPr>
              <a:t>The </a:t>
            </a:r>
            <a:r>
              <a:rPr lang="en-US" sz="4000" b="1" dirty="0" smtClean="0">
                <a:latin typeface="Arial" pitchFamily="34" charset="0"/>
                <a:cs typeface="Arial" pitchFamily="34" charset="0"/>
              </a:rPr>
              <a:t>sub/urban</a:t>
            </a:r>
            <a:r>
              <a:rPr lang="en-US" sz="4000" b="1" dirty="0" smtClean="0">
                <a:solidFill>
                  <a:srgbClr val="C00000"/>
                </a:solidFill>
                <a:latin typeface="Arial" pitchFamily="34" charset="0"/>
                <a:cs typeface="Arial" pitchFamily="34" charset="0"/>
              </a:rPr>
              <a:t> Hydrologic </a:t>
            </a:r>
            <a:r>
              <a:rPr lang="en-US" sz="4000" b="1" dirty="0">
                <a:solidFill>
                  <a:srgbClr val="C00000"/>
                </a:solidFill>
                <a:latin typeface="Arial" pitchFamily="34" charset="0"/>
                <a:cs typeface="Arial" pitchFamily="34" charset="0"/>
              </a:rPr>
              <a:t>Cycle</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l="7214" t="6682" r="6201" b="8327"/>
          <a:stretch/>
        </p:blipFill>
        <p:spPr>
          <a:xfrm>
            <a:off x="1313651" y="955184"/>
            <a:ext cx="6839749" cy="6055216"/>
          </a:xfrm>
          <a:prstGeom prst="rect">
            <a:avLst/>
          </a:prstGeom>
        </p:spPr>
      </p:pic>
    </p:spTree>
    <p:extLst>
      <p:ext uri="{BB962C8B-B14F-4D97-AF65-F5344CB8AC3E}">
        <p14:creationId xmlns:p14="http://schemas.microsoft.com/office/powerpoint/2010/main" val="39985630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772400" cy="2387600"/>
          </a:xfrm>
        </p:spPr>
        <p:txBody>
          <a:bodyPr/>
          <a:lstStyle/>
          <a:p>
            <a:r>
              <a:rPr lang="en-US" sz="3200" dirty="0" smtClean="0"/>
              <a:t>Asking the Right Questions</a:t>
            </a:r>
            <a:br>
              <a:rPr lang="en-US" sz="3200" dirty="0" smtClean="0"/>
            </a:br>
            <a:r>
              <a:rPr lang="en-US" sz="3200" dirty="0" smtClean="0"/>
              <a:t>in Stormwater Review</a:t>
            </a:r>
            <a:r>
              <a:rPr lang="en-US" sz="3200" dirty="0"/>
              <a:t/>
            </a:r>
            <a:br>
              <a:rPr lang="en-US" sz="3200" dirty="0"/>
            </a:br>
            <a:endParaRPr lang="en-US" sz="2400" dirty="0"/>
          </a:p>
        </p:txBody>
      </p:sp>
      <p:sp>
        <p:nvSpPr>
          <p:cNvPr id="3" name="Subtitle 2"/>
          <p:cNvSpPr>
            <a:spLocks noGrp="1"/>
          </p:cNvSpPr>
          <p:nvPr>
            <p:ph type="subTitle" idx="4294967295"/>
          </p:nvPr>
        </p:nvSpPr>
        <p:spPr>
          <a:xfrm>
            <a:off x="1143000" y="3476913"/>
            <a:ext cx="6858000" cy="1655762"/>
          </a:xfrm>
          <a:prstGeom prst="rect">
            <a:avLst/>
          </a:prstGeom>
        </p:spPr>
        <p:txBody>
          <a:bodyPr/>
          <a:lstStyle/>
          <a:p>
            <a:pPr marL="0" indent="0" algn="ctr">
              <a:buNone/>
            </a:pPr>
            <a:r>
              <a:rPr lang="en-US" sz="2200" dirty="0" smtClean="0"/>
              <a:t>Rutgers Cooperative Extension</a:t>
            </a:r>
          </a:p>
          <a:p>
            <a:pPr marL="0" indent="0" algn="ctr">
              <a:buNone/>
            </a:pPr>
            <a:r>
              <a:rPr lang="en-US" sz="2200" dirty="0" smtClean="0"/>
              <a:t>Water Resources Program</a:t>
            </a:r>
          </a:p>
          <a:p>
            <a:pPr marL="0" indent="0" algn="ctr">
              <a:buNone/>
            </a:pPr>
            <a:r>
              <a:rPr lang="en-US" sz="2200" dirty="0" smtClean="0">
                <a:hlinkClick r:id="rId3"/>
              </a:rPr>
              <a:t>water.rutgers.edu</a:t>
            </a:r>
            <a:endParaRPr lang="en-US" sz="2200" dirty="0" smtClean="0"/>
          </a:p>
        </p:txBody>
      </p:sp>
      <p:sp>
        <p:nvSpPr>
          <p:cNvPr id="4" name="Rectangle 3"/>
          <p:cNvSpPr>
            <a:spLocks noGrp="1" noChangeArrowheads="1"/>
          </p:cNvSpPr>
          <p:nvPr>
            <p:ph type="subTitle" idx="1"/>
          </p:nvPr>
        </p:nvSpPr>
        <p:spPr>
          <a:xfrm>
            <a:off x="132578" y="5391150"/>
            <a:ext cx="4352795" cy="1288802"/>
          </a:xfrm>
        </p:spPr>
        <p:txBody>
          <a:bodyPr/>
          <a:lstStyle/>
          <a:p>
            <a:pPr algn="l" eaLnBrk="1" hangingPunct="1"/>
            <a:r>
              <a:rPr lang="en-US" sz="1600" dirty="0" smtClean="0">
                <a:latin typeface="Arial" charset="0"/>
              </a:rPr>
              <a:t>Christopher C. Obropta, Ph.D., P.E.</a:t>
            </a:r>
          </a:p>
          <a:p>
            <a:pPr algn="l" eaLnBrk="1" hangingPunct="1"/>
            <a:r>
              <a:rPr lang="en-US" sz="1600" dirty="0" smtClean="0">
                <a:latin typeface="Arial" charset="0"/>
                <a:hlinkClick r:id="rId4"/>
              </a:rPr>
              <a:t>obropta@envsci.rutgers.edu</a:t>
            </a:r>
            <a:r>
              <a:rPr lang="en-US" sz="1600" dirty="0" smtClean="0">
                <a:latin typeface="Arial" charset="0"/>
              </a:rPr>
              <a:t> </a:t>
            </a:r>
          </a:p>
          <a:p>
            <a:pPr algn="l" eaLnBrk="1" hangingPunct="1"/>
            <a:endParaRPr lang="en-US" sz="1600" dirty="0" smtClean="0">
              <a:latin typeface="Arial" charset="0"/>
            </a:endParaRPr>
          </a:p>
        </p:txBody>
      </p:sp>
    </p:spTree>
    <p:extLst>
      <p:ext uri="{BB962C8B-B14F-4D97-AF65-F5344CB8AC3E}">
        <p14:creationId xmlns:p14="http://schemas.microsoft.com/office/powerpoint/2010/main" val="37994344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90800"/>
            <a:ext cx="8915400" cy="1143000"/>
          </a:xfrm>
        </p:spPr>
        <p:txBody>
          <a:bodyPr>
            <a:normAutofit/>
          </a:bodyPr>
          <a:lstStyle/>
          <a:p>
            <a:r>
              <a:rPr lang="en-US" sz="3800" b="1" dirty="0" smtClean="0">
                <a:solidFill>
                  <a:srgbClr val="C00000"/>
                </a:solidFill>
                <a:latin typeface="Arial" pitchFamily="34" charset="0"/>
                <a:cs typeface="Arial" pitchFamily="34" charset="0"/>
              </a:rPr>
              <a:t>History of Stormwater Management</a:t>
            </a:r>
            <a:endParaRPr lang="en-US" sz="3800" b="1" dirty="0">
              <a:solidFill>
                <a:srgbClr val="C00000"/>
              </a:solidFill>
              <a:latin typeface="Arial" pitchFamily="34" charset="0"/>
              <a:cs typeface="Arial" pitchFamily="34" charset="0"/>
            </a:endParaRPr>
          </a:p>
        </p:txBody>
      </p:sp>
      <p:pic>
        <p:nvPicPr>
          <p:cNvPr id="9" name="Picture 8" descr="CranfordFlooding7.jpg"/>
          <p:cNvPicPr>
            <a:picLocks noChangeAspect="1"/>
          </p:cNvPicPr>
          <p:nvPr/>
        </p:nvPicPr>
        <p:blipFill>
          <a:blip r:embed="rId2" cstate="print"/>
          <a:stretch>
            <a:fillRect/>
          </a:stretch>
        </p:blipFill>
        <p:spPr>
          <a:xfrm>
            <a:off x="308522" y="3886200"/>
            <a:ext cx="3425278" cy="2286000"/>
          </a:xfrm>
          <a:prstGeom prst="rect">
            <a:avLst/>
          </a:prstGeom>
        </p:spPr>
      </p:pic>
      <p:pic>
        <p:nvPicPr>
          <p:cNvPr id="11" name="Picture 10" descr="imagesCAK1P5VL.jpg"/>
          <p:cNvPicPr>
            <a:picLocks noChangeAspect="1"/>
          </p:cNvPicPr>
          <p:nvPr/>
        </p:nvPicPr>
        <p:blipFill>
          <a:blip r:embed="rId3" cstate="print"/>
          <a:stretch>
            <a:fillRect/>
          </a:stretch>
        </p:blipFill>
        <p:spPr>
          <a:xfrm>
            <a:off x="5410200" y="3886200"/>
            <a:ext cx="3447738" cy="2286000"/>
          </a:xfrm>
          <a:prstGeom prst="rect">
            <a:avLst/>
          </a:prstGeom>
        </p:spPr>
      </p:pic>
      <p:pic>
        <p:nvPicPr>
          <p:cNvPr id="12" name="Picture 11" descr="swOUtfall2.jpg"/>
          <p:cNvPicPr>
            <a:picLocks noChangeAspect="1"/>
          </p:cNvPicPr>
          <p:nvPr/>
        </p:nvPicPr>
        <p:blipFill>
          <a:blip r:embed="rId4" cstate="print"/>
          <a:stretch>
            <a:fillRect/>
          </a:stretch>
        </p:blipFill>
        <p:spPr>
          <a:xfrm>
            <a:off x="3810000" y="3886200"/>
            <a:ext cx="1521229" cy="2286000"/>
          </a:xfrm>
          <a:prstGeom prst="rect">
            <a:avLst/>
          </a:prstGeom>
        </p:spPr>
      </p:pic>
      <p:pic>
        <p:nvPicPr>
          <p:cNvPr id="13" name="Picture 12" descr="detentionBasins.jpg"/>
          <p:cNvPicPr>
            <a:picLocks noChangeAspect="1"/>
          </p:cNvPicPr>
          <p:nvPr/>
        </p:nvPicPr>
        <p:blipFill>
          <a:blip r:embed="rId5" cstate="print"/>
          <a:stretch>
            <a:fillRect/>
          </a:stretch>
        </p:blipFill>
        <p:spPr>
          <a:xfrm>
            <a:off x="2743200" y="304800"/>
            <a:ext cx="3666435" cy="2108200"/>
          </a:xfrm>
          <a:prstGeom prst="rect">
            <a:avLst/>
          </a:prstGeom>
        </p:spPr>
      </p:pic>
    </p:spTree>
    <p:extLst>
      <p:ext uri="{BB962C8B-B14F-4D97-AF65-F5344CB8AC3E}">
        <p14:creationId xmlns:p14="http://schemas.microsoft.com/office/powerpoint/2010/main" val="40855490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1027"/>
          <p:cNvSpPr txBox="1">
            <a:spLocks noChangeArrowheads="1"/>
          </p:cNvSpPr>
          <p:nvPr/>
        </p:nvSpPr>
        <p:spPr bwMode="auto">
          <a:xfrm>
            <a:off x="329938" y="222647"/>
            <a:ext cx="8433062" cy="615553"/>
          </a:xfrm>
          <a:prstGeom prst="rect">
            <a:avLst/>
          </a:prstGeom>
          <a:noFill/>
          <a:ln w="9525">
            <a:noFill/>
            <a:miter lim="800000"/>
            <a:headEnd/>
            <a:tailEnd/>
          </a:ln>
        </p:spPr>
        <p:txBody>
          <a:bodyPr wrap="square">
            <a:spAutoFit/>
          </a:bodyPr>
          <a:lstStyle/>
          <a:p>
            <a:pPr algn="ctr" eaLnBrk="1" hangingPunct="1"/>
            <a:r>
              <a:rPr lang="en-US" sz="3400" b="1" dirty="0" smtClean="0">
                <a:solidFill>
                  <a:srgbClr val="C00000"/>
                </a:solidFill>
                <a:latin typeface="Arial" pitchFamily="34" charset="0"/>
                <a:cs typeface="Arial" pitchFamily="34" charset="0"/>
              </a:rPr>
              <a:t>1</a:t>
            </a:r>
            <a:r>
              <a:rPr lang="en-US" sz="3400" b="1" baseline="30000" dirty="0" smtClean="0">
                <a:solidFill>
                  <a:srgbClr val="C00000"/>
                </a:solidFill>
                <a:latin typeface="Arial" pitchFamily="34" charset="0"/>
                <a:cs typeface="Arial" pitchFamily="34" charset="0"/>
              </a:rPr>
              <a:t>st</a:t>
            </a:r>
            <a:r>
              <a:rPr lang="en-US" sz="3400" b="1" dirty="0" smtClean="0">
                <a:solidFill>
                  <a:srgbClr val="C00000"/>
                </a:solidFill>
                <a:latin typeface="Arial" pitchFamily="34" charset="0"/>
                <a:cs typeface="Arial" pitchFamily="34" charset="0"/>
              </a:rPr>
              <a:t> Attempt at Stormwater Management</a:t>
            </a:r>
            <a:endParaRPr lang="en-US" sz="3400" b="1" i="1" dirty="0">
              <a:solidFill>
                <a:srgbClr val="C00000"/>
              </a:solidFill>
              <a:latin typeface="Arial" pitchFamily="34" charset="0"/>
              <a:cs typeface="Arial" pitchFamily="34" charset="0"/>
            </a:endParaRPr>
          </a:p>
        </p:txBody>
      </p:sp>
      <p:pic>
        <p:nvPicPr>
          <p:cNvPr id="71683" name="Picture 3" descr="C:\Users\Public\Documents\MyFiles\Personal Photos\Cook Runoff\DSC05106.JPG"/>
          <p:cNvPicPr>
            <a:picLocks noChangeAspect="1" noChangeArrowheads="1"/>
          </p:cNvPicPr>
          <p:nvPr/>
        </p:nvPicPr>
        <p:blipFill>
          <a:blip r:embed="rId3" cstate="print"/>
          <a:srcRect/>
          <a:stretch>
            <a:fillRect/>
          </a:stretch>
        </p:blipFill>
        <p:spPr bwMode="auto">
          <a:xfrm>
            <a:off x="3916833" y="3370781"/>
            <a:ext cx="4876800" cy="2743200"/>
          </a:xfrm>
          <a:prstGeom prst="rect">
            <a:avLst/>
          </a:prstGeom>
          <a:noFill/>
        </p:spPr>
      </p:pic>
      <p:pic>
        <p:nvPicPr>
          <p:cNvPr id="71682" name="Picture 2" descr="C:\Users\Public\Documents\MyFiles\Personal Photos\Cook Runoff\DSC05107.JPG"/>
          <p:cNvPicPr>
            <a:picLocks noChangeAspect="1" noChangeArrowheads="1"/>
          </p:cNvPicPr>
          <p:nvPr/>
        </p:nvPicPr>
        <p:blipFill>
          <a:blip r:embed="rId4" cstate="print">
            <a:lum bright="10000" contrast="10000"/>
          </a:blip>
          <a:srcRect/>
          <a:stretch>
            <a:fillRect/>
          </a:stretch>
        </p:blipFill>
        <p:spPr bwMode="auto">
          <a:xfrm>
            <a:off x="335433" y="1618181"/>
            <a:ext cx="4876800" cy="2743200"/>
          </a:xfrm>
          <a:prstGeom prst="rect">
            <a:avLst/>
          </a:prstGeom>
          <a:noFill/>
        </p:spPr>
      </p:pic>
      <p:pic>
        <p:nvPicPr>
          <p:cNvPr id="7" name="Picture 6" descr="swOutfall.png"/>
          <p:cNvPicPr>
            <a:picLocks noChangeAspect="1"/>
          </p:cNvPicPr>
          <p:nvPr/>
        </p:nvPicPr>
        <p:blipFill>
          <a:blip r:embed="rId5" cstate="print"/>
          <a:stretch>
            <a:fillRect/>
          </a:stretch>
        </p:blipFill>
        <p:spPr>
          <a:xfrm>
            <a:off x="6050433" y="1694381"/>
            <a:ext cx="1981200" cy="1489862"/>
          </a:xfrm>
          <a:prstGeom prst="rect">
            <a:avLst/>
          </a:prstGeom>
        </p:spPr>
      </p:pic>
      <p:pic>
        <p:nvPicPr>
          <p:cNvPr id="8" name="Picture 7" descr="swOUtfall2.jpg"/>
          <p:cNvPicPr>
            <a:picLocks noChangeAspect="1"/>
          </p:cNvPicPr>
          <p:nvPr/>
        </p:nvPicPr>
        <p:blipFill>
          <a:blip r:embed="rId6" cstate="print"/>
          <a:stretch>
            <a:fillRect/>
          </a:stretch>
        </p:blipFill>
        <p:spPr>
          <a:xfrm>
            <a:off x="1383183" y="4519715"/>
            <a:ext cx="1314450" cy="1975266"/>
          </a:xfrm>
          <a:prstGeom prst="rect">
            <a:avLst/>
          </a:prstGeom>
        </p:spPr>
      </p:pic>
      <p:sp>
        <p:nvSpPr>
          <p:cNvPr id="10" name="TextBox 9"/>
          <p:cNvSpPr txBox="1"/>
          <p:nvPr/>
        </p:nvSpPr>
        <p:spPr>
          <a:xfrm>
            <a:off x="228601" y="1043890"/>
            <a:ext cx="8763000" cy="369332"/>
          </a:xfrm>
          <a:prstGeom prst="rect">
            <a:avLst/>
          </a:prstGeom>
          <a:noFill/>
        </p:spPr>
        <p:txBody>
          <a:bodyPr wrap="square" rtlCol="0">
            <a:spAutoFit/>
          </a:bodyPr>
          <a:lstStyle/>
          <a:p>
            <a:r>
              <a:rPr lang="en-US" b="1" i="1" dirty="0" smtClean="0">
                <a:latin typeface="Arial" panose="020B0604020202020204" pitchFamily="34" charset="0"/>
                <a:cs typeface="Arial" panose="020B0604020202020204" pitchFamily="34" charset="0"/>
              </a:rPr>
              <a:t>Capture all runoff, pipe it, and send it directly to the river . . .prior to mid 1970’s </a:t>
            </a:r>
            <a:endParaRPr lang="en-US" b="1" i="1" dirty="0">
              <a:latin typeface="Arial" panose="020B0604020202020204" pitchFamily="34" charset="0"/>
              <a:cs typeface="Arial" panose="020B0604020202020204" pitchFamily="34" charset="0"/>
            </a:endParaRPr>
          </a:p>
        </p:txBody>
      </p:sp>
      <p:cxnSp>
        <p:nvCxnSpPr>
          <p:cNvPr id="11" name="Curved Connector 10"/>
          <p:cNvCxnSpPr/>
          <p:nvPr/>
        </p:nvCxnSpPr>
        <p:spPr>
          <a:xfrm>
            <a:off x="2305755" y="2975426"/>
            <a:ext cx="1438938" cy="1117600"/>
          </a:xfrm>
          <a:prstGeom prst="curvedConnector3">
            <a:avLst>
              <a:gd name="adj1" fmla="val 50000"/>
            </a:avLst>
          </a:prstGeom>
          <a:ln w="3175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rot="10800000" flipV="1">
            <a:off x="4992914" y="4361381"/>
            <a:ext cx="2002972" cy="1284676"/>
          </a:xfrm>
          <a:prstGeom prst="curvedConnector3">
            <a:avLst>
              <a:gd name="adj1" fmla="val 50000"/>
            </a:avLst>
          </a:prstGeom>
          <a:ln w="3175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55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ext Box 1027"/>
          <p:cNvSpPr txBox="1">
            <a:spLocks noChangeArrowheads="1"/>
          </p:cNvSpPr>
          <p:nvPr/>
        </p:nvSpPr>
        <p:spPr bwMode="auto">
          <a:xfrm>
            <a:off x="292231" y="152400"/>
            <a:ext cx="8470769" cy="615553"/>
          </a:xfrm>
          <a:prstGeom prst="rect">
            <a:avLst/>
          </a:prstGeom>
          <a:noFill/>
          <a:ln w="9525">
            <a:noFill/>
            <a:miter lim="800000"/>
            <a:headEnd/>
            <a:tailEnd/>
          </a:ln>
        </p:spPr>
        <p:txBody>
          <a:bodyPr wrap="square">
            <a:spAutoFit/>
          </a:bodyPr>
          <a:lstStyle/>
          <a:p>
            <a:pPr algn="ctr" eaLnBrk="1" hangingPunct="1"/>
            <a:r>
              <a:rPr lang="en-US" sz="3400" b="1" dirty="0" smtClean="0">
                <a:solidFill>
                  <a:srgbClr val="C00000"/>
                </a:solidFill>
                <a:latin typeface="Arial" pitchFamily="34" charset="0"/>
                <a:cs typeface="Arial" pitchFamily="34" charset="0"/>
              </a:rPr>
              <a:t>2</a:t>
            </a:r>
            <a:r>
              <a:rPr lang="en-US" sz="3400" b="1" baseline="30000" dirty="0" smtClean="0">
                <a:solidFill>
                  <a:srgbClr val="C00000"/>
                </a:solidFill>
                <a:latin typeface="Arial" pitchFamily="34" charset="0"/>
                <a:cs typeface="Arial" pitchFamily="34" charset="0"/>
              </a:rPr>
              <a:t>nd</a:t>
            </a:r>
            <a:r>
              <a:rPr lang="en-US" sz="3400" b="1" dirty="0" smtClean="0">
                <a:solidFill>
                  <a:srgbClr val="C00000"/>
                </a:solidFill>
                <a:latin typeface="Arial" pitchFamily="34" charset="0"/>
                <a:cs typeface="Arial" pitchFamily="34" charset="0"/>
              </a:rPr>
              <a:t> Iteration of Stormwater Management</a:t>
            </a:r>
            <a:endParaRPr lang="en-US" sz="3400" b="1" i="1" dirty="0">
              <a:solidFill>
                <a:srgbClr val="C00000"/>
              </a:solidFill>
              <a:latin typeface="Arial" pitchFamily="34" charset="0"/>
              <a:cs typeface="Arial" pitchFamily="34" charset="0"/>
            </a:endParaRPr>
          </a:p>
        </p:txBody>
      </p:sp>
      <p:sp>
        <p:nvSpPr>
          <p:cNvPr id="20483" name="Rectangle 1028"/>
          <p:cNvSpPr>
            <a:spLocks noChangeArrowheads="1"/>
          </p:cNvSpPr>
          <p:nvPr/>
        </p:nvSpPr>
        <p:spPr bwMode="auto">
          <a:xfrm>
            <a:off x="304801" y="737175"/>
            <a:ext cx="8458200" cy="4959682"/>
          </a:xfrm>
          <a:prstGeom prst="rect">
            <a:avLst/>
          </a:prstGeom>
          <a:noFill/>
          <a:ln w="9525">
            <a:noFill/>
            <a:miter lim="800000"/>
            <a:headEnd/>
            <a:tailEnd/>
          </a:ln>
        </p:spPr>
        <p:txBody>
          <a:bodyPr/>
          <a:lstStyle/>
          <a:p>
            <a:pPr marL="342900" indent="-342900" eaLnBrk="1" hangingPunct="1">
              <a:lnSpc>
                <a:spcPct val="95000"/>
              </a:lnSpc>
              <a:spcBef>
                <a:spcPts val="600"/>
              </a:spcBef>
              <a:buClr>
                <a:schemeClr val="tx1"/>
              </a:buClr>
            </a:pPr>
            <a:r>
              <a:rPr lang="en-US" sz="2000" b="1" i="1" dirty="0" smtClean="0">
                <a:latin typeface="Arial" panose="020B0604020202020204" pitchFamily="34" charset="0"/>
                <a:cs typeface="Arial" panose="020B0604020202020204" pitchFamily="34" charset="0"/>
              </a:rPr>
              <a:t>Capture runoff, detain it, release it slowly to the river…mid 1970’s to 2004</a:t>
            </a:r>
            <a:endParaRPr lang="en-US" sz="2000" b="1" i="1" dirty="0">
              <a:latin typeface="Arial" panose="020B0604020202020204" pitchFamily="34" charset="0"/>
              <a:cs typeface="Arial" panose="020B0604020202020204" pitchFamily="34" charset="0"/>
            </a:endParaRPr>
          </a:p>
          <a:p>
            <a:pPr marL="458788" lvl="1" indent="-285750" eaLnBrk="1" hangingPunct="1">
              <a:lnSpc>
                <a:spcPct val="95000"/>
              </a:lnSpc>
              <a:spcBef>
                <a:spcPts val="600"/>
              </a:spcBef>
              <a:buClr>
                <a:srgbClr val="C00000"/>
              </a:buClr>
              <a:buFont typeface="Arial" panose="020B0604020202020204" pitchFamily="34" charset="0"/>
              <a:buChar char="•"/>
            </a:pPr>
            <a:r>
              <a:rPr lang="en-US" dirty="0" smtClean="0">
                <a:latin typeface="Arial" panose="020B0604020202020204" pitchFamily="34" charset="0"/>
                <a:cs typeface="Arial" panose="020B0604020202020204" pitchFamily="34" charset="0"/>
              </a:rPr>
              <a:t>Detain peak flow during large storm events</a:t>
            </a:r>
            <a:endParaRPr lang="en-US" dirty="0">
              <a:latin typeface="Arial" panose="020B0604020202020204" pitchFamily="34" charset="0"/>
              <a:cs typeface="Arial" panose="020B0604020202020204" pitchFamily="34" charset="0"/>
            </a:endParaRPr>
          </a:p>
          <a:p>
            <a:pPr marL="458788" lvl="1" indent="-285750">
              <a:lnSpc>
                <a:spcPct val="95000"/>
              </a:lnSpc>
              <a:spcBef>
                <a:spcPts val="600"/>
              </a:spcBef>
              <a:buClr>
                <a:srgbClr val="C00000"/>
              </a:buClr>
              <a:buFont typeface="Arial" panose="020B0604020202020204" pitchFamily="34" charset="0"/>
              <a:buChar char="•"/>
            </a:pPr>
            <a:r>
              <a:rPr lang="en-US" dirty="0" smtClean="0">
                <a:latin typeface="Arial" panose="020B0604020202020204" pitchFamily="34" charset="0"/>
                <a:cs typeface="Arial" panose="020B0604020202020204" pitchFamily="34" charset="0"/>
              </a:rPr>
              <a:t>Reduce downstream flooding during major storms</a:t>
            </a:r>
          </a:p>
          <a:p>
            <a:pPr marL="458788" lvl="1" indent="-285750" eaLnBrk="1" hangingPunct="1">
              <a:lnSpc>
                <a:spcPct val="95000"/>
              </a:lnSpc>
              <a:spcBef>
                <a:spcPts val="600"/>
              </a:spcBef>
              <a:buClr>
                <a:srgbClr val="C00000"/>
              </a:buClr>
              <a:buFont typeface="Arial" panose="020B0604020202020204" pitchFamily="34" charset="0"/>
              <a:buChar char="•"/>
            </a:pPr>
            <a:r>
              <a:rPr lang="en-US" dirty="0" smtClean="0">
                <a:latin typeface="Arial" panose="020B0604020202020204" pitchFamily="34" charset="0"/>
                <a:cs typeface="Arial" panose="020B0604020202020204" pitchFamily="34" charset="0"/>
              </a:rPr>
              <a:t>Use concrete low flow channels to minimize erosion, reduce standing water, quickly discharge low flows</a:t>
            </a:r>
          </a:p>
          <a:p>
            <a:pPr marL="458788" lvl="1" indent="-285750" eaLnBrk="1" hangingPunct="1">
              <a:lnSpc>
                <a:spcPct val="95000"/>
              </a:lnSpc>
              <a:spcBef>
                <a:spcPts val="600"/>
              </a:spcBef>
              <a:buClr>
                <a:srgbClr val="C00000"/>
              </a:buClr>
              <a:buFont typeface="Arial" panose="020B0604020202020204" pitchFamily="34" charset="0"/>
              <a:buChar char="•"/>
            </a:pPr>
            <a:r>
              <a:rPr lang="en-US" dirty="0" smtClean="0">
                <a:latin typeface="Arial" panose="020B0604020202020204" pitchFamily="34" charset="0"/>
                <a:cs typeface="Arial" panose="020B0604020202020204" pitchFamily="34" charset="0"/>
              </a:rPr>
              <a:t>Does not manage runoff from smaller storms</a:t>
            </a:r>
          </a:p>
          <a:p>
            <a:pPr marL="458788" lvl="1" indent="-285750" eaLnBrk="1" hangingPunct="1">
              <a:lnSpc>
                <a:spcPct val="95000"/>
              </a:lnSpc>
              <a:spcBef>
                <a:spcPts val="600"/>
              </a:spcBef>
              <a:buClr>
                <a:srgbClr val="C00000"/>
              </a:buClr>
              <a:buFont typeface="Arial" panose="020B0604020202020204" pitchFamily="34" charset="0"/>
              <a:buChar char="•"/>
            </a:pPr>
            <a:r>
              <a:rPr lang="en-US" dirty="0" smtClean="0">
                <a:latin typeface="Arial" panose="020B0604020202020204" pitchFamily="34" charset="0"/>
                <a:cs typeface="Arial" panose="020B0604020202020204" pitchFamily="34" charset="0"/>
              </a:rPr>
              <a:t>Directly discharges </a:t>
            </a:r>
            <a:r>
              <a:rPr lang="en-US" dirty="0" err="1" smtClean="0">
                <a:latin typeface="Arial" panose="020B0604020202020204" pitchFamily="34" charset="0"/>
                <a:cs typeface="Arial" panose="020B0604020202020204" pitchFamily="34" charset="0"/>
              </a:rPr>
              <a:t>stormwater</a:t>
            </a:r>
            <a:r>
              <a:rPr lang="en-US" dirty="0" smtClean="0">
                <a:latin typeface="Arial" panose="020B0604020202020204" pitchFamily="34" charset="0"/>
                <a:cs typeface="Arial" panose="020B0604020202020204" pitchFamily="34" charset="0"/>
              </a:rPr>
              <a:t> runoff to nearby stream, waterway, or municipal storm sewer system (at a controlled/managed rate)</a:t>
            </a:r>
            <a:endParaRPr lang="en-US" dirty="0">
              <a:latin typeface="Arial" panose="020B0604020202020204" pitchFamily="34" charset="0"/>
              <a:cs typeface="Arial" panose="020B0604020202020204" pitchFamily="34" charset="0"/>
            </a:endParaRPr>
          </a:p>
        </p:txBody>
      </p:sp>
      <p:pic>
        <p:nvPicPr>
          <p:cNvPr id="5" name="Picture 11" descr="detention_basin1"/>
          <p:cNvPicPr>
            <a:picLocks noChangeAspect="1" noChangeArrowheads="1"/>
          </p:cNvPicPr>
          <p:nvPr/>
        </p:nvPicPr>
        <p:blipFill>
          <a:blip r:embed="rId3" cstate="print">
            <a:lum bright="10000" contrast="10000"/>
          </a:blip>
          <a:stretch>
            <a:fillRect/>
          </a:stretch>
        </p:blipFill>
        <p:spPr bwMode="auto">
          <a:xfrm>
            <a:off x="653146" y="3795006"/>
            <a:ext cx="3802118" cy="2453394"/>
          </a:xfrm>
          <a:prstGeom prst="rect">
            <a:avLst/>
          </a:prstGeom>
          <a:noFill/>
          <a:ln>
            <a:noFill/>
          </a:ln>
        </p:spPr>
      </p:pic>
      <p:pic>
        <p:nvPicPr>
          <p:cNvPr id="7" name="Picture 1" descr="W:\Current Projects\Hamilton Twp Stormwater Mgt Project\05_Documents\20110817 Detention Basin Site Visits\20110817 Photos\DSC05508 Robin Drive.JPG"/>
          <p:cNvPicPr>
            <a:picLocks noChangeAspect="1" noChangeArrowheads="1"/>
          </p:cNvPicPr>
          <p:nvPr/>
        </p:nvPicPr>
        <p:blipFill>
          <a:blip r:embed="rId4" cstate="print"/>
          <a:srcRect r="735" b="20588"/>
          <a:stretch>
            <a:fillRect/>
          </a:stretch>
        </p:blipFill>
        <p:spPr bwMode="auto">
          <a:xfrm>
            <a:off x="4714737" y="3795006"/>
            <a:ext cx="3802118" cy="2453394"/>
          </a:xfrm>
          <a:prstGeom prst="rect">
            <a:avLst/>
          </a:prstGeom>
          <a:noFill/>
          <a:ln>
            <a:noFill/>
          </a:ln>
        </p:spPr>
      </p:pic>
    </p:spTree>
    <p:extLst>
      <p:ext uri="{BB962C8B-B14F-4D97-AF65-F5344CB8AC3E}">
        <p14:creationId xmlns:p14="http://schemas.microsoft.com/office/powerpoint/2010/main" val="83982696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4000" cy="1143000"/>
          </a:xfrm>
        </p:spPr>
        <p:txBody>
          <a:bodyPr>
            <a:normAutofit fontScale="90000"/>
          </a:bodyPr>
          <a:lstStyle/>
          <a:p>
            <a:r>
              <a:rPr lang="en-US" b="1" dirty="0" smtClean="0">
                <a:solidFill>
                  <a:srgbClr val="C00000"/>
                </a:solidFill>
                <a:latin typeface="Arial" pitchFamily="34" charset="0"/>
                <a:cs typeface="Arial" pitchFamily="34" charset="0"/>
              </a:rPr>
              <a:t>3</a:t>
            </a:r>
            <a:r>
              <a:rPr lang="en-US" b="1" baseline="30000" dirty="0" smtClean="0">
                <a:solidFill>
                  <a:srgbClr val="C00000"/>
                </a:solidFill>
                <a:latin typeface="Arial" pitchFamily="34" charset="0"/>
                <a:cs typeface="Arial" pitchFamily="34" charset="0"/>
              </a:rPr>
              <a:t>rd</a:t>
            </a:r>
            <a:r>
              <a:rPr lang="en-US" b="1" dirty="0" smtClean="0">
                <a:solidFill>
                  <a:srgbClr val="C00000"/>
                </a:solidFill>
                <a:latin typeface="Arial" pitchFamily="34" charset="0"/>
                <a:cs typeface="Arial" pitchFamily="34" charset="0"/>
              </a:rPr>
              <a:t> Generation of Stormwater Management</a:t>
            </a:r>
            <a:endParaRPr lang="en-US" b="1" dirty="0">
              <a:solidFill>
                <a:srgbClr val="C00000"/>
              </a:solidFill>
              <a:latin typeface="Arial" pitchFamily="34" charset="0"/>
              <a:cs typeface="Arial" pitchFamily="34" charset="0"/>
            </a:endParaRPr>
          </a:p>
        </p:txBody>
      </p:sp>
      <p:sp>
        <p:nvSpPr>
          <p:cNvPr id="3" name="Content Placeholder 2"/>
          <p:cNvSpPr>
            <a:spLocks noGrp="1"/>
          </p:cNvSpPr>
          <p:nvPr>
            <p:ph sz="half" idx="1"/>
          </p:nvPr>
        </p:nvSpPr>
        <p:spPr>
          <a:xfrm>
            <a:off x="457200" y="1600200"/>
            <a:ext cx="4038600" cy="4953000"/>
          </a:xfrm>
        </p:spPr>
        <p:txBody>
          <a:bodyPr>
            <a:normAutofit/>
          </a:bodyPr>
          <a:lstStyle/>
          <a:p>
            <a:r>
              <a:rPr lang="en-US" dirty="0" smtClean="0"/>
              <a:t>Reduce peak flows </a:t>
            </a:r>
            <a:r>
              <a:rPr lang="en-US" sz="3600" b="1" dirty="0" smtClean="0"/>
              <a:t>…and….</a:t>
            </a:r>
            <a:endParaRPr lang="en-US" b="1" dirty="0" smtClean="0"/>
          </a:p>
          <a:p>
            <a:r>
              <a:rPr lang="en-US" dirty="0" smtClean="0"/>
              <a:t>Maintain infiltration and groundwater recharge</a:t>
            </a:r>
          </a:p>
          <a:p>
            <a:r>
              <a:rPr lang="en-US" dirty="0" smtClean="0"/>
              <a:t>Reduce pollution discharged to local waterways</a:t>
            </a:r>
          </a:p>
        </p:txBody>
      </p:sp>
      <p:pic>
        <p:nvPicPr>
          <p:cNvPr id="369666" name="Picture 2"/>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t="9419" b="14180"/>
          <a:stretch/>
        </p:blipFill>
        <p:spPr bwMode="auto">
          <a:xfrm>
            <a:off x="4495800" y="1566850"/>
            <a:ext cx="4338587" cy="2209801"/>
          </a:xfrm>
          <a:prstGeom prst="rect">
            <a:avLst/>
          </a:prstGeom>
          <a:noFill/>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495800" y="3776651"/>
            <a:ext cx="4350310" cy="2447049"/>
          </a:xfrm>
          <a:prstGeom prst="rect">
            <a:avLst/>
          </a:prstGeom>
          <a:noFill/>
          <a:ln w="9525">
            <a:noFill/>
            <a:miter lim="800000"/>
            <a:headEnd/>
            <a:tailEnd/>
          </a:ln>
        </p:spPr>
      </p:pic>
    </p:spTree>
    <p:extLst>
      <p:ext uri="{BB962C8B-B14F-4D97-AF65-F5344CB8AC3E}">
        <p14:creationId xmlns:p14="http://schemas.microsoft.com/office/powerpoint/2010/main" val="72087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solidFill>
                  <a:srgbClr val="C00000"/>
                </a:solidFill>
                <a:latin typeface="Arial" pitchFamily="34" charset="0"/>
                <a:cs typeface="Arial" pitchFamily="34" charset="0"/>
              </a:rPr>
              <a:t>Stormwater Management </a:t>
            </a:r>
            <a:br>
              <a:rPr lang="en-US" sz="4000" b="1" dirty="0" smtClean="0">
                <a:solidFill>
                  <a:srgbClr val="C00000"/>
                </a:solidFill>
                <a:latin typeface="Arial" pitchFamily="34" charset="0"/>
                <a:cs typeface="Arial" pitchFamily="34" charset="0"/>
              </a:rPr>
            </a:br>
            <a:r>
              <a:rPr lang="en-US" sz="4000" b="1" dirty="0" smtClean="0">
                <a:solidFill>
                  <a:srgbClr val="C00000"/>
                </a:solidFill>
                <a:latin typeface="Arial" pitchFamily="34" charset="0"/>
                <a:cs typeface="Arial" pitchFamily="34" charset="0"/>
              </a:rPr>
              <a:t>Key Objectives</a:t>
            </a:r>
            <a:endParaRPr lang="en-US" sz="4000" b="1" dirty="0">
              <a:solidFill>
                <a:srgbClr val="C00000"/>
              </a:solidFill>
              <a:latin typeface="Arial" pitchFamily="34" charset="0"/>
              <a:cs typeface="Arial" pitchFamily="34" charset="0"/>
            </a:endParaRPr>
          </a:p>
        </p:txBody>
      </p:sp>
      <p:sp>
        <p:nvSpPr>
          <p:cNvPr id="4" name="Content Placeholder 3"/>
          <p:cNvSpPr>
            <a:spLocks noGrp="1"/>
          </p:cNvSpPr>
          <p:nvPr>
            <p:ph sz="half" idx="1"/>
          </p:nvPr>
        </p:nvSpPr>
        <p:spPr>
          <a:xfrm>
            <a:off x="457200" y="1600200"/>
            <a:ext cx="4191000" cy="4935511"/>
          </a:xfrm>
        </p:spPr>
        <p:txBody>
          <a:bodyPr>
            <a:normAutofit lnSpcReduction="10000"/>
          </a:bodyPr>
          <a:lstStyle/>
          <a:p>
            <a:r>
              <a:rPr lang="en-US" dirty="0" smtClean="0"/>
              <a:t>Protect communities from increases in stormwater volume and peak flows as a result of new development</a:t>
            </a:r>
          </a:p>
          <a:p>
            <a:r>
              <a:rPr lang="en-US" dirty="0" smtClean="0"/>
              <a:t>Maintain groundwater recharge</a:t>
            </a:r>
          </a:p>
          <a:p>
            <a:r>
              <a:rPr lang="en-US" dirty="0" smtClean="0"/>
              <a:t>Protect waterways from pollution carried in </a:t>
            </a:r>
            <a:r>
              <a:rPr lang="en-US" dirty="0" err="1" smtClean="0"/>
              <a:t>stormwater</a:t>
            </a:r>
            <a:r>
              <a:rPr lang="en-US" dirty="0" smtClean="0"/>
              <a:t> runoff</a:t>
            </a:r>
            <a:endParaRPr lang="en-US" dirty="0"/>
          </a:p>
        </p:txBody>
      </p:sp>
      <p:pic>
        <p:nvPicPr>
          <p:cNvPr id="358402" name="Picture 2"/>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3704" r="5593"/>
          <a:stretch/>
        </p:blipFill>
        <p:spPr bwMode="auto">
          <a:xfrm>
            <a:off x="4724400" y="2209800"/>
            <a:ext cx="3778301" cy="3124200"/>
          </a:xfrm>
          <a:prstGeom prst="rect">
            <a:avLst/>
          </a:prstGeom>
          <a:noFill/>
        </p:spPr>
      </p:pic>
    </p:spTree>
    <p:extLst>
      <p:ext uri="{BB962C8B-B14F-4D97-AF65-F5344CB8AC3E}">
        <p14:creationId xmlns:p14="http://schemas.microsoft.com/office/powerpoint/2010/main" val="25048503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SLA Video_LeveragingTheLandscapeToManageWater v2012">
            <a:hlinkClick r:id="" action="ppaction://media"/>
          </p:cNvPr>
          <p:cNvPicPr>
            <a:picLocks noGrp="1" noChangeAspect="1"/>
          </p:cNvPicPr>
          <p:nvPr>
            <p:ph/>
            <a:videoFile r:link="rId2"/>
            <p:extLst>
              <p:ext uri="{DAA4B4D4-6D71-4841-9C94-3DE7FCFB9230}">
                <p14:media xmlns:p14="http://schemas.microsoft.com/office/powerpoint/2010/main" r:embed="rId1"/>
              </p:ext>
            </p:extLst>
          </p:nvPr>
        </p:nvPicPr>
        <p:blipFill>
          <a:blip r:embed="rId4"/>
          <a:stretch>
            <a:fillRect/>
          </a:stretch>
        </p:blipFill>
        <p:spPr>
          <a:xfrm>
            <a:off x="457200" y="885825"/>
            <a:ext cx="8229600" cy="4629150"/>
          </a:xfrm>
        </p:spPr>
      </p:pic>
    </p:spTree>
    <p:extLst>
      <p:ext uri="{BB962C8B-B14F-4D97-AF65-F5344CB8AC3E}">
        <p14:creationId xmlns:p14="http://schemas.microsoft.com/office/powerpoint/2010/main" val="10781684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4"/>
          <p:cNvSpPr>
            <a:spLocks noGrp="1"/>
          </p:cNvSpPr>
          <p:nvPr>
            <p:ph type="title"/>
          </p:nvPr>
        </p:nvSpPr>
        <p:spPr>
          <a:xfrm>
            <a:off x="609600" y="114925"/>
            <a:ext cx="7848600" cy="1446550"/>
          </a:xfrm>
        </p:spPr>
        <p:txBody>
          <a:bodyPr>
            <a:spAutoFit/>
          </a:bodyPr>
          <a:lstStyle/>
          <a:p>
            <a:r>
              <a:rPr lang="en-US" b="1" dirty="0" smtClean="0">
                <a:solidFill>
                  <a:srgbClr val="C00000"/>
                </a:solidFill>
                <a:latin typeface="Arial" pitchFamily="34" charset="0"/>
                <a:cs typeface="Arial" pitchFamily="34" charset="0"/>
              </a:rPr>
              <a:t>New Jersey Stormwater Management Rules</a:t>
            </a:r>
          </a:p>
        </p:txBody>
      </p:sp>
      <p:sp>
        <p:nvSpPr>
          <p:cNvPr id="29699" name="Content Placeholder 5"/>
          <p:cNvSpPr>
            <a:spLocks noGrp="1"/>
          </p:cNvSpPr>
          <p:nvPr>
            <p:ph idx="1"/>
          </p:nvPr>
        </p:nvSpPr>
        <p:spPr>
          <a:xfrm>
            <a:off x="609600" y="1600200"/>
            <a:ext cx="8229600" cy="4419600"/>
          </a:xfrm>
        </p:spPr>
        <p:txBody>
          <a:bodyPr>
            <a:normAutofit lnSpcReduction="10000"/>
          </a:bodyPr>
          <a:lstStyle/>
          <a:p>
            <a:pPr>
              <a:spcBef>
                <a:spcPct val="0"/>
              </a:spcBef>
              <a:spcAft>
                <a:spcPts val="600"/>
              </a:spcAft>
            </a:pPr>
            <a:r>
              <a:rPr lang="en-US" sz="2800" dirty="0" smtClean="0"/>
              <a:t>Rules apply to any “Major Development” defined as a project disturbing more than 1 acre or increasing impervious surfaces by ¼ acre or more</a:t>
            </a:r>
          </a:p>
          <a:p>
            <a:pPr>
              <a:spcBef>
                <a:spcPct val="0"/>
              </a:spcBef>
              <a:spcAft>
                <a:spcPts val="600"/>
              </a:spcAft>
            </a:pPr>
            <a:r>
              <a:rPr lang="en-US" sz="2800" dirty="0" smtClean="0"/>
              <a:t>Design and Performance Standards established in NJAC 7:8-5, for:</a:t>
            </a:r>
          </a:p>
          <a:p>
            <a:pPr lvl="1">
              <a:spcBef>
                <a:spcPct val="0"/>
              </a:spcBef>
              <a:spcAft>
                <a:spcPts val="600"/>
              </a:spcAft>
              <a:buFont typeface="Arial" panose="020B0604020202020204" pitchFamily="34" charset="0"/>
              <a:buChar char="•"/>
            </a:pPr>
            <a:r>
              <a:rPr lang="en-US" sz="2000" dirty="0" smtClean="0"/>
              <a:t>Nonstructural Stormwater Management Strategies</a:t>
            </a:r>
          </a:p>
          <a:p>
            <a:pPr lvl="1">
              <a:spcBef>
                <a:spcPct val="0"/>
              </a:spcBef>
              <a:spcAft>
                <a:spcPts val="600"/>
              </a:spcAft>
              <a:buFont typeface="Arial" panose="020B0604020202020204" pitchFamily="34" charset="0"/>
              <a:buChar char="•"/>
            </a:pPr>
            <a:r>
              <a:rPr lang="en-US" sz="2000" dirty="0" smtClean="0"/>
              <a:t>Stormwater Quantity</a:t>
            </a:r>
          </a:p>
          <a:p>
            <a:pPr lvl="1">
              <a:spcBef>
                <a:spcPct val="0"/>
              </a:spcBef>
              <a:spcAft>
                <a:spcPts val="600"/>
              </a:spcAft>
              <a:buFont typeface="Arial" panose="020B0604020202020204" pitchFamily="34" charset="0"/>
              <a:buChar char="•"/>
            </a:pPr>
            <a:r>
              <a:rPr lang="en-US" sz="2000" dirty="0" smtClean="0"/>
              <a:t>Groundwater Recharge</a:t>
            </a:r>
          </a:p>
          <a:p>
            <a:pPr lvl="1">
              <a:spcBef>
                <a:spcPct val="0"/>
              </a:spcBef>
              <a:spcAft>
                <a:spcPts val="600"/>
              </a:spcAft>
              <a:buFont typeface="Arial" panose="020B0604020202020204" pitchFamily="34" charset="0"/>
              <a:buChar char="•"/>
            </a:pPr>
            <a:r>
              <a:rPr lang="en-US" sz="2000" dirty="0" smtClean="0"/>
              <a:t>Stormwater Quality</a:t>
            </a:r>
          </a:p>
          <a:p>
            <a:pPr lvl="1">
              <a:spcBef>
                <a:spcPct val="0"/>
              </a:spcBef>
              <a:spcAft>
                <a:spcPts val="600"/>
              </a:spcAft>
              <a:buFont typeface="Arial" panose="020B0604020202020204" pitchFamily="34" charset="0"/>
              <a:buChar char="•"/>
            </a:pPr>
            <a:r>
              <a:rPr lang="en-US" sz="2000" dirty="0" smtClean="0"/>
              <a:t>Stormwater Maintenance Plan</a:t>
            </a:r>
          </a:p>
        </p:txBody>
      </p:sp>
      <p:sp>
        <p:nvSpPr>
          <p:cNvPr id="4" name="Slide Number Placeholder 3"/>
          <p:cNvSpPr>
            <a:spLocks noGrp="1"/>
          </p:cNvSpPr>
          <p:nvPr>
            <p:ph type="sldNum" sz="quarter" idx="4294967295"/>
          </p:nvPr>
        </p:nvSpPr>
        <p:spPr>
          <a:xfrm>
            <a:off x="8001000" y="6477000"/>
            <a:ext cx="1143000" cy="228600"/>
          </a:xfrm>
          <a:prstGeom prst="rect">
            <a:avLst/>
          </a:prstGeom>
        </p:spPr>
        <p:txBody>
          <a:bodyPr/>
          <a:lstStyle/>
          <a:p>
            <a:pPr>
              <a:defRPr/>
            </a:pPr>
            <a:fld id="{AE9163DD-A9A6-4185-AE69-D3E2F426CDCF}" type="slidenum">
              <a:rPr lang="en-US" smtClean="0"/>
              <a:pPr>
                <a:defRPr/>
              </a:pPr>
              <a:t>26</a:t>
            </a:fld>
            <a:endParaRPr lang="en-US"/>
          </a:p>
        </p:txBody>
      </p:sp>
    </p:spTree>
    <p:extLst>
      <p:ext uri="{BB962C8B-B14F-4D97-AF65-F5344CB8AC3E}">
        <p14:creationId xmlns:p14="http://schemas.microsoft.com/office/powerpoint/2010/main" val="203790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9699">
                                            <p:txEl>
                                              <p:pRg st="2" end="2"/>
                                            </p:txEl>
                                          </p:spTgt>
                                        </p:tgtEl>
                                        <p:attrNameLst>
                                          <p:attrName>style.visibility</p:attrName>
                                        </p:attrNameLst>
                                      </p:cBhvr>
                                      <p:to>
                                        <p:strVal val="visible"/>
                                      </p:to>
                                    </p:set>
                                    <p:animEffect transition="in" filter="wipe(up)">
                                      <p:cBhvr>
                                        <p:cTn id="7" dur="2000"/>
                                        <p:tgtEl>
                                          <p:spTgt spid="29699">
                                            <p:txEl>
                                              <p:pRg st="2" end="2"/>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29699">
                                            <p:txEl>
                                              <p:pRg st="3" end="3"/>
                                            </p:txEl>
                                          </p:spTgt>
                                        </p:tgtEl>
                                        <p:attrNameLst>
                                          <p:attrName>style.visibility</p:attrName>
                                        </p:attrNameLst>
                                      </p:cBhvr>
                                      <p:to>
                                        <p:strVal val="visible"/>
                                      </p:to>
                                    </p:set>
                                    <p:animEffect transition="in" filter="wipe(up)">
                                      <p:cBhvr>
                                        <p:cTn id="10" dur="2000"/>
                                        <p:tgtEl>
                                          <p:spTgt spid="29699">
                                            <p:txEl>
                                              <p:pRg st="3" end="3"/>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29699">
                                            <p:txEl>
                                              <p:pRg st="4" end="4"/>
                                            </p:txEl>
                                          </p:spTgt>
                                        </p:tgtEl>
                                        <p:attrNameLst>
                                          <p:attrName>style.visibility</p:attrName>
                                        </p:attrNameLst>
                                      </p:cBhvr>
                                      <p:to>
                                        <p:strVal val="visible"/>
                                      </p:to>
                                    </p:set>
                                    <p:animEffect transition="in" filter="wipe(up)">
                                      <p:cBhvr>
                                        <p:cTn id="13" dur="2000"/>
                                        <p:tgtEl>
                                          <p:spTgt spid="29699">
                                            <p:txEl>
                                              <p:pRg st="4" end="4"/>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29699">
                                            <p:txEl>
                                              <p:pRg st="5" end="5"/>
                                            </p:txEl>
                                          </p:spTgt>
                                        </p:tgtEl>
                                        <p:attrNameLst>
                                          <p:attrName>style.visibility</p:attrName>
                                        </p:attrNameLst>
                                      </p:cBhvr>
                                      <p:to>
                                        <p:strVal val="visible"/>
                                      </p:to>
                                    </p:set>
                                    <p:animEffect transition="in" filter="wipe(up)">
                                      <p:cBhvr>
                                        <p:cTn id="16" dur="2000"/>
                                        <p:tgtEl>
                                          <p:spTgt spid="29699">
                                            <p:txEl>
                                              <p:pRg st="5" end="5"/>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29699">
                                            <p:txEl>
                                              <p:pRg st="6" end="6"/>
                                            </p:txEl>
                                          </p:spTgt>
                                        </p:tgtEl>
                                        <p:attrNameLst>
                                          <p:attrName>style.visibility</p:attrName>
                                        </p:attrNameLst>
                                      </p:cBhvr>
                                      <p:to>
                                        <p:strVal val="visible"/>
                                      </p:to>
                                    </p:set>
                                    <p:animEffect transition="in" filter="wipe(up)">
                                      <p:cBhvr>
                                        <p:cTn id="19" dur="2000"/>
                                        <p:tgtEl>
                                          <p:spTgt spid="296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838200" y="1600200"/>
            <a:ext cx="8305800" cy="3886200"/>
          </a:xfrm>
          <a:prstGeom prst="rect">
            <a:avLst/>
          </a:prstGeom>
          <a:noFill/>
          <a:ln w="9525">
            <a:noFill/>
            <a:miter lim="800000"/>
            <a:headEnd/>
            <a:tailEnd/>
          </a:ln>
        </p:spPr>
        <p:txBody>
          <a:bodyPr/>
          <a:lstStyle/>
          <a:p>
            <a:pPr marL="742950" lvl="1" indent="-285750" eaLnBrk="1" hangingPunct="1">
              <a:lnSpc>
                <a:spcPct val="80000"/>
              </a:lnSpc>
              <a:spcBef>
                <a:spcPct val="20000"/>
              </a:spcBef>
              <a:buSzPct val="70000"/>
              <a:buFont typeface="Wingdings" pitchFamily="2" charset="2"/>
              <a:buNone/>
            </a:pPr>
            <a:endParaRPr lang="en-US" sz="2000">
              <a:solidFill>
                <a:srgbClr val="FFFF00"/>
              </a:solidFill>
              <a:latin typeface="Times New Roman" pitchFamily="18" charset="0"/>
            </a:endParaRPr>
          </a:p>
        </p:txBody>
      </p:sp>
      <p:sp>
        <p:nvSpPr>
          <p:cNvPr id="30723" name="Rectangle 3"/>
          <p:cNvSpPr>
            <a:spLocks noGrp="1" noChangeArrowheads="1"/>
          </p:cNvSpPr>
          <p:nvPr>
            <p:ph type="title"/>
          </p:nvPr>
        </p:nvSpPr>
        <p:spPr>
          <a:xfrm>
            <a:off x="457199" y="381000"/>
            <a:ext cx="8267075" cy="914400"/>
          </a:xfrm>
        </p:spPr>
        <p:txBody>
          <a:bodyPr>
            <a:normAutofit/>
          </a:bodyPr>
          <a:lstStyle/>
          <a:p>
            <a:r>
              <a:rPr lang="en-US" b="1" dirty="0" smtClean="0">
                <a:solidFill>
                  <a:srgbClr val="C00000"/>
                </a:solidFill>
                <a:latin typeface="Arial" pitchFamily="34" charset="0"/>
                <a:cs typeface="Arial" pitchFamily="34" charset="0"/>
              </a:rPr>
              <a:t>Nonstructural Strategies</a:t>
            </a:r>
          </a:p>
        </p:txBody>
      </p:sp>
      <p:sp>
        <p:nvSpPr>
          <p:cNvPr id="30724" name="Rectangle 4"/>
          <p:cNvSpPr>
            <a:spLocks noGrp="1" noChangeArrowheads="1"/>
          </p:cNvSpPr>
          <p:nvPr>
            <p:ph idx="1"/>
          </p:nvPr>
        </p:nvSpPr>
        <p:spPr>
          <a:xfrm>
            <a:off x="677863" y="1681163"/>
            <a:ext cx="8132308" cy="4722812"/>
          </a:xfrm>
        </p:spPr>
        <p:txBody>
          <a:bodyPr>
            <a:normAutofit lnSpcReduction="10000"/>
          </a:bodyPr>
          <a:lstStyle/>
          <a:p>
            <a:r>
              <a:rPr lang="en-US" dirty="0" smtClean="0"/>
              <a:t>Plan the project using Low Impact Development (LID) Principles</a:t>
            </a:r>
          </a:p>
          <a:p>
            <a:r>
              <a:rPr lang="en-US" dirty="0" smtClean="0"/>
              <a:t>Collect, infiltrate and where possible reuse </a:t>
            </a:r>
            <a:r>
              <a:rPr lang="en-US" dirty="0" err="1" smtClean="0"/>
              <a:t>stormwater</a:t>
            </a:r>
            <a:r>
              <a:rPr lang="en-US" dirty="0" smtClean="0"/>
              <a:t> near its source</a:t>
            </a:r>
          </a:p>
          <a:p>
            <a:r>
              <a:rPr lang="en-US" dirty="0" smtClean="0"/>
              <a:t>Capture runoff from small storm events in vegetated systems to protect water quality and promote recharge</a:t>
            </a:r>
          </a:p>
          <a:p>
            <a:r>
              <a:rPr lang="en-US" dirty="0" smtClean="0"/>
              <a:t>Minimize and disconnect impervious surfaces</a:t>
            </a:r>
          </a:p>
        </p:txBody>
      </p:sp>
    </p:spTree>
    <p:extLst>
      <p:ext uri="{BB962C8B-B14F-4D97-AF65-F5344CB8AC3E}">
        <p14:creationId xmlns:p14="http://schemas.microsoft.com/office/powerpoint/2010/main" val="311676551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199" y="138380"/>
            <a:ext cx="8416977" cy="1323439"/>
          </a:xfrm>
        </p:spPr>
        <p:txBody>
          <a:bodyPr>
            <a:spAutoFit/>
          </a:bodyPr>
          <a:lstStyle/>
          <a:p>
            <a:r>
              <a:rPr lang="en-US" sz="4000" b="1" dirty="0" smtClean="0">
                <a:solidFill>
                  <a:srgbClr val="C00000"/>
                </a:solidFill>
                <a:latin typeface="Arial" pitchFamily="34" charset="0"/>
                <a:cs typeface="Arial" pitchFamily="34" charset="0"/>
              </a:rPr>
              <a:t>Water Quantity</a:t>
            </a:r>
            <a:br>
              <a:rPr lang="en-US" sz="4000" b="1" dirty="0" smtClean="0">
                <a:solidFill>
                  <a:srgbClr val="C00000"/>
                </a:solidFill>
                <a:latin typeface="Arial" pitchFamily="34" charset="0"/>
                <a:cs typeface="Arial" pitchFamily="34" charset="0"/>
              </a:rPr>
            </a:br>
            <a:r>
              <a:rPr lang="en-US" sz="4000" b="1" dirty="0" smtClean="0">
                <a:solidFill>
                  <a:srgbClr val="C00000"/>
                </a:solidFill>
                <a:latin typeface="Arial" pitchFamily="34" charset="0"/>
                <a:cs typeface="Arial" pitchFamily="34" charset="0"/>
              </a:rPr>
              <a:t>Performance Standards</a:t>
            </a:r>
          </a:p>
        </p:txBody>
      </p:sp>
      <p:sp>
        <p:nvSpPr>
          <p:cNvPr id="32771" name="Rectangle 3"/>
          <p:cNvSpPr>
            <a:spLocks noGrp="1" noChangeArrowheads="1"/>
          </p:cNvSpPr>
          <p:nvPr>
            <p:ph idx="1"/>
          </p:nvPr>
        </p:nvSpPr>
        <p:spPr>
          <a:xfrm>
            <a:off x="388859" y="1600200"/>
            <a:ext cx="8153400" cy="4419600"/>
          </a:xfrm>
        </p:spPr>
        <p:txBody>
          <a:bodyPr>
            <a:normAutofit lnSpcReduction="10000"/>
          </a:bodyPr>
          <a:lstStyle/>
          <a:p>
            <a:pPr>
              <a:spcBef>
                <a:spcPct val="0"/>
              </a:spcBef>
              <a:spcAft>
                <a:spcPts val="600"/>
              </a:spcAft>
              <a:buFontTx/>
              <a:buNone/>
            </a:pPr>
            <a:r>
              <a:rPr lang="en-US" b="1" i="1" dirty="0" smtClean="0"/>
              <a:t>Water Quantity</a:t>
            </a:r>
          </a:p>
          <a:p>
            <a:pPr marL="571500" lvl="1" indent="-342900">
              <a:spcBef>
                <a:spcPct val="0"/>
              </a:spcBef>
              <a:spcAft>
                <a:spcPts val="600"/>
              </a:spcAft>
              <a:buFont typeface="Arial" panose="020B0604020202020204" pitchFamily="34" charset="0"/>
              <a:buChar char="•"/>
            </a:pPr>
            <a:r>
              <a:rPr lang="en-US" sz="2000" dirty="0" smtClean="0"/>
              <a:t>Demonstrate that post-development 2, 10, and 100-year storm event hydrographs do not exceed pre-development hydrographs</a:t>
            </a:r>
          </a:p>
          <a:p>
            <a:pPr marL="514350" lvl="1" algn="ctr">
              <a:spcBef>
                <a:spcPct val="0"/>
              </a:spcBef>
              <a:spcAft>
                <a:spcPts val="600"/>
              </a:spcAft>
              <a:buFontTx/>
              <a:buNone/>
            </a:pPr>
            <a:r>
              <a:rPr lang="en-US" sz="2000" b="1" i="1" dirty="0" smtClean="0"/>
              <a:t>or</a:t>
            </a:r>
          </a:p>
          <a:p>
            <a:pPr marL="571500" lvl="1" indent="-342900">
              <a:spcBef>
                <a:spcPct val="0"/>
              </a:spcBef>
              <a:spcAft>
                <a:spcPts val="600"/>
              </a:spcAft>
              <a:buFont typeface="Arial" panose="020B0604020202020204" pitchFamily="34" charset="0"/>
              <a:buChar char="•"/>
            </a:pPr>
            <a:r>
              <a:rPr lang="en-US" sz="2000" dirty="0" smtClean="0"/>
              <a:t>Demonstrate that hydrograph peaks will not increase and that increase in volume or change in timing won’t increase flood damage downstream</a:t>
            </a:r>
          </a:p>
          <a:p>
            <a:pPr marL="514350" lvl="1" algn="ctr">
              <a:spcBef>
                <a:spcPct val="0"/>
              </a:spcBef>
              <a:spcAft>
                <a:spcPts val="600"/>
              </a:spcAft>
              <a:buFontTx/>
              <a:buNone/>
            </a:pPr>
            <a:r>
              <a:rPr lang="en-US" sz="2000" b="1" i="1" dirty="0" smtClean="0"/>
              <a:t>or</a:t>
            </a:r>
          </a:p>
          <a:p>
            <a:pPr marL="571500" lvl="1" indent="-342900">
              <a:spcBef>
                <a:spcPct val="0"/>
              </a:spcBef>
              <a:spcAft>
                <a:spcPts val="600"/>
              </a:spcAft>
              <a:buFont typeface="Arial" panose="020B0604020202020204" pitchFamily="34" charset="0"/>
              <a:buChar char="•"/>
            </a:pPr>
            <a:r>
              <a:rPr lang="en-US" sz="2000" dirty="0" smtClean="0"/>
              <a:t>Design BMPs so that 2, 10, and 100-year pre-development hydrographs are reduced to 50%, 75%, and 80%, respectively</a:t>
            </a:r>
          </a:p>
          <a:p>
            <a:pPr marL="914400" lvl="2">
              <a:spcBef>
                <a:spcPct val="0"/>
              </a:spcBef>
              <a:spcAft>
                <a:spcPts val="600"/>
              </a:spcAft>
            </a:pPr>
            <a:r>
              <a:rPr lang="en-US" sz="1600" dirty="0" smtClean="0"/>
              <a:t>2-year rainfall (3.3 inches)</a:t>
            </a:r>
          </a:p>
          <a:p>
            <a:pPr marL="914400" lvl="2">
              <a:spcBef>
                <a:spcPct val="0"/>
              </a:spcBef>
              <a:spcAft>
                <a:spcPts val="600"/>
              </a:spcAft>
            </a:pPr>
            <a:r>
              <a:rPr lang="en-US" sz="1600" dirty="0" smtClean="0"/>
              <a:t>10-year rainfall (5.0 inches)</a:t>
            </a:r>
          </a:p>
          <a:p>
            <a:pPr marL="914400" lvl="2">
              <a:spcBef>
                <a:spcPct val="0"/>
              </a:spcBef>
              <a:spcAft>
                <a:spcPts val="600"/>
              </a:spcAft>
            </a:pPr>
            <a:r>
              <a:rPr lang="en-US" sz="1600" dirty="0" smtClean="0"/>
              <a:t>100-year rainfall (8.3 inches)</a:t>
            </a:r>
          </a:p>
        </p:txBody>
      </p:sp>
      <p:sp>
        <p:nvSpPr>
          <p:cNvPr id="32772" name="Text Box 4"/>
          <p:cNvSpPr txBox="1">
            <a:spLocks noChangeArrowheads="1"/>
          </p:cNvSpPr>
          <p:nvPr/>
        </p:nvSpPr>
        <p:spPr bwMode="auto">
          <a:xfrm>
            <a:off x="2690813" y="5715000"/>
            <a:ext cx="6384925" cy="336550"/>
          </a:xfrm>
          <a:prstGeom prst="rect">
            <a:avLst/>
          </a:prstGeom>
          <a:noFill/>
          <a:ln w="9525">
            <a:noFill/>
            <a:miter lim="800000"/>
            <a:headEnd/>
            <a:tailEnd/>
          </a:ln>
        </p:spPr>
        <p:txBody>
          <a:bodyPr>
            <a:spAutoFit/>
          </a:bodyPr>
          <a:lstStyle/>
          <a:p>
            <a:pPr algn="r">
              <a:spcBef>
                <a:spcPct val="50000"/>
              </a:spcBef>
            </a:pPr>
            <a:r>
              <a:rPr lang="en-US" sz="1600" dirty="0">
                <a:solidFill>
                  <a:schemeClr val="bg1"/>
                </a:solidFill>
                <a:latin typeface="Arial" charset="0"/>
              </a:rPr>
              <a:t>SOURCE:  NJ Stormwater Management Rules and BMP Manual</a:t>
            </a:r>
          </a:p>
        </p:txBody>
      </p:sp>
    </p:spTree>
    <p:extLst>
      <p:ext uri="{BB962C8B-B14F-4D97-AF65-F5344CB8AC3E}">
        <p14:creationId xmlns:p14="http://schemas.microsoft.com/office/powerpoint/2010/main" val="5215020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533400"/>
            <a:ext cx="8327036" cy="533400"/>
          </a:xfrm>
        </p:spPr>
        <p:txBody>
          <a:bodyPr>
            <a:normAutofit fontScale="90000"/>
          </a:bodyPr>
          <a:lstStyle/>
          <a:p>
            <a:r>
              <a:rPr lang="en-US" b="1" dirty="0" smtClean="0">
                <a:solidFill>
                  <a:srgbClr val="C00000"/>
                </a:solidFill>
                <a:latin typeface="Arial" pitchFamily="34" charset="0"/>
                <a:cs typeface="Arial" pitchFamily="34" charset="0"/>
              </a:rPr>
              <a:t>Groundwater Recharge</a:t>
            </a:r>
            <a:br>
              <a:rPr lang="en-US" b="1" dirty="0" smtClean="0">
                <a:solidFill>
                  <a:srgbClr val="C00000"/>
                </a:solidFill>
                <a:latin typeface="Arial" pitchFamily="34" charset="0"/>
                <a:cs typeface="Arial" pitchFamily="34" charset="0"/>
              </a:rPr>
            </a:br>
            <a:r>
              <a:rPr lang="en-US" b="1" dirty="0" smtClean="0">
                <a:solidFill>
                  <a:srgbClr val="C00000"/>
                </a:solidFill>
                <a:latin typeface="Arial" pitchFamily="34" charset="0"/>
                <a:cs typeface="Arial" pitchFamily="34" charset="0"/>
              </a:rPr>
              <a:t>Performance Standards</a:t>
            </a:r>
          </a:p>
        </p:txBody>
      </p:sp>
      <p:sp>
        <p:nvSpPr>
          <p:cNvPr id="31747" name="Rectangle 3"/>
          <p:cNvSpPr>
            <a:spLocks noGrp="1" noChangeArrowheads="1"/>
          </p:cNvSpPr>
          <p:nvPr>
            <p:ph idx="1"/>
          </p:nvPr>
        </p:nvSpPr>
        <p:spPr>
          <a:xfrm>
            <a:off x="304800" y="1600200"/>
            <a:ext cx="8001000" cy="4419600"/>
          </a:xfrm>
        </p:spPr>
        <p:txBody>
          <a:bodyPr/>
          <a:lstStyle/>
          <a:p>
            <a:pPr>
              <a:spcBef>
                <a:spcPct val="0"/>
              </a:spcBef>
              <a:spcAft>
                <a:spcPts val="1200"/>
              </a:spcAft>
              <a:buFontTx/>
              <a:buNone/>
            </a:pPr>
            <a:r>
              <a:rPr lang="en-US" b="1" i="1" dirty="0" smtClean="0"/>
              <a:t>Groundwater Recharge</a:t>
            </a:r>
          </a:p>
          <a:p>
            <a:pPr lvl="1" indent="-457200">
              <a:spcBef>
                <a:spcPct val="0"/>
              </a:spcBef>
              <a:spcAft>
                <a:spcPts val="1200"/>
              </a:spcAft>
              <a:buFont typeface="Arial" panose="020B0604020202020204" pitchFamily="34" charset="0"/>
              <a:buChar char="•"/>
            </a:pPr>
            <a:r>
              <a:rPr lang="en-US" dirty="0" smtClean="0"/>
              <a:t>Maintain 100% of average annual groundwater recharge volume</a:t>
            </a:r>
          </a:p>
          <a:p>
            <a:pPr marL="571500" lvl="1" algn="ctr">
              <a:spcBef>
                <a:spcPct val="0"/>
              </a:spcBef>
              <a:spcAft>
                <a:spcPts val="1200"/>
              </a:spcAft>
              <a:buFontTx/>
              <a:buNone/>
            </a:pPr>
            <a:r>
              <a:rPr lang="en-US" b="1" i="1" dirty="0" smtClean="0"/>
              <a:t>or</a:t>
            </a:r>
          </a:p>
          <a:p>
            <a:pPr lvl="1" indent="-457200">
              <a:spcBef>
                <a:spcPct val="0"/>
              </a:spcBef>
              <a:spcAft>
                <a:spcPts val="1200"/>
              </a:spcAft>
              <a:buFont typeface="Arial" panose="020B0604020202020204" pitchFamily="34" charset="0"/>
              <a:buChar char="•"/>
            </a:pPr>
            <a:r>
              <a:rPr lang="en-US" dirty="0" smtClean="0"/>
              <a:t>Infiltrate increase in the post development runoff volume for the 2-year storm</a:t>
            </a:r>
          </a:p>
          <a:p>
            <a:pPr>
              <a:spcBef>
                <a:spcPct val="0"/>
              </a:spcBef>
              <a:spcAft>
                <a:spcPts val="1200"/>
              </a:spcAft>
            </a:pPr>
            <a:endParaRPr lang="en-US" dirty="0" smtClean="0"/>
          </a:p>
          <a:p>
            <a:pPr>
              <a:spcBef>
                <a:spcPct val="0"/>
              </a:spcBef>
              <a:spcAft>
                <a:spcPts val="1200"/>
              </a:spcAft>
            </a:pPr>
            <a:endParaRPr lang="en-US" dirty="0" smtClean="0"/>
          </a:p>
        </p:txBody>
      </p:sp>
      <p:sp>
        <p:nvSpPr>
          <p:cNvPr id="31748" name="Text Box 4"/>
          <p:cNvSpPr txBox="1">
            <a:spLocks noChangeArrowheads="1"/>
          </p:cNvSpPr>
          <p:nvPr/>
        </p:nvSpPr>
        <p:spPr bwMode="auto">
          <a:xfrm>
            <a:off x="2667000" y="5759450"/>
            <a:ext cx="6384925" cy="336550"/>
          </a:xfrm>
          <a:prstGeom prst="rect">
            <a:avLst/>
          </a:prstGeom>
          <a:noFill/>
          <a:ln w="9525">
            <a:noFill/>
            <a:miter lim="800000"/>
            <a:headEnd/>
            <a:tailEnd/>
          </a:ln>
        </p:spPr>
        <p:txBody>
          <a:bodyPr>
            <a:spAutoFit/>
          </a:bodyPr>
          <a:lstStyle/>
          <a:p>
            <a:pPr algn="r">
              <a:spcBef>
                <a:spcPct val="50000"/>
              </a:spcBef>
            </a:pPr>
            <a:r>
              <a:rPr lang="en-US" sz="1600">
                <a:solidFill>
                  <a:schemeClr val="bg1"/>
                </a:solidFill>
                <a:latin typeface="Arial" charset="0"/>
              </a:rPr>
              <a:t>SOURCE:  NJ Stormwater Management Rules and BMP Manual</a:t>
            </a:r>
          </a:p>
        </p:txBody>
      </p:sp>
    </p:spTree>
    <p:extLst>
      <p:ext uri="{BB962C8B-B14F-4D97-AF65-F5344CB8AC3E}">
        <p14:creationId xmlns:p14="http://schemas.microsoft.com/office/powerpoint/2010/main" val="5007259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11" descr="C:\Users\chiggins\Desktop\from g drive\Presentation Materials\Water Resources Program\WRP circle DIA_enlarged.jpg"/>
          <p:cNvPicPr>
            <a:picLocks noChangeAspect="1" noChangeArrowheads="1"/>
          </p:cNvPicPr>
          <p:nvPr/>
        </p:nvPicPr>
        <p:blipFill>
          <a:blip r:embed="rId3" cstate="print"/>
          <a:srcRect l="2646" t="4546" b="23485"/>
          <a:stretch>
            <a:fillRect/>
          </a:stretch>
        </p:blipFill>
        <p:spPr bwMode="auto">
          <a:xfrm>
            <a:off x="304800" y="1066800"/>
            <a:ext cx="5290294" cy="5061128"/>
          </a:xfrm>
          <a:prstGeom prst="rect">
            <a:avLst/>
          </a:prstGeom>
          <a:noFill/>
          <a:ln w="9525">
            <a:noFill/>
            <a:miter lim="800000"/>
            <a:headEnd/>
            <a:tailEnd/>
          </a:ln>
        </p:spPr>
      </p:pic>
      <p:sp>
        <p:nvSpPr>
          <p:cNvPr id="9224" name="Rectangle 3"/>
          <p:cNvSpPr>
            <a:spLocks noGrp="1" noChangeArrowheads="1"/>
          </p:cNvSpPr>
          <p:nvPr>
            <p:ph idx="1"/>
          </p:nvPr>
        </p:nvSpPr>
        <p:spPr>
          <a:xfrm>
            <a:off x="5783472" y="1150551"/>
            <a:ext cx="2971800" cy="5170646"/>
          </a:xfrm>
        </p:spPr>
        <p:txBody>
          <a:bodyPr>
            <a:spAutoFit/>
          </a:bodyPr>
          <a:lstStyle/>
          <a:p>
            <a:pPr marL="0" indent="0" algn="ctr">
              <a:spcBef>
                <a:spcPts val="0"/>
              </a:spcBef>
              <a:buFontTx/>
              <a:buNone/>
            </a:pPr>
            <a:r>
              <a:rPr lang="en-US" sz="2200" dirty="0" smtClean="0">
                <a:solidFill>
                  <a:schemeClr val="tx1"/>
                </a:solidFill>
              </a:rPr>
              <a:t>Our Mission is to identify and address community water resources issues using sustainable and practical science-based solutions. </a:t>
            </a:r>
          </a:p>
          <a:p>
            <a:pPr marL="0" indent="0">
              <a:spcBef>
                <a:spcPts val="0"/>
              </a:spcBef>
              <a:buFontTx/>
              <a:buNone/>
            </a:pPr>
            <a:endParaRPr lang="en-US" sz="2200" dirty="0" smtClean="0">
              <a:solidFill>
                <a:schemeClr val="tx1"/>
              </a:solidFill>
            </a:endParaRPr>
          </a:p>
          <a:p>
            <a:pPr marL="0" indent="0" algn="ctr">
              <a:spcBef>
                <a:spcPts val="0"/>
              </a:spcBef>
              <a:buNone/>
            </a:pPr>
            <a:r>
              <a:rPr lang="en-US" sz="2200" dirty="0">
                <a:solidFill>
                  <a:schemeClr val="tx1"/>
                </a:solidFill>
              </a:rPr>
              <a:t>The Water Resources Program serves all of New Jersey, working closely with the County Extension Offices.</a:t>
            </a:r>
          </a:p>
          <a:p>
            <a:pPr marL="0" indent="0">
              <a:spcBef>
                <a:spcPts val="0"/>
              </a:spcBef>
              <a:buFontTx/>
              <a:buNone/>
            </a:pPr>
            <a:endParaRPr lang="en-US" sz="2200" dirty="0" smtClean="0">
              <a:solidFill>
                <a:schemeClr val="tx1"/>
              </a:solidFill>
            </a:endParaRPr>
          </a:p>
        </p:txBody>
      </p:sp>
      <p:sp>
        <p:nvSpPr>
          <p:cNvPr id="2" name="Title 1"/>
          <p:cNvSpPr>
            <a:spLocks noGrp="1"/>
          </p:cNvSpPr>
          <p:nvPr>
            <p:ph type="title"/>
          </p:nvPr>
        </p:nvSpPr>
        <p:spPr>
          <a:xfrm>
            <a:off x="457200" y="381000"/>
            <a:ext cx="8229600" cy="551681"/>
          </a:xfrm>
        </p:spPr>
        <p:txBody>
          <a:bodyPr/>
          <a:lstStyle/>
          <a:p>
            <a:r>
              <a:rPr lang="en-US" dirty="0" smtClean="0"/>
              <a:t>Water Resources Program</a:t>
            </a:r>
            <a:endParaRPr lang="en-US" dirty="0"/>
          </a:p>
        </p:txBody>
      </p:sp>
    </p:spTree>
    <p:extLst>
      <p:ext uri="{BB962C8B-B14F-4D97-AF65-F5344CB8AC3E}">
        <p14:creationId xmlns:p14="http://schemas.microsoft.com/office/powerpoint/2010/main" val="2734690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76825"/>
            <a:ext cx="8297056" cy="1446550"/>
          </a:xfrm>
        </p:spPr>
        <p:txBody>
          <a:bodyPr>
            <a:spAutoFit/>
          </a:bodyPr>
          <a:lstStyle/>
          <a:p>
            <a:r>
              <a:rPr lang="en-US" b="1" dirty="0" smtClean="0">
                <a:solidFill>
                  <a:srgbClr val="C00000"/>
                </a:solidFill>
                <a:latin typeface="Arial" pitchFamily="34" charset="0"/>
                <a:cs typeface="Arial" pitchFamily="34" charset="0"/>
              </a:rPr>
              <a:t>Water Quality</a:t>
            </a:r>
            <a:br>
              <a:rPr lang="en-US" b="1" dirty="0" smtClean="0">
                <a:solidFill>
                  <a:srgbClr val="C00000"/>
                </a:solidFill>
                <a:latin typeface="Arial" pitchFamily="34" charset="0"/>
                <a:cs typeface="Arial" pitchFamily="34" charset="0"/>
              </a:rPr>
            </a:br>
            <a:r>
              <a:rPr lang="en-US" b="1" dirty="0" smtClean="0">
                <a:solidFill>
                  <a:srgbClr val="C00000"/>
                </a:solidFill>
                <a:latin typeface="Arial" pitchFamily="34" charset="0"/>
                <a:cs typeface="Arial" pitchFamily="34" charset="0"/>
              </a:rPr>
              <a:t>Performance Standards</a:t>
            </a:r>
          </a:p>
        </p:txBody>
      </p:sp>
      <p:sp>
        <p:nvSpPr>
          <p:cNvPr id="33795" name="Rectangle 3"/>
          <p:cNvSpPr>
            <a:spLocks noGrp="1" noChangeArrowheads="1"/>
          </p:cNvSpPr>
          <p:nvPr>
            <p:ph idx="1"/>
          </p:nvPr>
        </p:nvSpPr>
        <p:spPr>
          <a:xfrm>
            <a:off x="190500" y="1676400"/>
            <a:ext cx="4076700" cy="4298950"/>
          </a:xfrm>
        </p:spPr>
        <p:txBody>
          <a:bodyPr>
            <a:normAutofit lnSpcReduction="10000"/>
          </a:bodyPr>
          <a:lstStyle/>
          <a:p>
            <a:pPr>
              <a:spcBef>
                <a:spcPct val="0"/>
              </a:spcBef>
              <a:spcAft>
                <a:spcPts val="1200"/>
              </a:spcAft>
              <a:buFontTx/>
              <a:buNone/>
            </a:pPr>
            <a:r>
              <a:rPr lang="en-US" b="1" i="1" dirty="0" smtClean="0"/>
              <a:t>Water Quality</a:t>
            </a:r>
          </a:p>
          <a:p>
            <a:pPr marL="685800" lvl="1" indent="-457200">
              <a:spcBef>
                <a:spcPct val="0"/>
              </a:spcBef>
              <a:spcAft>
                <a:spcPts val="1200"/>
              </a:spcAft>
              <a:buFont typeface="Arial" panose="020B0604020202020204" pitchFamily="34" charset="0"/>
              <a:buChar char="•"/>
            </a:pPr>
            <a:r>
              <a:rPr lang="en-US" dirty="0" smtClean="0"/>
              <a:t>Install BMPs to reduce at least 80% of total suspended solids (TSS) loads</a:t>
            </a:r>
          </a:p>
          <a:p>
            <a:pPr marL="685800" lvl="1" indent="-457200">
              <a:spcBef>
                <a:spcPct val="0"/>
              </a:spcBef>
              <a:spcAft>
                <a:spcPts val="1200"/>
              </a:spcAft>
              <a:buFont typeface="Arial" panose="020B0604020202020204" pitchFamily="34" charset="0"/>
              <a:buChar char="•"/>
            </a:pPr>
            <a:r>
              <a:rPr lang="en-US" dirty="0" smtClean="0"/>
              <a:t>Install BMPs to provide nutrient removal to maximum extent feasible</a:t>
            </a:r>
          </a:p>
        </p:txBody>
      </p:sp>
      <p:sp>
        <p:nvSpPr>
          <p:cNvPr id="33796" name="Rectangle 4"/>
          <p:cNvSpPr>
            <a:spLocks noChangeArrowheads="1"/>
          </p:cNvSpPr>
          <p:nvPr/>
        </p:nvSpPr>
        <p:spPr bwMode="auto">
          <a:xfrm>
            <a:off x="4227288" y="2133600"/>
            <a:ext cx="4648200" cy="2339102"/>
          </a:xfrm>
          <a:prstGeom prst="rect">
            <a:avLst/>
          </a:prstGeom>
          <a:noFill/>
          <a:ln w="9525">
            <a:noFill/>
            <a:miter lim="800000"/>
            <a:headEnd/>
            <a:tailEnd/>
          </a:ln>
        </p:spPr>
        <p:txBody>
          <a:bodyPr>
            <a:spAutoFit/>
          </a:bodyPr>
          <a:lstStyle/>
          <a:p>
            <a:pPr>
              <a:tabLst>
                <a:tab pos="4397375" algn="r"/>
              </a:tabLst>
            </a:pPr>
            <a:r>
              <a:rPr lang="en-US" sz="1600" b="1" u="sng" dirty="0" smtClean="0">
                <a:latin typeface="Arial" panose="020B0604020202020204" pitchFamily="34" charset="0"/>
                <a:cs typeface="Arial" panose="020B0604020202020204" pitchFamily="34" charset="0"/>
              </a:rPr>
              <a:t>BMP</a:t>
            </a:r>
            <a:r>
              <a:rPr lang="en-US" sz="1600" b="1" u="sng" dirty="0">
                <a:latin typeface="Arial" panose="020B0604020202020204" pitchFamily="34" charset="0"/>
                <a:cs typeface="Arial" panose="020B0604020202020204" pitchFamily="34" charset="0"/>
              </a:rPr>
              <a:t>	</a:t>
            </a:r>
            <a:r>
              <a:rPr lang="en-US" sz="1600" b="1" u="sng" dirty="0" smtClean="0">
                <a:latin typeface="Arial" panose="020B0604020202020204" pitchFamily="34" charset="0"/>
                <a:cs typeface="Arial" panose="020B0604020202020204" pitchFamily="34" charset="0"/>
              </a:rPr>
              <a:t>TSS Removal </a:t>
            </a:r>
            <a:r>
              <a:rPr lang="en-US" sz="1600" b="1" u="sng" dirty="0">
                <a:latin typeface="Arial" panose="020B0604020202020204" pitchFamily="34" charset="0"/>
                <a:cs typeface="Arial" panose="020B0604020202020204" pitchFamily="34" charset="0"/>
              </a:rPr>
              <a:t>Rate</a:t>
            </a:r>
          </a:p>
          <a:p>
            <a:r>
              <a:rPr lang="en-US" sz="1600" b="1" dirty="0" err="1">
                <a:latin typeface="Arial" panose="020B0604020202020204" pitchFamily="34" charset="0"/>
                <a:cs typeface="Arial" panose="020B0604020202020204" pitchFamily="34" charset="0"/>
              </a:rPr>
              <a:t>Bioretention</a:t>
            </a:r>
            <a:r>
              <a:rPr lang="en-US" sz="1600" b="1" dirty="0">
                <a:latin typeface="Arial" panose="020B0604020202020204" pitchFamily="34" charset="0"/>
                <a:cs typeface="Arial" panose="020B0604020202020204" pitchFamily="34" charset="0"/>
              </a:rPr>
              <a:t>			90%</a:t>
            </a:r>
          </a:p>
          <a:p>
            <a:r>
              <a:rPr lang="en-US" sz="1600" b="1" dirty="0">
                <a:latin typeface="Arial" panose="020B0604020202020204" pitchFamily="34" charset="0"/>
                <a:cs typeface="Arial" panose="020B0604020202020204" pitchFamily="34" charset="0"/>
              </a:rPr>
              <a:t>Constructed Wetlands		90%</a:t>
            </a:r>
          </a:p>
          <a:p>
            <a:r>
              <a:rPr lang="en-US" sz="1600" b="1" dirty="0">
                <a:latin typeface="Arial" panose="020B0604020202020204" pitchFamily="34" charset="0"/>
                <a:cs typeface="Arial" panose="020B0604020202020204" pitchFamily="34" charset="0"/>
              </a:rPr>
              <a:t>Forested Buffers			70%</a:t>
            </a:r>
          </a:p>
          <a:p>
            <a:r>
              <a:rPr lang="en-US" sz="1600" b="1" dirty="0">
                <a:latin typeface="Arial" panose="020B0604020202020204" pitchFamily="34" charset="0"/>
                <a:cs typeface="Arial" panose="020B0604020202020204" pitchFamily="34" charset="0"/>
              </a:rPr>
              <a:t>Extended Detention </a:t>
            </a:r>
            <a:r>
              <a:rPr lang="en-US" sz="1600" b="1" dirty="0" smtClean="0">
                <a:latin typeface="Arial" panose="020B0604020202020204" pitchFamily="34" charset="0"/>
                <a:cs typeface="Arial" panose="020B0604020202020204" pitchFamily="34" charset="0"/>
              </a:rPr>
              <a:t>Basin        </a:t>
            </a:r>
            <a:r>
              <a:rPr lang="en-US" sz="1600" b="1" dirty="0">
                <a:latin typeface="Arial" panose="020B0604020202020204" pitchFamily="34" charset="0"/>
                <a:cs typeface="Arial" panose="020B0604020202020204" pitchFamily="34" charset="0"/>
              </a:rPr>
              <a:t> </a:t>
            </a:r>
            <a:r>
              <a:rPr lang="en-US" sz="1600" b="1" dirty="0" smtClean="0">
                <a:latin typeface="Arial" panose="020B0604020202020204" pitchFamily="34" charset="0"/>
                <a:cs typeface="Arial" panose="020B0604020202020204" pitchFamily="34" charset="0"/>
              </a:rPr>
              <a:t>      40-60</a:t>
            </a:r>
            <a:r>
              <a:rPr lang="en-US" sz="1600" b="1" dirty="0">
                <a:latin typeface="Arial" panose="020B0604020202020204" pitchFamily="34" charset="0"/>
                <a:cs typeface="Arial" panose="020B0604020202020204" pitchFamily="34" charset="0"/>
              </a:rPr>
              <a:t>%</a:t>
            </a:r>
          </a:p>
          <a:p>
            <a:r>
              <a:rPr lang="en-US" sz="1600" b="1" dirty="0">
                <a:latin typeface="Arial" panose="020B0604020202020204" pitchFamily="34" charset="0"/>
                <a:cs typeface="Arial" panose="020B0604020202020204" pitchFamily="34" charset="0"/>
              </a:rPr>
              <a:t>Infiltration Structure		80%</a:t>
            </a:r>
          </a:p>
          <a:p>
            <a:r>
              <a:rPr lang="en-US" sz="1600" b="1" dirty="0">
                <a:latin typeface="Arial" panose="020B0604020202020204" pitchFamily="34" charset="0"/>
                <a:cs typeface="Arial" panose="020B0604020202020204" pitchFamily="34" charset="0"/>
              </a:rPr>
              <a:t>Sand Filter			80%</a:t>
            </a:r>
          </a:p>
          <a:p>
            <a:r>
              <a:rPr lang="en-US" sz="1600" b="1" dirty="0">
                <a:latin typeface="Arial" panose="020B0604020202020204" pitchFamily="34" charset="0"/>
                <a:cs typeface="Arial" panose="020B0604020202020204" pitchFamily="34" charset="0"/>
              </a:rPr>
              <a:t>Vegetative Filter Strip		50%</a:t>
            </a:r>
          </a:p>
          <a:p>
            <a:r>
              <a:rPr lang="en-US" sz="1600" b="1" dirty="0">
                <a:latin typeface="Arial" panose="020B0604020202020204" pitchFamily="34" charset="0"/>
                <a:cs typeface="Arial" panose="020B0604020202020204" pitchFamily="34" charset="0"/>
              </a:rPr>
              <a:t>Wet Pond		</a:t>
            </a:r>
            <a:r>
              <a:rPr lang="en-US" sz="1600" b="1" dirty="0" smtClean="0">
                <a:latin typeface="Arial" panose="020B0604020202020204" pitchFamily="34" charset="0"/>
                <a:cs typeface="Arial" panose="020B0604020202020204" pitchFamily="34" charset="0"/>
              </a:rPr>
              <a:t>           60-90</a:t>
            </a:r>
            <a:r>
              <a:rPr lang="en-US" sz="1600" b="1" dirty="0">
                <a:latin typeface="Arial" panose="020B0604020202020204" pitchFamily="34" charset="0"/>
                <a:cs typeface="Arial" panose="020B0604020202020204" pitchFamily="34" charset="0"/>
              </a:rPr>
              <a:t>%</a:t>
            </a:r>
          </a:p>
        </p:txBody>
      </p:sp>
      <p:sp>
        <p:nvSpPr>
          <p:cNvPr id="33797" name="Text Box 5"/>
          <p:cNvSpPr txBox="1">
            <a:spLocks noChangeArrowheads="1"/>
          </p:cNvSpPr>
          <p:nvPr/>
        </p:nvSpPr>
        <p:spPr bwMode="auto">
          <a:xfrm>
            <a:off x="4267200" y="5046677"/>
            <a:ext cx="4634370" cy="584775"/>
          </a:xfrm>
          <a:prstGeom prst="rect">
            <a:avLst/>
          </a:prstGeom>
          <a:noFill/>
          <a:ln w="9525">
            <a:noFill/>
            <a:miter lim="800000"/>
            <a:headEnd/>
            <a:tailEnd/>
          </a:ln>
        </p:spPr>
        <p:txBody>
          <a:bodyPr wrap="square">
            <a:spAutoFit/>
          </a:bodyPr>
          <a:lstStyle/>
          <a:p>
            <a:pPr algn="r">
              <a:spcBef>
                <a:spcPct val="50000"/>
              </a:spcBef>
            </a:pPr>
            <a:r>
              <a:rPr lang="en-US" sz="1600" dirty="0">
                <a:latin typeface="Arial" charset="0"/>
              </a:rPr>
              <a:t>SOURCE:  NJ Stormwater Management Rules and BMP Manual</a:t>
            </a:r>
          </a:p>
        </p:txBody>
      </p:sp>
    </p:spTree>
    <p:extLst>
      <p:ext uri="{BB962C8B-B14F-4D97-AF65-F5344CB8AC3E}">
        <p14:creationId xmlns:p14="http://schemas.microsoft.com/office/powerpoint/2010/main" val="19844480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Master Pages_GENERAL.jpg"/>
          <p:cNvPicPr>
            <a:picLocks noChangeAspect="1"/>
          </p:cNvPicPr>
          <p:nvPr/>
        </p:nvPicPr>
        <p:blipFill>
          <a:blip r:embed="rId3" cstate="print"/>
          <a:stretch>
            <a:fillRect/>
          </a:stretch>
        </p:blipFill>
        <p:spPr>
          <a:xfrm>
            <a:off x="0" y="0"/>
            <a:ext cx="9144000" cy="6858000"/>
          </a:xfrm>
          <a:prstGeom prst="rect">
            <a:avLst/>
          </a:prstGeom>
        </p:spPr>
      </p:pic>
      <p:sp>
        <p:nvSpPr>
          <p:cNvPr id="5" name="Content Placeholder 2"/>
          <p:cNvSpPr txBox="1">
            <a:spLocks/>
          </p:cNvSpPr>
          <p:nvPr/>
        </p:nvSpPr>
        <p:spPr bwMode="auto">
          <a:xfrm>
            <a:off x="4953000" y="990600"/>
            <a:ext cx="3810000" cy="1401763"/>
          </a:xfrm>
          <a:prstGeom prst="rect">
            <a:avLst/>
          </a:prstGeom>
          <a:noFill/>
          <a:ln w="9525">
            <a:noFill/>
            <a:miter lim="800000"/>
            <a:headEnd/>
            <a:tailEnd/>
          </a:ln>
        </p:spPr>
        <p:txBody>
          <a:bodyPr/>
          <a:lstStyle/>
          <a:p>
            <a:pPr>
              <a:lnSpc>
                <a:spcPct val="120000"/>
              </a:lnSpc>
              <a:spcBef>
                <a:spcPct val="20000"/>
              </a:spcBef>
              <a:spcAft>
                <a:spcPts val="600"/>
              </a:spcAft>
              <a:buClr>
                <a:srgbClr val="C00000"/>
              </a:buClr>
              <a:buFont typeface="Arial" pitchFamily="34" charset="0"/>
              <a:buNone/>
              <a:defRPr/>
            </a:pPr>
            <a:r>
              <a:rPr lang="en-US" sz="2400" b="1" dirty="0" err="1">
                <a:effectLst>
                  <a:outerShdw blurRad="38100" dist="38100" dir="2700000" algn="tl">
                    <a:srgbClr val="C0C0C0"/>
                  </a:outerShdw>
                </a:effectLst>
                <a:latin typeface="Myriad Roman" charset="0"/>
              </a:rPr>
              <a:t>Stormwater</a:t>
            </a:r>
            <a:r>
              <a:rPr lang="en-US" sz="2400" b="1" dirty="0">
                <a:effectLst>
                  <a:outerShdw blurRad="38100" dist="38100" dir="2700000" algn="tl">
                    <a:srgbClr val="C0C0C0"/>
                  </a:outerShdw>
                </a:effectLst>
                <a:latin typeface="Myriad Roman" charset="0"/>
              </a:rPr>
              <a:t> Management Rules (N.J.A.C. 7:8)</a:t>
            </a:r>
            <a:endParaRPr lang="en-US" sz="2400" dirty="0">
              <a:latin typeface="Formata BQ Regular" pitchFamily="50" charset="0"/>
            </a:endParaRPr>
          </a:p>
        </p:txBody>
      </p:sp>
      <p:pic>
        <p:nvPicPr>
          <p:cNvPr id="28677" name="Picture 7" descr="NJ SWBMP covcon CD.jpg"/>
          <p:cNvPicPr>
            <a:picLocks noChangeAspect="1"/>
          </p:cNvPicPr>
          <p:nvPr/>
        </p:nvPicPr>
        <p:blipFill>
          <a:blip r:embed="rId4" cstate="print"/>
          <a:srcRect/>
          <a:stretch>
            <a:fillRect/>
          </a:stretch>
        </p:blipFill>
        <p:spPr bwMode="auto">
          <a:xfrm>
            <a:off x="4561116" y="914400"/>
            <a:ext cx="4114800" cy="5324475"/>
          </a:xfrm>
          <a:prstGeom prst="rect">
            <a:avLst/>
          </a:prstGeom>
          <a:noFill/>
          <a:ln w="9525">
            <a:noFill/>
            <a:miter lim="800000"/>
            <a:headEnd/>
            <a:tailEnd/>
          </a:ln>
        </p:spPr>
      </p:pic>
      <p:sp>
        <p:nvSpPr>
          <p:cNvPr id="28678" name="Title 1"/>
          <p:cNvSpPr>
            <a:spLocks noGrp="1"/>
          </p:cNvSpPr>
          <p:nvPr>
            <p:ph type="title"/>
          </p:nvPr>
        </p:nvSpPr>
        <p:spPr>
          <a:xfrm>
            <a:off x="228600" y="354876"/>
            <a:ext cx="8686800" cy="707886"/>
          </a:xfrm>
        </p:spPr>
        <p:txBody>
          <a:bodyPr>
            <a:spAutoFit/>
          </a:bodyPr>
          <a:lstStyle/>
          <a:p>
            <a:pPr eaLnBrk="1" hangingPunct="1"/>
            <a:r>
              <a:rPr lang="en-US" sz="4000" b="1" dirty="0" smtClean="0">
                <a:solidFill>
                  <a:srgbClr val="C00000"/>
                </a:solidFill>
                <a:latin typeface="Arial" pitchFamily="34" charset="0"/>
                <a:cs typeface="Arial" pitchFamily="34" charset="0"/>
              </a:rPr>
              <a:t>NJ Stormwater Guidance</a:t>
            </a:r>
          </a:p>
        </p:txBody>
      </p:sp>
      <p:sp>
        <p:nvSpPr>
          <p:cNvPr id="28679" name="TextBox 8"/>
          <p:cNvSpPr txBox="1">
            <a:spLocks noChangeArrowheads="1"/>
          </p:cNvSpPr>
          <p:nvPr/>
        </p:nvSpPr>
        <p:spPr bwMode="auto">
          <a:xfrm>
            <a:off x="762000" y="6172200"/>
            <a:ext cx="5943600" cy="369888"/>
          </a:xfrm>
          <a:prstGeom prst="rect">
            <a:avLst/>
          </a:prstGeom>
          <a:noFill/>
          <a:ln w="9525">
            <a:noFill/>
            <a:miter lim="800000"/>
            <a:headEnd/>
            <a:tailEnd/>
          </a:ln>
        </p:spPr>
        <p:txBody>
          <a:bodyPr>
            <a:spAutoFit/>
          </a:bodyPr>
          <a:lstStyle/>
          <a:p>
            <a:r>
              <a:rPr lang="en-US" dirty="0">
                <a:latin typeface="Arial" panose="020B0604020202020204" pitchFamily="34" charset="0"/>
                <a:cs typeface="Arial" panose="020B0604020202020204" pitchFamily="34" charset="0"/>
              </a:rPr>
              <a:t>For more information, visit: </a:t>
            </a:r>
            <a:r>
              <a:rPr lang="en-US" dirty="0">
                <a:latin typeface="Arial" panose="020B0604020202020204" pitchFamily="34" charset="0"/>
                <a:cs typeface="Arial" panose="020B0604020202020204" pitchFamily="34" charset="0"/>
                <a:hlinkClick r:id="rId5"/>
              </a:rPr>
              <a:t>www.njstormwater.org</a:t>
            </a:r>
            <a:endParaRPr lang="en-US" dirty="0">
              <a:latin typeface="Arial" panose="020B0604020202020204" pitchFamily="34" charset="0"/>
              <a:cs typeface="Arial" panose="020B0604020202020204" pitchFamily="34" charset="0"/>
            </a:endParaRPr>
          </a:p>
        </p:txBody>
      </p:sp>
      <p:pic>
        <p:nvPicPr>
          <p:cNvPr id="7" name="Picture 6" descr="Pages from Tier A stormwater guidance manual.jpg"/>
          <p:cNvPicPr>
            <a:picLocks noChangeAspect="1"/>
          </p:cNvPicPr>
          <p:nvPr/>
        </p:nvPicPr>
        <p:blipFill>
          <a:blip r:embed="rId6" cstate="print"/>
          <a:stretch>
            <a:fillRect/>
          </a:stretch>
        </p:blipFill>
        <p:spPr>
          <a:xfrm>
            <a:off x="783781" y="1173162"/>
            <a:ext cx="3733800" cy="4834886"/>
          </a:xfrm>
          <a:prstGeom prst="rect">
            <a:avLst/>
          </a:prstGeom>
        </p:spPr>
      </p:pic>
    </p:spTree>
    <p:extLst>
      <p:ext uri="{BB962C8B-B14F-4D97-AF65-F5344CB8AC3E}">
        <p14:creationId xmlns:p14="http://schemas.microsoft.com/office/powerpoint/2010/main" val="21444602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C00000"/>
                </a:solidFill>
                <a:latin typeface="Arial" pitchFamily="34" charset="0"/>
                <a:cs typeface="Arial" pitchFamily="34" charset="0"/>
              </a:rPr>
              <a:t>Bottom line - what does the developer really need to do?</a:t>
            </a:r>
            <a:endParaRPr lang="en-US" b="1" dirty="0">
              <a:solidFill>
                <a:srgbClr val="C00000"/>
              </a:solidFill>
              <a:latin typeface="Arial" pitchFamily="34" charset="0"/>
              <a:cs typeface="Arial" pitchFamily="34" charset="0"/>
            </a:endParaRPr>
          </a:p>
        </p:txBody>
      </p:sp>
      <p:sp>
        <p:nvSpPr>
          <p:cNvPr id="3" name="Content Placeholder 2"/>
          <p:cNvSpPr>
            <a:spLocks noGrp="1"/>
          </p:cNvSpPr>
          <p:nvPr>
            <p:ph idx="1"/>
          </p:nvPr>
        </p:nvSpPr>
        <p:spPr>
          <a:xfrm>
            <a:off x="609600" y="1600200"/>
            <a:ext cx="7924800" cy="3970318"/>
          </a:xfrm>
        </p:spPr>
        <p:txBody>
          <a:bodyPr wrap="square">
            <a:spAutoFit/>
          </a:bodyPr>
          <a:lstStyle/>
          <a:p>
            <a:pPr marL="514350" indent="-514350">
              <a:buFont typeface="+mj-lt"/>
              <a:buAutoNum type="arabicPeriod"/>
            </a:pPr>
            <a:r>
              <a:rPr lang="en-US" sz="2800" dirty="0" smtClean="0"/>
              <a:t>Maintain groundwater recharge on the site</a:t>
            </a:r>
          </a:p>
          <a:p>
            <a:pPr marL="514350" indent="-514350">
              <a:buFont typeface="+mj-lt"/>
              <a:buAutoNum type="arabicPeriod"/>
            </a:pPr>
            <a:r>
              <a:rPr lang="en-US" sz="2800" dirty="0" smtClean="0"/>
              <a:t>Reduce sediment and nutrient runoff from the site</a:t>
            </a:r>
          </a:p>
          <a:p>
            <a:pPr marL="514350" indent="-514350">
              <a:buFont typeface="+mj-lt"/>
              <a:buAutoNum type="arabicPeriod"/>
            </a:pPr>
            <a:r>
              <a:rPr lang="en-US" sz="2800" dirty="0" smtClean="0"/>
              <a:t>Reduce the peak </a:t>
            </a:r>
            <a:r>
              <a:rPr lang="en-US" sz="2800" dirty="0" err="1" smtClean="0"/>
              <a:t>stormwater</a:t>
            </a:r>
            <a:r>
              <a:rPr lang="en-US" sz="2800" dirty="0" smtClean="0"/>
              <a:t> runoff rates from the site</a:t>
            </a:r>
          </a:p>
          <a:p>
            <a:pPr marL="514350" indent="-514350">
              <a:buFont typeface="+mj-lt"/>
              <a:buAutoNum type="arabicPeriod"/>
            </a:pPr>
            <a:endParaRPr lang="en-US" sz="2800" dirty="0" smtClean="0"/>
          </a:p>
          <a:p>
            <a:pPr>
              <a:buNone/>
            </a:pPr>
            <a:endParaRPr lang="en-US" sz="2800" dirty="0" smtClean="0"/>
          </a:p>
          <a:p>
            <a:endParaRPr lang="en-US" sz="2800" dirty="0"/>
          </a:p>
        </p:txBody>
      </p:sp>
      <p:sp>
        <p:nvSpPr>
          <p:cNvPr id="4" name="Title 1"/>
          <p:cNvSpPr txBox="1">
            <a:spLocks/>
          </p:cNvSpPr>
          <p:nvPr/>
        </p:nvSpPr>
        <p:spPr>
          <a:xfrm>
            <a:off x="609600" y="4332357"/>
            <a:ext cx="8229600" cy="707886"/>
          </a:xfrm>
          <a:prstGeom prst="rect">
            <a:avLst/>
          </a:prstGeom>
        </p:spPr>
        <p:txBody>
          <a:bodyPr vert="horz" lIns="91440" tIns="45720" rIns="91440" bIns="45720"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C00000"/>
                </a:solidFill>
                <a:effectLst/>
                <a:uLnTx/>
                <a:uFillTx/>
                <a:latin typeface="Arial" pitchFamily="34" charset="0"/>
                <a:ea typeface="+mj-ea"/>
                <a:cs typeface="Arial" pitchFamily="34" charset="0"/>
              </a:rPr>
              <a:t>How should a developer do this?</a:t>
            </a:r>
            <a:endParaRPr kumimoji="0" lang="en-US" sz="4000" b="1" i="0" u="none" strike="noStrike" kern="1200" cap="none" spc="0" normalizeH="0" baseline="0" noProof="0" dirty="0">
              <a:ln>
                <a:noFill/>
              </a:ln>
              <a:solidFill>
                <a:srgbClr val="C00000"/>
              </a:solidFill>
              <a:effectLst/>
              <a:uLnTx/>
              <a:uFillTx/>
              <a:latin typeface="Arial" pitchFamily="34" charset="0"/>
              <a:ea typeface="+mj-ea"/>
              <a:cs typeface="Arial" pitchFamily="34" charset="0"/>
            </a:endParaRPr>
          </a:p>
        </p:txBody>
      </p:sp>
      <p:sp>
        <p:nvSpPr>
          <p:cNvPr id="5" name="Content Placeholder 2"/>
          <p:cNvSpPr txBox="1">
            <a:spLocks/>
          </p:cNvSpPr>
          <p:nvPr/>
        </p:nvSpPr>
        <p:spPr>
          <a:xfrm>
            <a:off x="609600" y="5169658"/>
            <a:ext cx="8077200" cy="1077218"/>
          </a:xfrm>
          <a:prstGeom prst="rect">
            <a:avLst/>
          </a:prstGeom>
        </p:spPr>
        <p:txBody>
          <a:bodyPr vert="horz" wrap="square" lIns="91440" tIns="45720" rIns="91440" bIns="45720" rtlCol="0">
            <a:spAutoFit/>
          </a:bodyPr>
          <a:lstStyle/>
          <a:p>
            <a:pPr marL="798513" marR="0" lvl="0" indent="-798513" algn="l" defTabSz="914400" rtl="0" eaLnBrk="1" fontAlgn="auto" latinLnBrk="0" hangingPunct="1">
              <a:lnSpc>
                <a:spcPct val="100000"/>
              </a:lnSpc>
              <a:spcBef>
                <a:spcPct val="20000"/>
              </a:spcBef>
              <a:spcAft>
                <a:spcPts val="0"/>
              </a:spcAft>
              <a:buClrTx/>
              <a:buSzTx/>
              <a:tabLst/>
              <a:defRPr/>
            </a:pPr>
            <a:r>
              <a:rPr lang="en-US" sz="3200" b="1" dirty="0" smtClean="0">
                <a:latin typeface="Arial" panose="020B0604020202020204" pitchFamily="34" charset="0"/>
                <a:cs typeface="Arial" panose="020B0604020202020204" pitchFamily="34" charset="0"/>
              </a:rPr>
              <a:t>1</a:t>
            </a:r>
            <a:r>
              <a:rPr lang="en-US" sz="3200" b="1" baseline="30000" dirty="0" smtClean="0">
                <a:latin typeface="Arial" panose="020B0604020202020204" pitchFamily="34" charset="0"/>
                <a:cs typeface="Arial" panose="020B0604020202020204" pitchFamily="34" charset="0"/>
              </a:rPr>
              <a:t>st</a:t>
            </a:r>
            <a:r>
              <a:rPr lang="en-US" sz="3200" dirty="0" smtClean="0">
                <a:latin typeface="Arial" panose="020B0604020202020204" pitchFamily="34" charset="0"/>
                <a:cs typeface="Arial" panose="020B0604020202020204" pitchFamily="34" charset="0"/>
              </a:rPr>
              <a:t> 	Use Nonstructural Strategies to achieve 1, 2, and 3</a:t>
            </a: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55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sz="4000" b="1" dirty="0" smtClean="0">
                <a:solidFill>
                  <a:srgbClr val="C00000"/>
                </a:solidFill>
                <a:latin typeface="Arial" pitchFamily="34" charset="0"/>
                <a:cs typeface="Arial" pitchFamily="34" charset="0"/>
              </a:rPr>
              <a:t>Nine Nonstructural Strategies</a:t>
            </a:r>
            <a:endParaRPr lang="en-US" sz="4000" b="1" dirty="0">
              <a:solidFill>
                <a:srgbClr val="C00000"/>
              </a:solidFill>
              <a:latin typeface="Arial" pitchFamily="34" charset="0"/>
              <a:cs typeface="Arial" pitchFamily="34" charset="0"/>
            </a:endParaRPr>
          </a:p>
        </p:txBody>
      </p:sp>
      <p:sp>
        <p:nvSpPr>
          <p:cNvPr id="3" name="Content Placeholder 2"/>
          <p:cNvSpPr>
            <a:spLocks noGrp="1"/>
          </p:cNvSpPr>
          <p:nvPr>
            <p:ph idx="1"/>
          </p:nvPr>
        </p:nvSpPr>
        <p:spPr>
          <a:xfrm>
            <a:off x="457200" y="1447800"/>
            <a:ext cx="8229600" cy="5181600"/>
          </a:xfrm>
        </p:spPr>
        <p:txBody>
          <a:bodyPr>
            <a:normAutofit fontScale="47500" lnSpcReduction="20000"/>
          </a:bodyPr>
          <a:lstStyle/>
          <a:p>
            <a:pPr>
              <a:buNone/>
            </a:pPr>
            <a:r>
              <a:rPr lang="en-US" sz="4200" dirty="0" smtClean="0"/>
              <a:t>1. 	</a:t>
            </a:r>
            <a:r>
              <a:rPr lang="en-US" sz="4200" b="1" dirty="0" smtClean="0"/>
              <a:t>Protect areas that provide water quality benefits or areas particularly susceptible to erosion and sediment loss</a:t>
            </a:r>
          </a:p>
          <a:p>
            <a:pPr>
              <a:buNone/>
            </a:pPr>
            <a:r>
              <a:rPr lang="en-US" sz="4200" dirty="0" smtClean="0"/>
              <a:t>2. </a:t>
            </a:r>
            <a:r>
              <a:rPr lang="en-US" sz="4200" b="1" dirty="0" smtClean="0"/>
              <a:t>	Minimize impervious surfaces and break up or disconnect the flow of runoff over impervious surfaces</a:t>
            </a:r>
          </a:p>
          <a:p>
            <a:pPr>
              <a:buNone/>
            </a:pPr>
            <a:r>
              <a:rPr lang="en-US" sz="4200" dirty="0" smtClean="0"/>
              <a:t>3. 	Maximize the protection of natural drainage features and vegetation</a:t>
            </a:r>
          </a:p>
          <a:p>
            <a:pPr>
              <a:buNone/>
            </a:pPr>
            <a:r>
              <a:rPr lang="en-US" sz="4200" dirty="0" smtClean="0"/>
              <a:t>4. 	Minimize the decrease in the "time of concentration" from pre-construction to post-construction</a:t>
            </a:r>
          </a:p>
          <a:p>
            <a:pPr>
              <a:buNone/>
            </a:pPr>
            <a:r>
              <a:rPr lang="en-US" sz="4200" dirty="0" smtClean="0"/>
              <a:t>5. 	</a:t>
            </a:r>
            <a:r>
              <a:rPr lang="en-US" sz="4200" b="1" dirty="0" smtClean="0"/>
              <a:t>Minimize land disturbance including clearing and grading</a:t>
            </a:r>
          </a:p>
          <a:p>
            <a:pPr>
              <a:buNone/>
            </a:pPr>
            <a:r>
              <a:rPr lang="en-US" sz="4200" dirty="0" smtClean="0"/>
              <a:t>6. 	Minimize soil compaction</a:t>
            </a:r>
          </a:p>
          <a:p>
            <a:pPr>
              <a:buNone/>
            </a:pPr>
            <a:r>
              <a:rPr lang="en-US" sz="4200" dirty="0" smtClean="0"/>
              <a:t>7. 	</a:t>
            </a:r>
            <a:r>
              <a:rPr lang="en-US" sz="4200" b="1" dirty="0" smtClean="0"/>
              <a:t>Provide low-maintenance landscaping that encourages retention and planting of native vegetation and minimizes the use of lawns, fertilizers and pesticides</a:t>
            </a:r>
          </a:p>
          <a:p>
            <a:pPr>
              <a:buNone/>
            </a:pPr>
            <a:r>
              <a:rPr lang="en-US" sz="4200" dirty="0" smtClean="0"/>
              <a:t>8. 	</a:t>
            </a:r>
            <a:r>
              <a:rPr lang="en-US" sz="4200" b="1" dirty="0" smtClean="0"/>
              <a:t>Provide vegetated open-channel conveyance systems discharging into and through stable vegetated areas</a:t>
            </a:r>
          </a:p>
          <a:p>
            <a:pPr>
              <a:buNone/>
            </a:pPr>
            <a:r>
              <a:rPr lang="en-US" sz="4200" dirty="0" smtClean="0"/>
              <a:t>9. 	Provide other source controls to prevent or minimize the use or exposure of pollutants at the site to prevent or minimize the release of those pollutants into stormwater runoff</a:t>
            </a:r>
            <a:endParaRPr lang="en-US" sz="4200" dirty="0"/>
          </a:p>
        </p:txBody>
      </p:sp>
    </p:spTree>
    <p:extLst>
      <p:ext uri="{BB962C8B-B14F-4D97-AF65-F5344CB8AC3E}">
        <p14:creationId xmlns:p14="http://schemas.microsoft.com/office/powerpoint/2010/main" val="42535281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a:bodyPr>
          <a:lstStyle/>
          <a:p>
            <a:r>
              <a:rPr lang="en-US" sz="4000" b="1" dirty="0" smtClean="0">
                <a:solidFill>
                  <a:srgbClr val="C00000"/>
                </a:solidFill>
                <a:latin typeface="Arial" pitchFamily="34" charset="0"/>
                <a:cs typeface="Arial" pitchFamily="34" charset="0"/>
              </a:rPr>
              <a:t>9 Strategies to 4 Categories</a:t>
            </a:r>
            <a:endParaRPr lang="en-US" sz="4000" b="1" dirty="0">
              <a:solidFill>
                <a:srgbClr val="C00000"/>
              </a:solidFill>
              <a:latin typeface="Arial" pitchFamily="34" charset="0"/>
              <a:cs typeface="Arial" pitchFamily="34" charset="0"/>
            </a:endParaRPr>
          </a:p>
        </p:txBody>
      </p:sp>
      <p:sp>
        <p:nvSpPr>
          <p:cNvPr id="3" name="Content Placeholder 2"/>
          <p:cNvSpPr>
            <a:spLocks noGrp="1"/>
          </p:cNvSpPr>
          <p:nvPr>
            <p:ph idx="1"/>
          </p:nvPr>
        </p:nvSpPr>
        <p:spPr>
          <a:xfrm>
            <a:off x="762000" y="1066800"/>
            <a:ext cx="7924800" cy="5486400"/>
          </a:xfrm>
        </p:spPr>
        <p:txBody>
          <a:bodyPr>
            <a:normAutofit fontScale="62500" lnSpcReduction="20000"/>
          </a:bodyPr>
          <a:lstStyle/>
          <a:p>
            <a:pPr marL="514350" indent="-514350">
              <a:buAutoNum type="arabicPeriod"/>
            </a:pPr>
            <a:r>
              <a:rPr lang="en-US" dirty="0" smtClean="0"/>
              <a:t>Vegetation and Landscaping</a:t>
            </a:r>
          </a:p>
          <a:p>
            <a:pPr marL="914400" lvl="1" indent="-514350">
              <a:buFont typeface="Wingdings" pitchFamily="2" charset="2"/>
              <a:buChar char="ü"/>
            </a:pPr>
            <a:r>
              <a:rPr lang="en-US" sz="2200" dirty="0" smtClean="0"/>
              <a:t>Preservation of natural areas (forested areas, riparian corridors, high recharge areas)</a:t>
            </a:r>
          </a:p>
          <a:p>
            <a:pPr marL="914400" lvl="1" indent="-514350">
              <a:buFont typeface="Wingdings" pitchFamily="2" charset="2"/>
              <a:buChar char="ü"/>
            </a:pPr>
            <a:r>
              <a:rPr lang="en-US" sz="2200" dirty="0" smtClean="0"/>
              <a:t>Native ground cover (limit turf grass areas)</a:t>
            </a:r>
          </a:p>
          <a:p>
            <a:pPr marL="914400" lvl="1" indent="-514350">
              <a:buFont typeface="Wingdings" pitchFamily="2" charset="2"/>
              <a:buChar char="ü"/>
            </a:pPr>
            <a:r>
              <a:rPr lang="en-US" sz="2200" dirty="0" smtClean="0"/>
              <a:t>Vegetative filters and buffers (protect them or plant new ones)</a:t>
            </a:r>
            <a:br>
              <a:rPr lang="en-US" sz="2200" dirty="0" smtClean="0"/>
            </a:br>
            <a:endParaRPr lang="en-US" sz="2200" dirty="0" smtClean="0"/>
          </a:p>
          <a:p>
            <a:pPr marL="514350" indent="-514350">
              <a:buAutoNum type="arabicPeriod"/>
            </a:pPr>
            <a:r>
              <a:rPr lang="en-US" dirty="0" smtClean="0"/>
              <a:t>Minimizing Site Disturbance</a:t>
            </a:r>
          </a:p>
          <a:p>
            <a:pPr marL="914400" lvl="1" indent="-514350">
              <a:buFont typeface="Wingdings" pitchFamily="2" charset="2"/>
              <a:buChar char="ü"/>
            </a:pPr>
            <a:r>
              <a:rPr lang="en-US" sz="2200" dirty="0" smtClean="0"/>
              <a:t>Fit the development into the terrain</a:t>
            </a:r>
          </a:p>
          <a:p>
            <a:pPr marL="914400" lvl="1" indent="-514350">
              <a:buFont typeface="Wingdings" pitchFamily="2" charset="2"/>
              <a:buChar char="ü"/>
            </a:pPr>
            <a:r>
              <a:rPr lang="en-US" sz="2200" dirty="0" smtClean="0"/>
              <a:t>Minimize clearing and grading</a:t>
            </a:r>
          </a:p>
          <a:p>
            <a:pPr marL="914400" lvl="1" indent="-514350">
              <a:buFont typeface="Wingdings" pitchFamily="2" charset="2"/>
              <a:buChar char="ü"/>
            </a:pPr>
            <a:r>
              <a:rPr lang="en-US" sz="2200" dirty="0" smtClean="0"/>
              <a:t>Minimizing soil compaction</a:t>
            </a:r>
          </a:p>
          <a:p>
            <a:pPr marL="914400" lvl="1" indent="-514350">
              <a:buFont typeface="Wingdings" pitchFamily="2" charset="2"/>
              <a:buChar char="ü"/>
            </a:pPr>
            <a:r>
              <a:rPr lang="en-US" sz="2200" dirty="0" smtClean="0"/>
              <a:t>Build on low permeability soil areas</a:t>
            </a:r>
            <a:br>
              <a:rPr lang="en-US" sz="2200" dirty="0" smtClean="0"/>
            </a:br>
            <a:endParaRPr lang="en-US" dirty="0" smtClean="0"/>
          </a:p>
          <a:p>
            <a:pPr marL="514350" indent="-514350">
              <a:buAutoNum type="arabicPeriod"/>
            </a:pPr>
            <a:r>
              <a:rPr lang="en-US" dirty="0" smtClean="0"/>
              <a:t>Impervious Area Management</a:t>
            </a:r>
          </a:p>
          <a:p>
            <a:pPr marL="914400" lvl="1" indent="-514350">
              <a:buFont typeface="Wingdings" pitchFamily="2" charset="2"/>
              <a:buChar char="ü"/>
            </a:pPr>
            <a:r>
              <a:rPr lang="en-US" sz="2200" dirty="0" smtClean="0"/>
              <a:t>Minimum street widths and sidewalks</a:t>
            </a:r>
          </a:p>
          <a:p>
            <a:pPr marL="914400" lvl="1" indent="-514350">
              <a:buFont typeface="Wingdings" pitchFamily="2" charset="2"/>
              <a:buChar char="ü"/>
            </a:pPr>
            <a:r>
              <a:rPr lang="en-US" sz="2200" dirty="0" smtClean="0"/>
              <a:t>Limit parking and driveway areas</a:t>
            </a:r>
          </a:p>
          <a:p>
            <a:pPr marL="914400" lvl="1" indent="-514350">
              <a:buFont typeface="Wingdings" pitchFamily="2" charset="2"/>
              <a:buChar char="ü"/>
            </a:pPr>
            <a:r>
              <a:rPr lang="en-US" sz="2200" dirty="0" smtClean="0"/>
              <a:t>Use pervious paving materials</a:t>
            </a:r>
          </a:p>
          <a:p>
            <a:pPr marL="914400" lvl="1" indent="-514350">
              <a:buFont typeface="Wingdings" pitchFamily="2" charset="2"/>
              <a:buChar char="ü"/>
            </a:pPr>
            <a:r>
              <a:rPr lang="en-US" sz="2200" dirty="0" smtClean="0"/>
              <a:t>Disconnect impervious surfaces from draining directly to waterways</a:t>
            </a:r>
          </a:p>
          <a:p>
            <a:pPr marL="914400" lvl="1" indent="-514350">
              <a:buFont typeface="Wingdings" pitchFamily="2" charset="2"/>
              <a:buChar char="ü"/>
            </a:pPr>
            <a:r>
              <a:rPr lang="en-US" sz="2200" dirty="0" smtClean="0"/>
              <a:t>Vegetated roofs</a:t>
            </a:r>
            <a:br>
              <a:rPr lang="en-US" sz="2200" dirty="0" smtClean="0"/>
            </a:br>
            <a:endParaRPr lang="en-US" dirty="0" smtClean="0"/>
          </a:p>
          <a:p>
            <a:pPr marL="514350" indent="-514350">
              <a:buAutoNum type="arabicPeriod"/>
            </a:pPr>
            <a:r>
              <a:rPr lang="en-US" dirty="0" smtClean="0"/>
              <a:t>Time of Concentration Modifications (slow down runoff)</a:t>
            </a:r>
          </a:p>
          <a:p>
            <a:pPr marL="914400" lvl="1" indent="-514350">
              <a:buFont typeface="Wingdings" pitchFamily="2" charset="2"/>
              <a:buChar char="ü"/>
            </a:pPr>
            <a:r>
              <a:rPr lang="en-US" sz="2200" dirty="0" smtClean="0"/>
              <a:t>Surface roughness changes</a:t>
            </a:r>
          </a:p>
          <a:p>
            <a:pPr marL="914400" lvl="1" indent="-514350">
              <a:buFont typeface="Wingdings" pitchFamily="2" charset="2"/>
              <a:buChar char="ü"/>
            </a:pPr>
            <a:r>
              <a:rPr lang="en-US" sz="2200" dirty="0" smtClean="0"/>
              <a:t>Slope reduction</a:t>
            </a:r>
          </a:p>
          <a:p>
            <a:pPr marL="914400" lvl="1" indent="-514350">
              <a:buFont typeface="Wingdings" pitchFamily="2" charset="2"/>
              <a:buChar char="ü"/>
            </a:pPr>
            <a:r>
              <a:rPr lang="en-US" sz="2200" dirty="0" smtClean="0"/>
              <a:t>Vegetated conveyances</a:t>
            </a:r>
          </a:p>
          <a:p>
            <a:pPr marL="914400" lvl="1" indent="-514350">
              <a:buFont typeface="Wingdings" pitchFamily="2" charset="2"/>
              <a:buChar char="ü"/>
            </a:pPr>
            <a:endParaRPr lang="en-US" dirty="0" smtClean="0"/>
          </a:p>
          <a:p>
            <a:pPr>
              <a:buNone/>
            </a:pPr>
            <a:endParaRPr lang="en-US" dirty="0"/>
          </a:p>
        </p:txBody>
      </p:sp>
    </p:spTree>
    <p:extLst>
      <p:ext uri="{BB962C8B-B14F-4D97-AF65-F5344CB8AC3E}">
        <p14:creationId xmlns:p14="http://schemas.microsoft.com/office/powerpoint/2010/main" val="13285272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000" b="1" dirty="0" smtClean="0">
                <a:solidFill>
                  <a:srgbClr val="C00000"/>
                </a:solidFill>
                <a:latin typeface="Arial" pitchFamily="34" charset="0"/>
                <a:cs typeface="Arial" pitchFamily="34" charset="0"/>
              </a:rPr>
              <a:t>#1  Protect areas that provide water quality benefits or areas particularly susceptible to erosion and sediment loss</a:t>
            </a:r>
            <a:endParaRPr lang="en-US" sz="4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0330560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bufferb.jpg"/>
          <p:cNvPicPr>
            <a:picLocks noChangeAspect="1"/>
          </p:cNvPicPr>
          <p:nvPr/>
        </p:nvPicPr>
        <p:blipFill>
          <a:blip r:embed="rId3" cstate="print"/>
          <a:stretch>
            <a:fillRect/>
          </a:stretch>
        </p:blipFill>
        <p:spPr>
          <a:xfrm>
            <a:off x="4495800" y="0"/>
            <a:ext cx="4855723" cy="3352800"/>
          </a:xfrm>
          <a:prstGeom prst="rect">
            <a:avLst/>
          </a:prstGeom>
          <a:ln>
            <a:noFill/>
          </a:ln>
        </p:spPr>
      </p:pic>
      <p:pic>
        <p:nvPicPr>
          <p:cNvPr id="8" name="Picture 7" descr="bufferc.jpg"/>
          <p:cNvPicPr>
            <a:picLocks noChangeAspect="1"/>
          </p:cNvPicPr>
          <p:nvPr/>
        </p:nvPicPr>
        <p:blipFill>
          <a:blip r:embed="rId4" cstate="print"/>
          <a:stretch>
            <a:fillRect/>
          </a:stretch>
        </p:blipFill>
        <p:spPr>
          <a:xfrm>
            <a:off x="0" y="0"/>
            <a:ext cx="4572000" cy="3352800"/>
          </a:xfrm>
          <a:prstGeom prst="rect">
            <a:avLst/>
          </a:prstGeom>
          <a:ln>
            <a:noFill/>
          </a:ln>
        </p:spPr>
      </p:pic>
      <p:sp>
        <p:nvSpPr>
          <p:cNvPr id="2" name="Title 1"/>
          <p:cNvSpPr>
            <a:spLocks noGrp="1"/>
          </p:cNvSpPr>
          <p:nvPr>
            <p:ph type="title"/>
          </p:nvPr>
        </p:nvSpPr>
        <p:spPr>
          <a:xfrm>
            <a:off x="457200" y="2427357"/>
            <a:ext cx="8229600" cy="707886"/>
          </a:xfrm>
        </p:spPr>
        <p:txBody>
          <a:bodyPr>
            <a:spAutoFit/>
          </a:bodyPr>
          <a:lstStyle/>
          <a:p>
            <a:r>
              <a:rPr lang="en-US" sz="4000" b="1" dirty="0" smtClean="0">
                <a:solidFill>
                  <a:schemeClr val="bg1"/>
                </a:solidFill>
              </a:rPr>
              <a:t>Vegetative Buffers</a:t>
            </a:r>
            <a:endParaRPr lang="en-US" sz="4000" b="1" dirty="0">
              <a:solidFill>
                <a:schemeClr val="bg1"/>
              </a:solidFill>
            </a:endParaRPr>
          </a:p>
        </p:txBody>
      </p:sp>
      <p:pic>
        <p:nvPicPr>
          <p:cNvPr id="6" name="Content Placeholder 5" descr="buffera.jpg"/>
          <p:cNvPicPr>
            <a:picLocks noGrp="1" noChangeAspect="1"/>
          </p:cNvPicPr>
          <p:nvPr>
            <p:ph idx="1"/>
          </p:nvPr>
        </p:nvPicPr>
        <p:blipFill>
          <a:blip r:embed="rId5" cstate="print"/>
          <a:srcRect/>
          <a:stretch>
            <a:fillRect/>
          </a:stretch>
        </p:blipFill>
        <p:spPr>
          <a:xfrm>
            <a:off x="-1" y="3200400"/>
            <a:ext cx="4679623" cy="3657600"/>
          </a:xfrm>
          <a:ln>
            <a:noFill/>
          </a:ln>
        </p:spPr>
      </p:pic>
      <p:pic>
        <p:nvPicPr>
          <p:cNvPr id="9" name="Picture 9" descr="riparian_planting"/>
          <p:cNvPicPr>
            <a:picLocks noChangeAspect="1" noChangeArrowheads="1"/>
          </p:cNvPicPr>
          <p:nvPr/>
        </p:nvPicPr>
        <p:blipFill>
          <a:blip r:embed="rId6" cstate="print"/>
          <a:srcRect l="6653" r="5834"/>
          <a:stretch>
            <a:fillRect/>
          </a:stretch>
        </p:blipFill>
        <p:spPr bwMode="auto">
          <a:xfrm>
            <a:off x="4572000" y="3200400"/>
            <a:ext cx="4572000" cy="3657600"/>
          </a:xfrm>
          <a:prstGeom prst="rect">
            <a:avLst/>
          </a:prstGeom>
          <a:noFill/>
          <a:ln w="19050">
            <a:noFill/>
            <a:miter lim="800000"/>
            <a:headEnd/>
            <a:tailEnd/>
          </a:ln>
        </p:spPr>
      </p:pic>
    </p:spTree>
    <p:extLst>
      <p:ext uri="{BB962C8B-B14F-4D97-AF65-F5344CB8AC3E}">
        <p14:creationId xmlns:p14="http://schemas.microsoft.com/office/powerpoint/2010/main" val="36932980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8855"/>
            <a:ext cx="8229600" cy="2554545"/>
          </a:xfrm>
        </p:spPr>
        <p:txBody>
          <a:bodyPr>
            <a:spAutoFit/>
          </a:bodyPr>
          <a:lstStyle/>
          <a:p>
            <a:pPr marL="0" marR="0" indent="0">
              <a:lnSpc>
                <a:spcPct val="100000"/>
              </a:lnSpc>
              <a:spcBef>
                <a:spcPts val="400"/>
              </a:spcBef>
              <a:spcAft>
                <a:spcPts val="400"/>
              </a:spcAft>
              <a:tabLst>
                <a:tab pos="419100" algn="l"/>
              </a:tabLst>
            </a:pPr>
            <a:r>
              <a:rPr lang="en-US" sz="4000" b="1" dirty="0" smtClean="0">
                <a:solidFill>
                  <a:srgbClr val="C00000"/>
                </a:solidFill>
                <a:latin typeface="Arial" pitchFamily="34" charset="0"/>
                <a:ea typeface="Times New Roman"/>
                <a:cs typeface="Arial" pitchFamily="34" charset="0"/>
              </a:rPr>
              <a:t>#2:  Minimize impervious surfaces and break up or disconnect the flow of runoff over impervious surfaces</a:t>
            </a:r>
            <a:endParaRPr lang="en-US" sz="4000" b="1" dirty="0">
              <a:solidFill>
                <a:srgbClr val="C00000"/>
              </a:solidFill>
              <a:latin typeface="Arial" pitchFamily="34" charset="0"/>
              <a:ea typeface="Times New Roman"/>
              <a:cs typeface="Arial" pitchFamily="34" charset="0"/>
            </a:endParaRPr>
          </a:p>
        </p:txBody>
      </p:sp>
    </p:spTree>
    <p:extLst>
      <p:ext uri="{BB962C8B-B14F-4D97-AF65-F5344CB8AC3E}">
        <p14:creationId xmlns:p14="http://schemas.microsoft.com/office/powerpoint/2010/main" val="39671658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Picture 23" descr="Master Pages_GENERAL.jpg"/>
          <p:cNvPicPr>
            <a:picLocks noChangeAspect="1"/>
          </p:cNvPicPr>
          <p:nvPr/>
        </p:nvPicPr>
        <p:blipFill>
          <a:blip r:embed="rId3" cstate="print"/>
          <a:stretch>
            <a:fillRect/>
          </a:stretch>
        </p:blipFill>
        <p:spPr>
          <a:xfrm>
            <a:off x="0" y="0"/>
            <a:ext cx="9144000" cy="6858000"/>
          </a:xfrm>
          <a:prstGeom prst="rect">
            <a:avLst/>
          </a:prstGeom>
        </p:spPr>
      </p:pic>
      <p:sp>
        <p:nvSpPr>
          <p:cNvPr id="23554" name="Rectangle 2"/>
          <p:cNvSpPr>
            <a:spLocks noChangeArrowheads="1"/>
          </p:cNvSpPr>
          <p:nvPr/>
        </p:nvSpPr>
        <p:spPr bwMode="auto">
          <a:xfrm>
            <a:off x="0" y="228600"/>
            <a:ext cx="9144000" cy="914400"/>
          </a:xfrm>
          <a:prstGeom prst="rect">
            <a:avLst/>
          </a:prstGeom>
          <a:noFill/>
          <a:ln w="9525">
            <a:noFill/>
            <a:miter lim="800000"/>
            <a:headEnd/>
            <a:tailEnd/>
          </a:ln>
        </p:spPr>
        <p:txBody>
          <a:bodyPr anchor="ctr"/>
          <a:lstStyle/>
          <a:p>
            <a:pPr algn="ctr">
              <a:lnSpc>
                <a:spcPct val="75000"/>
              </a:lnSpc>
            </a:pPr>
            <a:r>
              <a:rPr lang="en-US" sz="4000" b="1" dirty="0" smtClean="0">
                <a:solidFill>
                  <a:srgbClr val="C00000"/>
                </a:solidFill>
                <a:latin typeface="Arial" pitchFamily="34" charset="0"/>
                <a:cs typeface="Arial" pitchFamily="34" charset="0"/>
              </a:rPr>
              <a:t>Disconnected Impervious Surfaces</a:t>
            </a:r>
            <a:endParaRPr lang="en-US" sz="4000" b="1" dirty="0">
              <a:solidFill>
                <a:srgbClr val="C00000"/>
              </a:solidFill>
              <a:latin typeface="Arial" pitchFamily="34" charset="0"/>
              <a:cs typeface="Arial" pitchFamily="34" charset="0"/>
            </a:endParaRPr>
          </a:p>
        </p:txBody>
      </p:sp>
      <p:sp>
        <p:nvSpPr>
          <p:cNvPr id="23555" name="Content Placeholder 3" descr="camden.smart.logo.pdf"/>
          <p:cNvSpPr>
            <a:spLocks noChangeAspect="1"/>
          </p:cNvSpPr>
          <p:nvPr/>
        </p:nvSpPr>
        <p:spPr bwMode="auto">
          <a:xfrm>
            <a:off x="4945063" y="493713"/>
            <a:ext cx="1789112" cy="992187"/>
          </a:xfrm>
          <a:prstGeom prst="rect">
            <a:avLst/>
          </a:prstGeom>
          <a:noFill/>
          <a:ln w="9525">
            <a:noFill/>
            <a:miter lim="800000"/>
            <a:headEnd/>
            <a:tailEnd/>
          </a:ln>
        </p:spPr>
        <p:txBody>
          <a:bodyPr/>
          <a:lstStyle/>
          <a:p>
            <a:endParaRPr lang="en-US"/>
          </a:p>
        </p:txBody>
      </p:sp>
      <p:pic>
        <p:nvPicPr>
          <p:cNvPr id="23556" name="Picture 9"/>
          <p:cNvPicPr>
            <a:picLocks noChangeAspect="1" noChangeArrowheads="1"/>
          </p:cNvPicPr>
          <p:nvPr/>
        </p:nvPicPr>
        <p:blipFill>
          <a:blip r:embed="rId4" cstate="print"/>
          <a:srcRect r="15433" b="23683"/>
          <a:stretch>
            <a:fillRect/>
          </a:stretch>
        </p:blipFill>
        <p:spPr bwMode="auto">
          <a:xfrm>
            <a:off x="814388" y="1219200"/>
            <a:ext cx="7515225" cy="5086350"/>
          </a:xfrm>
          <a:prstGeom prst="rect">
            <a:avLst/>
          </a:prstGeom>
          <a:noFill/>
          <a:ln w="9525">
            <a:noFill/>
            <a:miter lim="800000"/>
            <a:headEnd/>
            <a:tailEnd/>
          </a:ln>
        </p:spPr>
      </p:pic>
      <p:grpSp>
        <p:nvGrpSpPr>
          <p:cNvPr id="2" name="Group 22"/>
          <p:cNvGrpSpPr>
            <a:grpSpLocks/>
          </p:cNvGrpSpPr>
          <p:nvPr/>
        </p:nvGrpSpPr>
        <p:grpSpPr bwMode="auto">
          <a:xfrm>
            <a:off x="2438400" y="1752600"/>
            <a:ext cx="1524000" cy="1600200"/>
            <a:chOff x="2438400" y="1752600"/>
            <a:chExt cx="1524000" cy="1600200"/>
          </a:xfrm>
        </p:grpSpPr>
        <p:cxnSp>
          <p:nvCxnSpPr>
            <p:cNvPr id="12" name="Straight Connector 11"/>
            <p:cNvCxnSpPr/>
            <p:nvPr/>
          </p:nvCxnSpPr>
          <p:spPr>
            <a:xfrm>
              <a:off x="2438400" y="2057400"/>
              <a:ext cx="0" cy="1143000"/>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590800" y="1752600"/>
              <a:ext cx="0" cy="1143000"/>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743200" y="2057400"/>
              <a:ext cx="0" cy="1143000"/>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895600" y="2209800"/>
              <a:ext cx="0" cy="1143000"/>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48000" y="1981200"/>
              <a:ext cx="0" cy="1143000"/>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200400" y="2133600"/>
              <a:ext cx="0" cy="1143000"/>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352800" y="1752600"/>
              <a:ext cx="0" cy="1143000"/>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505200" y="1905000"/>
              <a:ext cx="0" cy="1143000"/>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657600" y="2057400"/>
              <a:ext cx="0" cy="1143000"/>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810000" y="2209800"/>
              <a:ext cx="0" cy="1143000"/>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62400" y="2133600"/>
              <a:ext cx="0" cy="1143000"/>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p:nvPr/>
        </p:nvCxnSpPr>
        <p:spPr bwMode="auto">
          <a:xfrm flipH="1" flipV="1">
            <a:off x="2286000" y="3429000"/>
            <a:ext cx="2133600" cy="76200"/>
          </a:xfrm>
          <a:prstGeom prst="straightConnector1">
            <a:avLst/>
          </a:prstGeom>
          <a:ln w="31750">
            <a:solidFill>
              <a:srgbClr val="00B0F0"/>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bwMode="auto">
          <a:xfrm>
            <a:off x="2311400" y="3657600"/>
            <a:ext cx="0" cy="609600"/>
          </a:xfrm>
          <a:prstGeom prst="straightConnector1">
            <a:avLst/>
          </a:prstGeom>
          <a:ln w="31750">
            <a:solidFill>
              <a:srgbClr val="00B0F0"/>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2209800" y="4495800"/>
            <a:ext cx="76200" cy="990600"/>
          </a:xfrm>
          <a:prstGeom prst="straightConnector1">
            <a:avLst/>
          </a:prstGeom>
          <a:ln w="31750">
            <a:solidFill>
              <a:srgbClr val="00B0F0"/>
            </a:solidFill>
            <a:prstDash val="sysDash"/>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362200" y="5562600"/>
            <a:ext cx="2895600" cy="152400"/>
          </a:xfrm>
          <a:prstGeom prst="straightConnector1">
            <a:avLst/>
          </a:prstGeom>
          <a:ln w="31750">
            <a:solidFill>
              <a:srgbClr val="00B0F0"/>
            </a:solidFill>
            <a:tailEnd type="arrow" w="lg" len="med"/>
          </a:ln>
        </p:spPr>
        <p:style>
          <a:lnRef idx="1">
            <a:schemeClr val="accent1"/>
          </a:lnRef>
          <a:fillRef idx="0">
            <a:schemeClr val="accent1"/>
          </a:fillRef>
          <a:effectRef idx="0">
            <a:schemeClr val="accent1"/>
          </a:effectRef>
          <a:fontRef idx="minor">
            <a:schemeClr val="tx1"/>
          </a:fontRef>
        </p:style>
      </p:cxnSp>
      <p:grpSp>
        <p:nvGrpSpPr>
          <p:cNvPr id="3" name="Group 7"/>
          <p:cNvGrpSpPr>
            <a:grpSpLocks/>
          </p:cNvGrpSpPr>
          <p:nvPr/>
        </p:nvGrpSpPr>
        <p:grpSpPr bwMode="auto">
          <a:xfrm>
            <a:off x="1828800" y="1371600"/>
            <a:ext cx="3244850" cy="4706938"/>
            <a:chOff x="2682478" y="1028698"/>
            <a:chExt cx="3779045" cy="5038726"/>
          </a:xfrm>
        </p:grpSpPr>
        <p:cxnSp>
          <p:nvCxnSpPr>
            <p:cNvPr id="9" name="Straight Connector 8"/>
            <p:cNvCxnSpPr/>
            <p:nvPr/>
          </p:nvCxnSpPr>
          <p:spPr>
            <a:xfrm rot="16200000" flipH="1">
              <a:off x="2052638" y="1658538"/>
              <a:ext cx="5038726" cy="3779045"/>
            </a:xfrm>
            <a:prstGeom prst="line">
              <a:avLst/>
            </a:prstGeom>
            <a:ln w="2540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2052638" y="1658538"/>
              <a:ext cx="5038726" cy="3779045"/>
            </a:xfrm>
            <a:prstGeom prst="line">
              <a:avLst/>
            </a:prstGeom>
            <a:ln w="254000">
              <a:solidFill>
                <a:srgbClr val="C0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6486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right)">
                                      <p:cBhvr>
                                        <p:cTn id="12" dur="1000"/>
                                        <p:tgtEl>
                                          <p:spTgt spid="25"/>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10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up)">
                                      <p:cBhvr>
                                        <p:cTn id="21" dur="20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left)">
                                      <p:cBhvr>
                                        <p:cTn id="26" dur="20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6858000" y="5669280"/>
            <a:ext cx="2286000" cy="118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l="12432" r="9867"/>
          <a:stretch/>
        </p:blipFill>
        <p:spPr>
          <a:xfrm>
            <a:off x="0" y="6207"/>
            <a:ext cx="4572000" cy="6851793"/>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val="0"/>
              </a:ext>
            </a:extLst>
          </a:blip>
          <a:srcRect l="12432" r="9867"/>
          <a:stretch/>
        </p:blipFill>
        <p:spPr>
          <a:xfrm>
            <a:off x="4572000" y="-3"/>
            <a:ext cx="4572000" cy="6851793"/>
          </a:xfrm>
          <a:prstGeom prst="rect">
            <a:avLst/>
          </a:prstGeom>
          <a:ln>
            <a:solidFill>
              <a:schemeClr val="accent1">
                <a:shade val="50000"/>
              </a:schemeClr>
            </a:solidFill>
          </a:ln>
          <a:scene3d>
            <a:camera prst="orthographicFront">
              <a:rot lat="0" lon="0" rev="0"/>
            </a:camera>
            <a:lightRig rig="threePt" dir="t"/>
          </a:scene3d>
        </p:spPr>
      </p:pic>
      <p:sp>
        <p:nvSpPr>
          <p:cNvPr id="10" name="Right Arrow 9"/>
          <p:cNvSpPr/>
          <p:nvPr/>
        </p:nvSpPr>
        <p:spPr>
          <a:xfrm>
            <a:off x="3344091" y="2952206"/>
            <a:ext cx="1045029" cy="8490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p:cNvSpPr>
            <a:spLocks noGrp="1"/>
          </p:cNvSpPr>
          <p:nvPr>
            <p:ph type="title"/>
          </p:nvPr>
        </p:nvSpPr>
        <p:spPr>
          <a:xfrm>
            <a:off x="457200" y="274638"/>
            <a:ext cx="8229600" cy="1143000"/>
          </a:xfrm>
        </p:spPr>
        <p:txBody>
          <a:bodyPr/>
          <a:lstStyle/>
          <a:p>
            <a:pPr eaLnBrk="1" hangingPunct="1"/>
            <a:r>
              <a:rPr lang="en-US" b="1" dirty="0" smtClean="0">
                <a:solidFill>
                  <a:srgbClr val="C00000"/>
                </a:solidFill>
                <a:latin typeface="Arial" pitchFamily="34" charset="0"/>
                <a:cs typeface="Arial" pitchFamily="34" charset="0"/>
              </a:rPr>
              <a:t>The Solution…</a:t>
            </a:r>
          </a:p>
        </p:txBody>
      </p:sp>
      <p:sp>
        <p:nvSpPr>
          <p:cNvPr id="8" name="TextBox 7"/>
          <p:cNvSpPr txBox="1"/>
          <p:nvPr/>
        </p:nvSpPr>
        <p:spPr>
          <a:xfrm>
            <a:off x="7315200" y="496471"/>
            <a:ext cx="1748413" cy="1815882"/>
          </a:xfrm>
          <a:prstGeom prst="rect">
            <a:avLst/>
          </a:prstGeom>
          <a:solidFill>
            <a:srgbClr val="0070C0"/>
          </a:solid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Rooftop runoff is now </a:t>
            </a:r>
            <a:r>
              <a:rPr lang="en-US" sz="1600" b="1" i="1" u="sng" dirty="0" smtClean="0">
                <a:solidFill>
                  <a:schemeClr val="bg1"/>
                </a:solidFill>
                <a:latin typeface="Arial" panose="020B0604020202020204" pitchFamily="34" charset="0"/>
                <a:cs typeface="Arial" panose="020B0604020202020204" pitchFamily="34" charset="0"/>
              </a:rPr>
              <a:t>“disconnected” </a:t>
            </a:r>
            <a:r>
              <a:rPr lang="en-US" sz="1600" dirty="0" smtClean="0">
                <a:solidFill>
                  <a:schemeClr val="bg1"/>
                </a:solidFill>
                <a:latin typeface="Arial" panose="020B0604020202020204" pitchFamily="34" charset="0"/>
                <a:cs typeface="Arial" panose="020B0604020202020204" pitchFamily="34" charset="0"/>
              </a:rPr>
              <a:t>from flowing directly into the storm sewer system</a:t>
            </a:r>
            <a:endParaRPr lang="en-US" sz="1600"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6553200" y="4114800"/>
            <a:ext cx="2286000" cy="769441"/>
          </a:xfrm>
          <a:prstGeom prst="rect">
            <a:avLst/>
          </a:prstGeom>
          <a:solidFill>
            <a:schemeClr val="bg1"/>
          </a:solidFill>
        </p:spPr>
        <p:txBody>
          <a:bodyPr wrap="square" rtlCol="0">
            <a:spAutoFit/>
          </a:bodyPr>
          <a:lstStyle/>
          <a:p>
            <a:pPr algn="ctr"/>
            <a:r>
              <a:rPr lang="en-US" sz="1100" dirty="0" smtClean="0"/>
              <a:t>PLACE A STORMWATER BEST MANAGEMENT PRACTICE (BMP) BETWEEN IMPERVIOUS AREAS AND THE STORM SEWER SYSTEM</a:t>
            </a:r>
            <a:endParaRPr lang="en-US" sz="1100" dirty="0"/>
          </a:p>
        </p:txBody>
      </p:sp>
      <p:sp>
        <p:nvSpPr>
          <p:cNvPr id="12" name="Right Arrow 11"/>
          <p:cNvSpPr/>
          <p:nvPr/>
        </p:nvSpPr>
        <p:spPr>
          <a:xfrm rot="5400000">
            <a:off x="6545694" y="5127453"/>
            <a:ext cx="446315" cy="2264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45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0454" y="319136"/>
            <a:ext cx="4343400" cy="892552"/>
          </a:xfrm>
        </p:spPr>
        <p:txBody>
          <a:bodyPr>
            <a:spAutoFit/>
          </a:bodyPr>
          <a:lstStyle/>
          <a:p>
            <a:r>
              <a:rPr lang="en-US" sz="5200" u="sng" dirty="0" smtClean="0"/>
              <a:t>Partners</a:t>
            </a:r>
            <a:endParaRPr lang="en-US" sz="5200" u="sng" dirty="0"/>
          </a:p>
        </p:txBody>
      </p:sp>
      <p:pic>
        <p:nvPicPr>
          <p:cNvPr id="1026" name="Picture 2" descr="Image result for ANJEC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266" y="1828800"/>
            <a:ext cx="2852689" cy="12046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8774" y="228600"/>
            <a:ext cx="3063157" cy="133125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125"/>
          <a:stretch/>
        </p:blipFill>
        <p:spPr>
          <a:xfrm>
            <a:off x="4665266" y="4502582"/>
            <a:ext cx="2976627" cy="2065382"/>
          </a:xfrm>
          <a:prstGeom prst="rect">
            <a:avLst/>
          </a:prstGeom>
        </p:spPr>
      </p:pic>
      <p:pic>
        <p:nvPicPr>
          <p:cNvPr id="9" name="Picture 4" descr="Image result for Dodge Foundation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4343400"/>
            <a:ext cx="2282153" cy="21158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NJDEP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2514" y="1794903"/>
            <a:ext cx="1927151" cy="19271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00" y="3200400"/>
            <a:ext cx="2886478" cy="1209844"/>
          </a:xfrm>
          <a:prstGeom prst="rect">
            <a:avLst/>
          </a:prstGeom>
        </p:spPr>
      </p:pic>
    </p:spTree>
    <p:extLst>
      <p:ext uri="{BB962C8B-B14F-4D97-AF65-F5344CB8AC3E}">
        <p14:creationId xmlns:p14="http://schemas.microsoft.com/office/powerpoint/2010/main" val="2494405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4183063" y="3057525"/>
            <a:ext cx="2446337" cy="2624138"/>
          </a:xfrm>
          <a:prstGeom prst="rect">
            <a:avLst/>
          </a:prstGeom>
          <a:solidFill>
            <a:srgbClr val="92D050"/>
          </a:solidFill>
          <a:ln w="9525">
            <a:solidFill>
              <a:schemeClr val="tx1"/>
            </a:solidFill>
            <a:miter lim="800000"/>
            <a:headEnd/>
            <a:tailEnd/>
          </a:ln>
        </p:spPr>
        <p:txBody>
          <a:bodyPr/>
          <a:lstStyle/>
          <a:p>
            <a:endParaRPr lang="en-US"/>
          </a:p>
        </p:txBody>
      </p:sp>
      <p:sp>
        <p:nvSpPr>
          <p:cNvPr id="19459" name="Rectangle 3" descr="Divot"/>
          <p:cNvSpPr>
            <a:spLocks noChangeArrowheads="1"/>
          </p:cNvSpPr>
          <p:nvPr/>
        </p:nvSpPr>
        <p:spPr bwMode="auto">
          <a:xfrm>
            <a:off x="2852738" y="3057525"/>
            <a:ext cx="1330325" cy="2624138"/>
          </a:xfrm>
          <a:prstGeom prst="rect">
            <a:avLst/>
          </a:prstGeom>
          <a:solidFill>
            <a:schemeClr val="tx1">
              <a:lumMod val="50000"/>
              <a:lumOff val="50000"/>
            </a:schemeClr>
          </a:solidFill>
          <a:ln w="9525">
            <a:solidFill>
              <a:srgbClr val="000000"/>
            </a:solidFill>
            <a:miter lim="800000"/>
            <a:headEnd/>
            <a:tailEnd/>
          </a:ln>
        </p:spPr>
        <p:txBody>
          <a:bodyPr/>
          <a:lstStyle/>
          <a:p>
            <a:endParaRPr lang="en-US"/>
          </a:p>
        </p:txBody>
      </p:sp>
      <p:sp>
        <p:nvSpPr>
          <p:cNvPr id="19460" name="AutoShape 4"/>
          <p:cNvSpPr>
            <a:spLocks noChangeArrowheads="1"/>
          </p:cNvSpPr>
          <p:nvPr/>
        </p:nvSpPr>
        <p:spPr bwMode="auto">
          <a:xfrm rot="5400000">
            <a:off x="4760462" y="5101775"/>
            <a:ext cx="1059763" cy="442912"/>
          </a:xfrm>
          <a:prstGeom prst="rightArrow">
            <a:avLst>
              <a:gd name="adj1" fmla="val 50000"/>
              <a:gd name="adj2" fmla="val 44444"/>
            </a:avLst>
          </a:prstGeom>
          <a:solidFill>
            <a:srgbClr val="00B0F0"/>
          </a:solidFill>
          <a:ln w="9525">
            <a:solidFill>
              <a:srgbClr val="000000"/>
            </a:solidFill>
            <a:miter lim="800000"/>
            <a:headEnd/>
            <a:tailEnd/>
          </a:ln>
        </p:spPr>
        <p:txBody>
          <a:bodyPr/>
          <a:lstStyle/>
          <a:p>
            <a:endParaRPr lang="en-US"/>
          </a:p>
        </p:txBody>
      </p:sp>
      <p:sp>
        <p:nvSpPr>
          <p:cNvPr id="19461" name="AutoShape 5"/>
          <p:cNvSpPr>
            <a:spLocks noChangeArrowheads="1"/>
          </p:cNvSpPr>
          <p:nvPr/>
        </p:nvSpPr>
        <p:spPr bwMode="auto">
          <a:xfrm rot="5400000">
            <a:off x="2988812" y="5100187"/>
            <a:ext cx="1059763" cy="446088"/>
          </a:xfrm>
          <a:prstGeom prst="rightArrow">
            <a:avLst>
              <a:gd name="adj1" fmla="val 50000"/>
              <a:gd name="adj2" fmla="val 44128"/>
            </a:avLst>
          </a:prstGeom>
          <a:solidFill>
            <a:srgbClr val="00B0F0"/>
          </a:solidFill>
          <a:ln w="9525">
            <a:solidFill>
              <a:srgbClr val="000000"/>
            </a:solidFill>
            <a:miter lim="800000"/>
            <a:headEnd/>
            <a:tailEnd/>
          </a:ln>
        </p:spPr>
        <p:txBody>
          <a:bodyPr/>
          <a:lstStyle/>
          <a:p>
            <a:endParaRPr lang="en-US"/>
          </a:p>
        </p:txBody>
      </p:sp>
      <p:sp>
        <p:nvSpPr>
          <p:cNvPr id="19462" name="Text Box 6"/>
          <p:cNvSpPr txBox="1">
            <a:spLocks noChangeArrowheads="1"/>
          </p:cNvSpPr>
          <p:nvPr/>
        </p:nvSpPr>
        <p:spPr bwMode="auto">
          <a:xfrm>
            <a:off x="3302672" y="4299072"/>
            <a:ext cx="2216150" cy="814388"/>
          </a:xfrm>
          <a:prstGeom prst="rect">
            <a:avLst/>
          </a:prstGeom>
          <a:noFill/>
          <a:ln w="9525">
            <a:noFill/>
            <a:miter lim="800000"/>
            <a:headEnd/>
            <a:tailEnd/>
          </a:ln>
        </p:spPr>
        <p:txBody>
          <a:bodyPr/>
          <a:lstStyle/>
          <a:p>
            <a:pPr algn="ctr" eaLnBrk="0" hangingPunct="0"/>
            <a:r>
              <a:rPr lang="en-US" sz="2400" dirty="0">
                <a:solidFill>
                  <a:schemeClr val="bg1"/>
                </a:solidFill>
                <a:latin typeface="Arial Narrow" pitchFamily="34" charset="0"/>
              </a:rPr>
              <a:t>Runoff Direction</a:t>
            </a:r>
          </a:p>
        </p:txBody>
      </p:sp>
      <p:sp>
        <p:nvSpPr>
          <p:cNvPr id="19463" name="Rectangle 7"/>
          <p:cNvSpPr>
            <a:spLocks noChangeArrowheads="1"/>
          </p:cNvSpPr>
          <p:nvPr/>
        </p:nvSpPr>
        <p:spPr bwMode="auto">
          <a:xfrm>
            <a:off x="-33338" y="1900149"/>
            <a:ext cx="2776538" cy="1200329"/>
          </a:xfrm>
          <a:prstGeom prst="rect">
            <a:avLst/>
          </a:prstGeom>
          <a:noFill/>
          <a:ln w="9525">
            <a:noFill/>
            <a:miter lim="800000"/>
            <a:headEnd/>
            <a:tailEnd/>
          </a:ln>
        </p:spPr>
        <p:txBody>
          <a:bodyPr anchor="ctr">
            <a:spAutoFit/>
          </a:bodyPr>
          <a:lstStyle/>
          <a:p>
            <a:pPr algn="ctr" eaLnBrk="0" hangingPunct="0">
              <a:tabLst>
                <a:tab pos="1066800" algn="ctr"/>
                <a:tab pos="1714500" algn="ctr"/>
                <a:tab pos="2209800" algn="ctr"/>
                <a:tab pos="2743200" algn="ctr"/>
                <a:tab pos="3390900" algn="ctr"/>
                <a:tab pos="4229100" algn="ctr"/>
                <a:tab pos="4914900" algn="ctr"/>
                <a:tab pos="5410200" algn="ctr"/>
                <a:tab pos="5943600" algn="ctr"/>
              </a:tabLst>
            </a:pPr>
            <a:r>
              <a:rPr lang="en-US" sz="2400" dirty="0">
                <a:latin typeface="Arial Narrow" pitchFamily="34" charset="0"/>
              </a:rPr>
              <a:t>1 acre directly connected </a:t>
            </a:r>
            <a:br>
              <a:rPr lang="en-US" sz="2400" dirty="0">
                <a:latin typeface="Arial Narrow" pitchFamily="34" charset="0"/>
              </a:rPr>
            </a:br>
            <a:r>
              <a:rPr lang="en-US" sz="2400" dirty="0">
                <a:latin typeface="Arial Narrow" pitchFamily="34" charset="0"/>
              </a:rPr>
              <a:t>impervious cover</a:t>
            </a:r>
          </a:p>
        </p:txBody>
      </p:sp>
      <p:sp>
        <p:nvSpPr>
          <p:cNvPr id="19464" name="Rectangle 8"/>
          <p:cNvSpPr>
            <a:spLocks noChangeArrowheads="1"/>
          </p:cNvSpPr>
          <p:nvPr/>
        </p:nvSpPr>
        <p:spPr bwMode="auto">
          <a:xfrm>
            <a:off x="6781800" y="2038777"/>
            <a:ext cx="2001838" cy="830997"/>
          </a:xfrm>
          <a:prstGeom prst="rect">
            <a:avLst/>
          </a:prstGeom>
          <a:noFill/>
          <a:ln w="9525">
            <a:noFill/>
            <a:miter lim="800000"/>
            <a:headEnd/>
            <a:tailEnd/>
          </a:ln>
        </p:spPr>
        <p:txBody>
          <a:bodyPr anchor="ctr">
            <a:spAutoFit/>
          </a:bodyPr>
          <a:lstStyle/>
          <a:p>
            <a:pPr algn="ctr" eaLnBrk="0" hangingPunct="0">
              <a:tabLst>
                <a:tab pos="1066800" algn="ctr"/>
                <a:tab pos="1714500" algn="ctr"/>
                <a:tab pos="2209800" algn="ctr"/>
                <a:tab pos="2743200" algn="ctr"/>
                <a:tab pos="3390900" algn="ctr"/>
                <a:tab pos="4229100" algn="ctr"/>
                <a:tab pos="4914900" algn="ctr"/>
                <a:tab pos="5410200" algn="ctr"/>
                <a:tab pos="5943600" algn="ctr"/>
              </a:tabLst>
            </a:pPr>
            <a:r>
              <a:rPr lang="en-US" sz="2400" dirty="0">
                <a:latin typeface="Arial Narrow" pitchFamily="34" charset="0"/>
              </a:rPr>
              <a:t>2 acres pervious cover</a:t>
            </a:r>
          </a:p>
        </p:txBody>
      </p:sp>
      <p:sp>
        <p:nvSpPr>
          <p:cNvPr id="19465" name="Line 9"/>
          <p:cNvSpPr>
            <a:spLocks noChangeShapeType="1"/>
          </p:cNvSpPr>
          <p:nvPr/>
        </p:nvSpPr>
        <p:spPr bwMode="auto">
          <a:xfrm>
            <a:off x="2514600" y="2514600"/>
            <a:ext cx="914400" cy="838200"/>
          </a:xfrm>
          <a:prstGeom prst="line">
            <a:avLst/>
          </a:prstGeom>
          <a:noFill/>
          <a:ln w="9525">
            <a:solidFill>
              <a:srgbClr val="000000"/>
            </a:solidFill>
            <a:round/>
            <a:headEnd/>
            <a:tailEnd type="oval" w="med" len="med"/>
          </a:ln>
        </p:spPr>
        <p:txBody>
          <a:bodyPr/>
          <a:lstStyle/>
          <a:p>
            <a:endParaRPr lang="en-US"/>
          </a:p>
        </p:txBody>
      </p:sp>
      <p:sp>
        <p:nvSpPr>
          <p:cNvPr id="19466" name="Line 10"/>
          <p:cNvSpPr>
            <a:spLocks noChangeShapeType="1"/>
          </p:cNvSpPr>
          <p:nvPr/>
        </p:nvSpPr>
        <p:spPr bwMode="auto">
          <a:xfrm flipH="1">
            <a:off x="5715000" y="2590800"/>
            <a:ext cx="990600" cy="838200"/>
          </a:xfrm>
          <a:prstGeom prst="line">
            <a:avLst/>
          </a:prstGeom>
          <a:noFill/>
          <a:ln w="9525">
            <a:solidFill>
              <a:srgbClr val="000000"/>
            </a:solidFill>
            <a:round/>
            <a:headEnd/>
            <a:tailEnd type="oval" w="med" len="med"/>
          </a:ln>
        </p:spPr>
        <p:txBody>
          <a:bodyPr/>
          <a:lstStyle/>
          <a:p>
            <a:endParaRPr lang="en-US"/>
          </a:p>
        </p:txBody>
      </p:sp>
      <p:sp>
        <p:nvSpPr>
          <p:cNvPr id="19467" name="Rectangle 11"/>
          <p:cNvSpPr>
            <a:spLocks noChangeArrowheads="1"/>
          </p:cNvSpPr>
          <p:nvPr/>
        </p:nvSpPr>
        <p:spPr bwMode="auto">
          <a:xfrm>
            <a:off x="3014734" y="1521768"/>
            <a:ext cx="3471720" cy="461665"/>
          </a:xfrm>
          <a:prstGeom prst="rect">
            <a:avLst/>
          </a:prstGeom>
          <a:noFill/>
          <a:ln w="9525">
            <a:noFill/>
            <a:miter lim="800000"/>
            <a:headEnd/>
            <a:tailEnd/>
          </a:ln>
        </p:spPr>
        <p:txBody>
          <a:bodyPr wrap="none" anchor="ctr">
            <a:spAutoFit/>
          </a:bodyPr>
          <a:lstStyle/>
          <a:p>
            <a:pPr algn="ctr" eaLnBrk="0" hangingPunct="0">
              <a:tabLst>
                <a:tab pos="1066800" algn="ctr"/>
                <a:tab pos="1714500" algn="ctr"/>
                <a:tab pos="2209800" algn="ctr"/>
                <a:tab pos="2743200" algn="ctr"/>
                <a:tab pos="3390900" algn="ctr"/>
                <a:tab pos="4229100" algn="ctr"/>
                <a:tab pos="4914900" algn="ctr"/>
                <a:tab pos="5410200" algn="ctr"/>
                <a:tab pos="5943600" algn="ctr"/>
              </a:tabLst>
            </a:pPr>
            <a:r>
              <a:rPr lang="en-US" sz="2400" dirty="0">
                <a:latin typeface="Arial Narrow" pitchFamily="34" charset="0"/>
              </a:rPr>
              <a:t>Total drainage area = 3 acres</a:t>
            </a:r>
          </a:p>
        </p:txBody>
      </p:sp>
      <p:sp>
        <p:nvSpPr>
          <p:cNvPr id="19468" name="Line 12"/>
          <p:cNvSpPr>
            <a:spLocks noChangeShapeType="1"/>
          </p:cNvSpPr>
          <p:nvPr/>
        </p:nvSpPr>
        <p:spPr bwMode="auto">
          <a:xfrm>
            <a:off x="4572000" y="1981200"/>
            <a:ext cx="0" cy="1066800"/>
          </a:xfrm>
          <a:prstGeom prst="line">
            <a:avLst/>
          </a:prstGeom>
          <a:noFill/>
          <a:ln w="9525">
            <a:solidFill>
              <a:srgbClr val="000000"/>
            </a:solidFill>
            <a:round/>
            <a:headEnd/>
            <a:tailEnd type="triangle" w="lg" len="lg"/>
          </a:ln>
        </p:spPr>
        <p:txBody>
          <a:bodyPr/>
          <a:lstStyle/>
          <a:p>
            <a:endParaRPr lang="en-US"/>
          </a:p>
        </p:txBody>
      </p:sp>
      <p:sp>
        <p:nvSpPr>
          <p:cNvPr id="19469" name="Text Box 13"/>
          <p:cNvSpPr txBox="1">
            <a:spLocks noChangeArrowheads="1"/>
          </p:cNvSpPr>
          <p:nvPr/>
        </p:nvSpPr>
        <p:spPr bwMode="auto">
          <a:xfrm>
            <a:off x="217716" y="609600"/>
            <a:ext cx="8839200" cy="461665"/>
          </a:xfrm>
          <a:prstGeom prst="rect">
            <a:avLst/>
          </a:prstGeom>
          <a:noFill/>
          <a:ln w="9525">
            <a:noFill/>
            <a:miter lim="800000"/>
            <a:headEnd/>
            <a:tailEnd/>
          </a:ln>
        </p:spPr>
        <p:txBody>
          <a:bodyPr>
            <a:spAutoFit/>
          </a:bodyPr>
          <a:lstStyle/>
          <a:p>
            <a:pPr eaLnBrk="0" hangingPunct="0">
              <a:spcBef>
                <a:spcPct val="50000"/>
              </a:spcBef>
            </a:pPr>
            <a:r>
              <a:rPr lang="en-US" sz="2400" dirty="0">
                <a:latin typeface="Arial" pitchFamily="34" charset="0"/>
                <a:cs typeface="Arial" pitchFamily="34" charset="0"/>
              </a:rPr>
              <a:t>For 1.25 inch storm, 3,811 cubic feet of runoff = </a:t>
            </a:r>
            <a:r>
              <a:rPr lang="en-US" sz="2400" b="1" dirty="0">
                <a:solidFill>
                  <a:srgbClr val="C00000"/>
                </a:solidFill>
                <a:latin typeface="Arial" pitchFamily="34" charset="0"/>
                <a:cs typeface="Arial" pitchFamily="34" charset="0"/>
              </a:rPr>
              <a:t>28,500 </a:t>
            </a:r>
            <a:r>
              <a:rPr lang="en-US" sz="2400" b="1" dirty="0" smtClean="0">
                <a:solidFill>
                  <a:srgbClr val="C00000"/>
                </a:solidFill>
                <a:latin typeface="Arial" pitchFamily="34" charset="0"/>
                <a:cs typeface="Arial" pitchFamily="34" charset="0"/>
              </a:rPr>
              <a:t>gallons</a:t>
            </a:r>
            <a:endParaRPr lang="en-US" sz="2400" dirty="0">
              <a:latin typeface="Arial" pitchFamily="34" charset="0"/>
              <a:cs typeface="Arial" pitchFamily="34" charset="0"/>
            </a:endParaRPr>
          </a:p>
        </p:txBody>
      </p:sp>
      <p:sp>
        <p:nvSpPr>
          <p:cNvPr id="14" name="Rectangle 13"/>
          <p:cNvSpPr/>
          <p:nvPr/>
        </p:nvSpPr>
        <p:spPr>
          <a:xfrm>
            <a:off x="6629400" y="5853113"/>
            <a:ext cx="381000" cy="147637"/>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3571875" y="5943600"/>
            <a:ext cx="3033713" cy="0"/>
          </a:xfrm>
          <a:prstGeom prst="straightConnector1">
            <a:avLst/>
          </a:prstGeom>
          <a:ln w="444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098475" y="5586413"/>
            <a:ext cx="1152880" cy="646331"/>
          </a:xfrm>
          <a:prstGeom prst="rect">
            <a:avLst/>
          </a:prstGeom>
          <a:noFill/>
        </p:spPr>
        <p:txBody>
          <a:bodyPr wrap="none" rtlCol="0">
            <a:spAutoFit/>
          </a:bodyPr>
          <a:lstStyle/>
          <a:p>
            <a:pPr algn="ctr"/>
            <a:r>
              <a:rPr lang="en-US" dirty="0" smtClean="0">
                <a:latin typeface="Arial Narrow" pitchFamily="34" charset="0"/>
              </a:rPr>
              <a:t>Stormwater</a:t>
            </a:r>
          </a:p>
          <a:p>
            <a:pPr algn="ctr"/>
            <a:r>
              <a:rPr lang="en-US" dirty="0" smtClean="0">
                <a:latin typeface="Arial Narrow" pitchFamily="34" charset="0"/>
              </a:rPr>
              <a:t>Inlet</a:t>
            </a:r>
            <a:endParaRPr lang="en-US" dirty="0">
              <a:latin typeface="Arial Narrow" pitchFamily="34" charset="0"/>
            </a:endParaRPr>
          </a:p>
        </p:txBody>
      </p:sp>
    </p:spTree>
    <p:extLst>
      <p:ext uri="{BB962C8B-B14F-4D97-AF65-F5344CB8AC3E}">
        <p14:creationId xmlns:p14="http://schemas.microsoft.com/office/powerpoint/2010/main" val="72188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wipe(up)">
                                      <p:cBhvr>
                                        <p:cTn id="7" dur="3000"/>
                                        <p:tgtEl>
                                          <p:spTgt spid="1946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461"/>
                                        </p:tgtEl>
                                        <p:attrNameLst>
                                          <p:attrName>style.visibility</p:attrName>
                                        </p:attrNameLst>
                                      </p:cBhvr>
                                      <p:to>
                                        <p:strVal val="visible"/>
                                      </p:to>
                                    </p:set>
                                    <p:animEffect transition="in" filter="wipe(up)">
                                      <p:cBhvr>
                                        <p:cTn id="10" dur="3000"/>
                                        <p:tgtEl>
                                          <p:spTgt spid="19461"/>
                                        </p:tgtEl>
                                      </p:cBhvr>
                                    </p:animEffect>
                                  </p:childTnLst>
                                </p:cTn>
                              </p:par>
                            </p:childTnLst>
                          </p:cTn>
                        </p:par>
                        <p:par>
                          <p:cTn id="11" fill="hold">
                            <p:stCondLst>
                              <p:cond delay="3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p:bldP spid="19461"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4183063" y="3014662"/>
            <a:ext cx="2446337" cy="2624138"/>
          </a:xfrm>
          <a:prstGeom prst="rect">
            <a:avLst/>
          </a:prstGeom>
          <a:solidFill>
            <a:srgbClr val="92D050"/>
          </a:solidFill>
          <a:ln w="9525">
            <a:solidFill>
              <a:srgbClr val="000000"/>
            </a:solidFill>
            <a:miter lim="800000"/>
            <a:headEnd/>
            <a:tailEnd/>
          </a:ln>
        </p:spPr>
        <p:txBody>
          <a:bodyPr/>
          <a:lstStyle/>
          <a:p>
            <a:endParaRPr lang="en-US"/>
          </a:p>
        </p:txBody>
      </p:sp>
      <p:sp>
        <p:nvSpPr>
          <p:cNvPr id="20483" name="Rectangle 3" descr="Divot"/>
          <p:cNvSpPr>
            <a:spLocks noChangeArrowheads="1"/>
          </p:cNvSpPr>
          <p:nvPr/>
        </p:nvSpPr>
        <p:spPr bwMode="auto">
          <a:xfrm>
            <a:off x="2852738" y="3014662"/>
            <a:ext cx="1330325" cy="2624138"/>
          </a:xfrm>
          <a:prstGeom prst="rect">
            <a:avLst/>
          </a:prstGeom>
          <a:solidFill>
            <a:schemeClr val="tx1">
              <a:lumMod val="50000"/>
              <a:lumOff val="50000"/>
            </a:schemeClr>
          </a:solidFill>
          <a:ln w="9525">
            <a:solidFill>
              <a:srgbClr val="000000"/>
            </a:solidFill>
            <a:miter lim="800000"/>
            <a:headEnd/>
            <a:tailEnd/>
          </a:ln>
        </p:spPr>
        <p:txBody>
          <a:bodyPr/>
          <a:lstStyle/>
          <a:p>
            <a:endParaRPr lang="en-US"/>
          </a:p>
        </p:txBody>
      </p:sp>
      <p:sp>
        <p:nvSpPr>
          <p:cNvPr id="20485" name="Rectangle 5"/>
          <p:cNvSpPr>
            <a:spLocks noChangeArrowheads="1"/>
          </p:cNvSpPr>
          <p:nvPr/>
        </p:nvSpPr>
        <p:spPr bwMode="auto">
          <a:xfrm>
            <a:off x="-33338" y="1857285"/>
            <a:ext cx="2776538" cy="1200329"/>
          </a:xfrm>
          <a:prstGeom prst="rect">
            <a:avLst/>
          </a:prstGeom>
          <a:noFill/>
          <a:ln w="9525">
            <a:noFill/>
            <a:miter lim="800000"/>
            <a:headEnd/>
            <a:tailEnd/>
          </a:ln>
        </p:spPr>
        <p:txBody>
          <a:bodyPr anchor="ctr">
            <a:spAutoFit/>
          </a:bodyPr>
          <a:lstStyle/>
          <a:p>
            <a:pPr algn="ctr" eaLnBrk="0" hangingPunct="0">
              <a:tabLst>
                <a:tab pos="1066800" algn="ctr"/>
                <a:tab pos="1714500" algn="ctr"/>
                <a:tab pos="2209800" algn="ctr"/>
                <a:tab pos="2743200" algn="ctr"/>
                <a:tab pos="3390900" algn="ctr"/>
                <a:tab pos="4229100" algn="ctr"/>
                <a:tab pos="4914900" algn="ctr"/>
                <a:tab pos="5410200" algn="ctr"/>
                <a:tab pos="5943600" algn="ctr"/>
              </a:tabLst>
            </a:pPr>
            <a:r>
              <a:rPr lang="en-US" sz="2400" dirty="0">
                <a:latin typeface="Arial Narrow" pitchFamily="34" charset="0"/>
              </a:rPr>
              <a:t>1 acre directly connected </a:t>
            </a:r>
            <a:br>
              <a:rPr lang="en-US" sz="2400" dirty="0">
                <a:latin typeface="Arial Narrow" pitchFamily="34" charset="0"/>
              </a:rPr>
            </a:br>
            <a:r>
              <a:rPr lang="en-US" sz="2400" dirty="0">
                <a:latin typeface="Arial Narrow" pitchFamily="34" charset="0"/>
              </a:rPr>
              <a:t>impervious </a:t>
            </a:r>
            <a:r>
              <a:rPr lang="en-US" sz="2400" dirty="0" smtClean="0">
                <a:latin typeface="Arial Narrow" pitchFamily="34" charset="0"/>
              </a:rPr>
              <a:t>cover</a:t>
            </a:r>
            <a:endParaRPr lang="en-US" sz="2400" dirty="0">
              <a:latin typeface="Arial Narrow" pitchFamily="34" charset="0"/>
            </a:endParaRPr>
          </a:p>
        </p:txBody>
      </p:sp>
      <p:sp>
        <p:nvSpPr>
          <p:cNvPr id="20486" name="Rectangle 6"/>
          <p:cNvSpPr>
            <a:spLocks noChangeArrowheads="1"/>
          </p:cNvSpPr>
          <p:nvPr/>
        </p:nvSpPr>
        <p:spPr bwMode="auto">
          <a:xfrm>
            <a:off x="6781800" y="1873676"/>
            <a:ext cx="2001838" cy="830997"/>
          </a:xfrm>
          <a:prstGeom prst="rect">
            <a:avLst/>
          </a:prstGeom>
          <a:noFill/>
          <a:ln w="9525">
            <a:noFill/>
            <a:miter lim="800000"/>
            <a:headEnd/>
            <a:tailEnd/>
          </a:ln>
        </p:spPr>
        <p:txBody>
          <a:bodyPr anchor="ctr">
            <a:spAutoFit/>
          </a:bodyPr>
          <a:lstStyle/>
          <a:p>
            <a:pPr algn="ctr" eaLnBrk="0" hangingPunct="0">
              <a:tabLst>
                <a:tab pos="1066800" algn="ctr"/>
                <a:tab pos="1714500" algn="ctr"/>
                <a:tab pos="2209800" algn="ctr"/>
                <a:tab pos="2743200" algn="ctr"/>
                <a:tab pos="3390900" algn="ctr"/>
                <a:tab pos="4229100" algn="ctr"/>
                <a:tab pos="4914900" algn="ctr"/>
                <a:tab pos="5410200" algn="ctr"/>
                <a:tab pos="5943600" algn="ctr"/>
              </a:tabLst>
            </a:pPr>
            <a:r>
              <a:rPr lang="en-US" sz="2400">
                <a:latin typeface="Arial Narrow" pitchFamily="34" charset="0"/>
              </a:rPr>
              <a:t>2 acres pervious cover</a:t>
            </a:r>
          </a:p>
        </p:txBody>
      </p:sp>
      <p:sp>
        <p:nvSpPr>
          <p:cNvPr id="20487" name="Line 7"/>
          <p:cNvSpPr>
            <a:spLocks noChangeShapeType="1"/>
          </p:cNvSpPr>
          <p:nvPr/>
        </p:nvSpPr>
        <p:spPr bwMode="auto">
          <a:xfrm>
            <a:off x="2514600" y="2471737"/>
            <a:ext cx="914400" cy="838200"/>
          </a:xfrm>
          <a:prstGeom prst="line">
            <a:avLst/>
          </a:prstGeom>
          <a:noFill/>
          <a:ln w="9525">
            <a:solidFill>
              <a:srgbClr val="000000"/>
            </a:solidFill>
            <a:round/>
            <a:headEnd/>
            <a:tailEnd type="oval" w="med" len="med"/>
          </a:ln>
        </p:spPr>
        <p:txBody>
          <a:bodyPr/>
          <a:lstStyle/>
          <a:p>
            <a:endParaRPr lang="en-US"/>
          </a:p>
        </p:txBody>
      </p:sp>
      <p:sp>
        <p:nvSpPr>
          <p:cNvPr id="20488" name="Line 8"/>
          <p:cNvSpPr>
            <a:spLocks noChangeShapeType="1"/>
          </p:cNvSpPr>
          <p:nvPr/>
        </p:nvSpPr>
        <p:spPr bwMode="auto">
          <a:xfrm flipH="1">
            <a:off x="5715000" y="2547937"/>
            <a:ext cx="990600" cy="838200"/>
          </a:xfrm>
          <a:prstGeom prst="line">
            <a:avLst/>
          </a:prstGeom>
          <a:noFill/>
          <a:ln w="9525">
            <a:solidFill>
              <a:srgbClr val="000000"/>
            </a:solidFill>
            <a:round/>
            <a:headEnd/>
            <a:tailEnd type="oval" w="med" len="med"/>
          </a:ln>
        </p:spPr>
        <p:txBody>
          <a:bodyPr/>
          <a:lstStyle/>
          <a:p>
            <a:endParaRPr lang="en-US"/>
          </a:p>
        </p:txBody>
      </p:sp>
      <p:sp>
        <p:nvSpPr>
          <p:cNvPr id="20489" name="Rectangle 9"/>
          <p:cNvSpPr>
            <a:spLocks noChangeArrowheads="1"/>
          </p:cNvSpPr>
          <p:nvPr/>
        </p:nvSpPr>
        <p:spPr bwMode="auto">
          <a:xfrm>
            <a:off x="3014734" y="1478905"/>
            <a:ext cx="3471720" cy="461665"/>
          </a:xfrm>
          <a:prstGeom prst="rect">
            <a:avLst/>
          </a:prstGeom>
          <a:noFill/>
          <a:ln w="9525">
            <a:noFill/>
            <a:miter lim="800000"/>
            <a:headEnd/>
            <a:tailEnd/>
          </a:ln>
        </p:spPr>
        <p:txBody>
          <a:bodyPr wrap="none" anchor="ctr">
            <a:spAutoFit/>
          </a:bodyPr>
          <a:lstStyle/>
          <a:p>
            <a:pPr algn="ctr" eaLnBrk="0" hangingPunct="0">
              <a:tabLst>
                <a:tab pos="1066800" algn="ctr"/>
                <a:tab pos="1714500" algn="ctr"/>
                <a:tab pos="2209800" algn="ctr"/>
                <a:tab pos="2743200" algn="ctr"/>
                <a:tab pos="3390900" algn="ctr"/>
                <a:tab pos="4229100" algn="ctr"/>
                <a:tab pos="4914900" algn="ctr"/>
                <a:tab pos="5410200" algn="ctr"/>
                <a:tab pos="5943600" algn="ctr"/>
              </a:tabLst>
            </a:pPr>
            <a:r>
              <a:rPr lang="en-US" sz="2400" dirty="0">
                <a:latin typeface="Arial Narrow" pitchFamily="34" charset="0"/>
              </a:rPr>
              <a:t>Total drainage area = 3 acres</a:t>
            </a:r>
          </a:p>
        </p:txBody>
      </p:sp>
      <p:sp>
        <p:nvSpPr>
          <p:cNvPr id="20490" name="Line 10"/>
          <p:cNvSpPr>
            <a:spLocks noChangeShapeType="1"/>
          </p:cNvSpPr>
          <p:nvPr/>
        </p:nvSpPr>
        <p:spPr bwMode="auto">
          <a:xfrm>
            <a:off x="4572000" y="1938337"/>
            <a:ext cx="0" cy="1066800"/>
          </a:xfrm>
          <a:prstGeom prst="line">
            <a:avLst/>
          </a:prstGeom>
          <a:noFill/>
          <a:ln w="9525">
            <a:solidFill>
              <a:srgbClr val="000000"/>
            </a:solidFill>
            <a:round/>
            <a:headEnd/>
            <a:tailEnd type="triangle" w="lg" len="lg"/>
          </a:ln>
        </p:spPr>
        <p:txBody>
          <a:bodyPr/>
          <a:lstStyle/>
          <a:p>
            <a:endParaRPr lang="en-US"/>
          </a:p>
        </p:txBody>
      </p:sp>
      <p:sp>
        <p:nvSpPr>
          <p:cNvPr id="20491" name="Text Box 11"/>
          <p:cNvSpPr txBox="1">
            <a:spLocks noChangeArrowheads="1"/>
          </p:cNvSpPr>
          <p:nvPr/>
        </p:nvSpPr>
        <p:spPr bwMode="auto">
          <a:xfrm>
            <a:off x="457200" y="609600"/>
            <a:ext cx="8839200" cy="461665"/>
          </a:xfrm>
          <a:prstGeom prst="rect">
            <a:avLst/>
          </a:prstGeom>
          <a:noFill/>
          <a:ln w="9525">
            <a:noFill/>
            <a:miter lim="800000"/>
            <a:headEnd/>
            <a:tailEnd/>
          </a:ln>
        </p:spPr>
        <p:txBody>
          <a:bodyPr>
            <a:spAutoFit/>
          </a:bodyPr>
          <a:lstStyle/>
          <a:p>
            <a:pPr eaLnBrk="0" hangingPunct="0">
              <a:spcBef>
                <a:spcPct val="50000"/>
              </a:spcBef>
            </a:pPr>
            <a:r>
              <a:rPr lang="en-US" sz="2400" dirty="0">
                <a:latin typeface="Arial" pitchFamily="34" charset="0"/>
                <a:cs typeface="Arial" pitchFamily="34" charset="0"/>
              </a:rPr>
              <a:t>For 1.25 inch storm, 581 cubic feet of runoff = </a:t>
            </a:r>
            <a:r>
              <a:rPr lang="en-US" sz="2400" b="1" dirty="0">
                <a:solidFill>
                  <a:srgbClr val="C00000"/>
                </a:solidFill>
                <a:latin typeface="Arial" pitchFamily="34" charset="0"/>
                <a:cs typeface="Arial" pitchFamily="34" charset="0"/>
              </a:rPr>
              <a:t>4,360 </a:t>
            </a:r>
            <a:r>
              <a:rPr lang="en-US" sz="2400" b="1" dirty="0" smtClean="0">
                <a:solidFill>
                  <a:srgbClr val="C00000"/>
                </a:solidFill>
                <a:latin typeface="Arial" pitchFamily="34" charset="0"/>
                <a:cs typeface="Arial" pitchFamily="34" charset="0"/>
              </a:rPr>
              <a:t>gallons</a:t>
            </a:r>
            <a:endParaRPr lang="en-US" sz="2400" dirty="0">
              <a:latin typeface="Arial" pitchFamily="34" charset="0"/>
              <a:cs typeface="Arial" pitchFamily="34" charset="0"/>
            </a:endParaRPr>
          </a:p>
        </p:txBody>
      </p:sp>
      <p:sp>
        <p:nvSpPr>
          <p:cNvPr id="20492" name="AutoShape 12"/>
          <p:cNvSpPr>
            <a:spLocks noChangeArrowheads="1"/>
          </p:cNvSpPr>
          <p:nvPr/>
        </p:nvSpPr>
        <p:spPr bwMode="auto">
          <a:xfrm>
            <a:off x="3733800" y="4148137"/>
            <a:ext cx="941388" cy="381000"/>
          </a:xfrm>
          <a:prstGeom prst="rightArrow">
            <a:avLst>
              <a:gd name="adj1" fmla="val 50000"/>
              <a:gd name="adj2" fmla="val 61771"/>
            </a:avLst>
          </a:prstGeom>
          <a:solidFill>
            <a:srgbClr val="00B0F0"/>
          </a:solidFill>
          <a:ln w="9525">
            <a:solidFill>
              <a:srgbClr val="000000"/>
            </a:solidFill>
            <a:miter lim="800000"/>
            <a:headEnd/>
            <a:tailEnd/>
          </a:ln>
        </p:spPr>
        <p:txBody>
          <a:bodyPr/>
          <a:lstStyle/>
          <a:p>
            <a:endParaRPr lang="en-US"/>
          </a:p>
        </p:txBody>
      </p:sp>
      <p:sp>
        <p:nvSpPr>
          <p:cNvPr id="20493" name="AutoShape 13"/>
          <p:cNvSpPr>
            <a:spLocks noChangeArrowheads="1"/>
          </p:cNvSpPr>
          <p:nvPr/>
        </p:nvSpPr>
        <p:spPr bwMode="auto">
          <a:xfrm>
            <a:off x="5840412" y="4148137"/>
            <a:ext cx="941388" cy="381000"/>
          </a:xfrm>
          <a:prstGeom prst="rightArrow">
            <a:avLst>
              <a:gd name="adj1" fmla="val 50000"/>
              <a:gd name="adj2" fmla="val 61771"/>
            </a:avLst>
          </a:prstGeom>
          <a:solidFill>
            <a:srgbClr val="00B0F0"/>
          </a:solidFill>
          <a:ln w="9525">
            <a:solidFill>
              <a:srgbClr val="000000"/>
            </a:solidFill>
            <a:miter lim="800000"/>
            <a:headEnd/>
            <a:tailEnd/>
          </a:ln>
        </p:spPr>
        <p:txBody>
          <a:bodyPr/>
          <a:lstStyle/>
          <a:p>
            <a:endParaRPr lang="en-US"/>
          </a:p>
        </p:txBody>
      </p:sp>
      <p:sp>
        <p:nvSpPr>
          <p:cNvPr id="20494" name="Text Box 14"/>
          <p:cNvSpPr txBox="1">
            <a:spLocks noChangeArrowheads="1"/>
          </p:cNvSpPr>
          <p:nvPr/>
        </p:nvSpPr>
        <p:spPr bwMode="auto">
          <a:xfrm>
            <a:off x="4123656" y="4389666"/>
            <a:ext cx="2209800" cy="814387"/>
          </a:xfrm>
          <a:prstGeom prst="rect">
            <a:avLst/>
          </a:prstGeom>
          <a:noFill/>
          <a:ln w="9525">
            <a:noFill/>
            <a:miter lim="800000"/>
            <a:headEnd/>
            <a:tailEnd/>
          </a:ln>
        </p:spPr>
        <p:txBody>
          <a:bodyPr/>
          <a:lstStyle/>
          <a:p>
            <a:pPr algn="ctr" eaLnBrk="0" hangingPunct="0"/>
            <a:r>
              <a:rPr lang="en-US" sz="2400" dirty="0" smtClean="0">
                <a:solidFill>
                  <a:schemeClr val="bg1"/>
                </a:solidFill>
                <a:latin typeface="Arial Narrow" pitchFamily="34" charset="0"/>
              </a:rPr>
              <a:t>Runoff</a:t>
            </a:r>
          </a:p>
          <a:p>
            <a:pPr algn="ctr" eaLnBrk="0" hangingPunct="0"/>
            <a:r>
              <a:rPr lang="en-US" sz="2400" dirty="0" smtClean="0">
                <a:solidFill>
                  <a:schemeClr val="bg1"/>
                </a:solidFill>
                <a:latin typeface="Arial Narrow" pitchFamily="34" charset="0"/>
              </a:rPr>
              <a:t>Direction</a:t>
            </a:r>
            <a:endParaRPr lang="en-US" sz="2400" dirty="0">
              <a:solidFill>
                <a:schemeClr val="bg1"/>
              </a:solidFill>
              <a:latin typeface="Arial Narrow" pitchFamily="34" charset="0"/>
            </a:endParaRPr>
          </a:p>
        </p:txBody>
      </p:sp>
      <p:sp>
        <p:nvSpPr>
          <p:cNvPr id="15" name="Rectangle 14"/>
          <p:cNvSpPr/>
          <p:nvPr/>
        </p:nvSpPr>
        <p:spPr>
          <a:xfrm>
            <a:off x="6629400" y="5853113"/>
            <a:ext cx="381000" cy="147637"/>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6781800" y="4476750"/>
            <a:ext cx="0" cy="1376363"/>
          </a:xfrm>
          <a:prstGeom prst="straightConnector1">
            <a:avLst/>
          </a:prstGeom>
          <a:ln w="444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098475" y="5586413"/>
            <a:ext cx="1152880" cy="646331"/>
          </a:xfrm>
          <a:prstGeom prst="rect">
            <a:avLst/>
          </a:prstGeom>
          <a:noFill/>
        </p:spPr>
        <p:txBody>
          <a:bodyPr wrap="none" rtlCol="0">
            <a:spAutoFit/>
          </a:bodyPr>
          <a:lstStyle/>
          <a:p>
            <a:pPr algn="ctr"/>
            <a:r>
              <a:rPr lang="en-US" dirty="0" smtClean="0">
                <a:latin typeface="Arial Narrow" pitchFamily="34" charset="0"/>
              </a:rPr>
              <a:t>Stormwater</a:t>
            </a:r>
          </a:p>
          <a:p>
            <a:pPr algn="ctr"/>
            <a:r>
              <a:rPr lang="en-US" dirty="0" smtClean="0">
                <a:latin typeface="Arial Narrow" pitchFamily="34" charset="0"/>
              </a:rPr>
              <a:t>Inlet</a:t>
            </a:r>
            <a:endParaRPr lang="en-US" dirty="0">
              <a:latin typeface="Arial Narrow" pitchFamily="34" charset="0"/>
            </a:endParaRPr>
          </a:p>
        </p:txBody>
      </p:sp>
    </p:spTree>
    <p:extLst>
      <p:ext uri="{BB962C8B-B14F-4D97-AF65-F5344CB8AC3E}">
        <p14:creationId xmlns:p14="http://schemas.microsoft.com/office/powerpoint/2010/main" val="307176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492"/>
                                        </p:tgtEl>
                                        <p:attrNameLst>
                                          <p:attrName>style.visibility</p:attrName>
                                        </p:attrNameLst>
                                      </p:cBhvr>
                                      <p:to>
                                        <p:strVal val="visible"/>
                                      </p:to>
                                    </p:set>
                                    <p:animEffect transition="in" filter="wipe(left)">
                                      <p:cBhvr>
                                        <p:cTn id="7" dur="500"/>
                                        <p:tgtEl>
                                          <p:spTgt spid="2049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493"/>
                                        </p:tgtEl>
                                        <p:attrNameLst>
                                          <p:attrName>style.visibility</p:attrName>
                                        </p:attrNameLst>
                                      </p:cBhvr>
                                      <p:to>
                                        <p:strVal val="visible"/>
                                      </p:to>
                                    </p:set>
                                    <p:animEffect transition="in" filter="wipe(left)">
                                      <p:cBhvr>
                                        <p:cTn id="10" dur="500"/>
                                        <p:tgtEl>
                                          <p:spTgt spid="20493"/>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2" grpId="0" animBg="1"/>
      <p:bldP spid="20493"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5198" name="Group 30"/>
          <p:cNvGraphicFramePr>
            <a:graphicFrameLocks noGrp="1"/>
          </p:cNvGraphicFramePr>
          <p:nvPr>
            <p:ph/>
          </p:nvPr>
        </p:nvGraphicFramePr>
        <p:xfrm>
          <a:off x="457200" y="1313755"/>
          <a:ext cx="8229600" cy="4137597"/>
        </p:xfrm>
        <a:graphic>
          <a:graphicData uri="http://schemas.openxmlformats.org/drawingml/2006/table">
            <a:tbl>
              <a:tblPr/>
              <a:tblGrid>
                <a:gridCol w="2057400">
                  <a:extLst>
                    <a:ext uri="{9D8B030D-6E8A-4147-A177-3AD203B41FA5}">
                      <a16:colId xmlns="" xmlns:a16="http://schemas.microsoft.com/office/drawing/2014/main" val="20000"/>
                    </a:ext>
                  </a:extLst>
                </a:gridCol>
                <a:gridCol w="2057400">
                  <a:extLst>
                    <a:ext uri="{9D8B030D-6E8A-4147-A177-3AD203B41FA5}">
                      <a16:colId xmlns="" xmlns:a16="http://schemas.microsoft.com/office/drawing/2014/main" val="20001"/>
                    </a:ext>
                  </a:extLst>
                </a:gridCol>
                <a:gridCol w="2286000">
                  <a:extLst>
                    <a:ext uri="{9D8B030D-6E8A-4147-A177-3AD203B41FA5}">
                      <a16:colId xmlns="" xmlns:a16="http://schemas.microsoft.com/office/drawing/2014/main" val="20002"/>
                    </a:ext>
                  </a:extLst>
                </a:gridCol>
                <a:gridCol w="1828800">
                  <a:extLst>
                    <a:ext uri="{9D8B030D-6E8A-4147-A177-3AD203B41FA5}">
                      <a16:colId xmlns="" xmlns:a16="http://schemas.microsoft.com/office/drawing/2014/main" val="20003"/>
                    </a:ext>
                  </a:extLst>
                </a:gridCol>
              </a:tblGrid>
              <a:tr h="1219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Volume of Runoff</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217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Design Storm</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Connected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(gallons)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Disconnected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(gallons)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rPr>
                        <a:t>Percent Difference</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268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1.25 inches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(water quality storm)</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28,500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4,360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85%</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bl>
          </a:graphicData>
        </a:graphic>
      </p:graphicFrame>
      <p:sp>
        <p:nvSpPr>
          <p:cNvPr id="22556" name="Rectangle 28"/>
          <p:cNvSpPr>
            <a:spLocks noChangeArrowheads="1"/>
          </p:cNvSpPr>
          <p:nvPr/>
        </p:nvSpPr>
        <p:spPr bwMode="auto">
          <a:xfrm>
            <a:off x="2895600" y="-77788"/>
            <a:ext cx="6248400" cy="1143001"/>
          </a:xfrm>
          <a:prstGeom prst="rect">
            <a:avLst/>
          </a:prstGeom>
          <a:noFill/>
          <a:ln w="9525">
            <a:noFill/>
            <a:miter lim="800000"/>
            <a:headEnd/>
            <a:tailEnd/>
          </a:ln>
        </p:spPr>
        <p:txBody>
          <a:bodyPr anchor="ctr"/>
          <a:lstStyle/>
          <a:p>
            <a:pPr algn="ctr"/>
            <a:endParaRPr lang="en-US" sz="4500" b="1">
              <a:solidFill>
                <a:schemeClr val="bg1"/>
              </a:solidFill>
            </a:endParaRPr>
          </a:p>
        </p:txBody>
      </p:sp>
      <p:sp>
        <p:nvSpPr>
          <p:cNvPr id="4" name="TextBox 3"/>
          <p:cNvSpPr txBox="1"/>
          <p:nvPr/>
        </p:nvSpPr>
        <p:spPr>
          <a:xfrm>
            <a:off x="420912" y="5587425"/>
            <a:ext cx="5065487" cy="584775"/>
          </a:xfrm>
          <a:prstGeom prst="rect">
            <a:avLst/>
          </a:prstGeom>
          <a:solidFill>
            <a:srgbClr val="0070C0"/>
          </a:solidFill>
        </p:spPr>
        <p:txBody>
          <a:bodyPr wrap="square" rtlCol="0">
            <a:spAutoFit/>
          </a:bodyPr>
          <a:lstStyle/>
          <a:p>
            <a:pPr algn="ctr"/>
            <a:r>
              <a:rPr lang="en-US" sz="1600" dirty="0" smtClean="0">
                <a:solidFill>
                  <a:schemeClr val="bg1"/>
                </a:solidFill>
                <a:latin typeface="Arial" panose="020B0604020202020204" pitchFamily="34" charset="0"/>
                <a:cs typeface="Arial" panose="020B0604020202020204" pitchFamily="34" charset="0"/>
              </a:rPr>
              <a:t>Impervious area is now </a:t>
            </a:r>
            <a:r>
              <a:rPr lang="en-US" sz="1600" b="1" i="1" u="sng" dirty="0" smtClean="0">
                <a:solidFill>
                  <a:schemeClr val="bg1"/>
                </a:solidFill>
                <a:latin typeface="Arial" panose="020B0604020202020204" pitchFamily="34" charset="0"/>
                <a:cs typeface="Arial" panose="020B0604020202020204" pitchFamily="34" charset="0"/>
              </a:rPr>
              <a:t>“disconnected” </a:t>
            </a:r>
            <a:r>
              <a:rPr lang="en-US" sz="1600" dirty="0" smtClean="0">
                <a:solidFill>
                  <a:schemeClr val="bg1"/>
                </a:solidFill>
                <a:latin typeface="Arial" panose="020B0604020202020204" pitchFamily="34" charset="0"/>
                <a:cs typeface="Arial" panose="020B0604020202020204" pitchFamily="34" charset="0"/>
              </a:rPr>
              <a:t>from flowing directly into the storm sewer system</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943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3" descr="MVC-010F"/>
          <p:cNvPicPr>
            <a:picLocks noChangeAspect="1" noChangeArrowheads="1"/>
          </p:cNvPicPr>
          <p:nvPr/>
        </p:nvPicPr>
        <p:blipFill>
          <a:blip r:embed="rId2" cstate="print"/>
          <a:srcRect/>
          <a:stretch>
            <a:fillRect/>
          </a:stretch>
        </p:blipFill>
        <p:spPr bwMode="auto">
          <a:xfrm>
            <a:off x="4648200" y="-1"/>
            <a:ext cx="4495800" cy="4183941"/>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3733800" y="3331029"/>
            <a:ext cx="6172200" cy="3526971"/>
          </a:xfrm>
          <a:prstGeom prst="rect">
            <a:avLst/>
          </a:prstGeom>
          <a:noFill/>
          <a:ln w="9525">
            <a:noFill/>
            <a:miter lim="800000"/>
            <a:headEnd/>
            <a:tailEnd/>
          </a:ln>
        </p:spPr>
      </p:pic>
      <p:sp>
        <p:nvSpPr>
          <p:cNvPr id="12" name="Multiply 11"/>
          <p:cNvSpPr/>
          <p:nvPr/>
        </p:nvSpPr>
        <p:spPr>
          <a:xfrm>
            <a:off x="5867400" y="1066800"/>
            <a:ext cx="1752600" cy="2590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descr="MVC-009F"/>
          <p:cNvPicPr>
            <a:picLocks noChangeAspect="1" noChangeArrowheads="1"/>
          </p:cNvPicPr>
          <p:nvPr/>
        </p:nvPicPr>
        <p:blipFill>
          <a:blip r:embed="rId4" cstate="print"/>
          <a:srcRect/>
          <a:stretch>
            <a:fillRect/>
          </a:stretch>
        </p:blipFill>
        <p:spPr bwMode="auto">
          <a:xfrm>
            <a:off x="0" y="3352800"/>
            <a:ext cx="4673600" cy="3505200"/>
          </a:xfrm>
          <a:prstGeom prst="rect">
            <a:avLst/>
          </a:prstGeom>
          <a:noFill/>
          <a:ln w="9525">
            <a:noFill/>
            <a:miter lim="800000"/>
            <a:headEnd/>
            <a:tailEnd/>
          </a:ln>
        </p:spPr>
      </p:pic>
      <p:sp>
        <p:nvSpPr>
          <p:cNvPr id="13" name="Multiply 12"/>
          <p:cNvSpPr/>
          <p:nvPr/>
        </p:nvSpPr>
        <p:spPr>
          <a:xfrm>
            <a:off x="1524000" y="4267200"/>
            <a:ext cx="1752600" cy="2590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arrowstreets3.jpg"/>
          <p:cNvPicPr>
            <a:picLocks noChangeAspect="1"/>
          </p:cNvPicPr>
          <p:nvPr/>
        </p:nvPicPr>
        <p:blipFill>
          <a:blip r:embed="rId5" cstate="print"/>
          <a:srcRect l="2763" t="4167" r="3306" b="6250"/>
          <a:stretch>
            <a:fillRect/>
          </a:stretch>
        </p:blipFill>
        <p:spPr>
          <a:xfrm>
            <a:off x="0" y="0"/>
            <a:ext cx="4648200" cy="3352800"/>
          </a:xfrm>
          <a:prstGeom prst="rect">
            <a:avLst/>
          </a:prstGeom>
        </p:spPr>
      </p:pic>
    </p:spTree>
    <p:extLst>
      <p:ext uri="{BB962C8B-B14F-4D97-AF65-F5344CB8AC3E}">
        <p14:creationId xmlns:p14="http://schemas.microsoft.com/office/powerpoint/2010/main" val="409111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3" descr="DownspoutDisconnected2.jpg"/>
          <p:cNvPicPr>
            <a:picLocks noChangeAspect="1"/>
          </p:cNvPicPr>
          <p:nvPr/>
        </p:nvPicPr>
        <p:blipFill>
          <a:blip r:embed="rId2" cstate="print"/>
          <a:stretch>
            <a:fillRect/>
          </a:stretch>
        </p:blipFill>
        <p:spPr>
          <a:xfrm>
            <a:off x="0" y="2286000"/>
            <a:ext cx="3124200" cy="2286000"/>
          </a:xfrm>
          <a:prstGeom prst="rect">
            <a:avLst/>
          </a:prstGeom>
        </p:spPr>
      </p:pic>
      <p:pic>
        <p:nvPicPr>
          <p:cNvPr id="5" name="Content Placeholder 4" descr="DownspoutDisconnected3.jpg"/>
          <p:cNvPicPr>
            <a:picLocks noGrp="1" noChangeAspect="1"/>
          </p:cNvPicPr>
          <p:nvPr>
            <p:ph idx="1"/>
          </p:nvPr>
        </p:nvPicPr>
        <p:blipFill>
          <a:blip r:embed="rId3" cstate="print"/>
          <a:stretch>
            <a:fillRect/>
          </a:stretch>
        </p:blipFill>
        <p:spPr>
          <a:xfrm>
            <a:off x="0" y="4572000"/>
            <a:ext cx="3048000" cy="2286000"/>
          </a:xfrm>
        </p:spPr>
      </p:pic>
      <p:pic>
        <p:nvPicPr>
          <p:cNvPr id="7" name="Picture 6" descr="DownspoutDisconnected.jpg"/>
          <p:cNvPicPr>
            <a:picLocks noChangeAspect="1"/>
          </p:cNvPicPr>
          <p:nvPr/>
        </p:nvPicPr>
        <p:blipFill>
          <a:blip r:embed="rId4" cstate="print"/>
          <a:stretch>
            <a:fillRect/>
          </a:stretch>
        </p:blipFill>
        <p:spPr>
          <a:xfrm>
            <a:off x="0" y="0"/>
            <a:ext cx="3048000" cy="2286000"/>
          </a:xfrm>
          <a:prstGeom prst="rect">
            <a:avLst/>
          </a:prstGeom>
        </p:spPr>
      </p:pic>
      <p:pic>
        <p:nvPicPr>
          <p:cNvPr id="8" name="Picture 7" descr="disconnection5.jpg"/>
          <p:cNvPicPr>
            <a:picLocks noChangeAspect="1"/>
          </p:cNvPicPr>
          <p:nvPr/>
        </p:nvPicPr>
        <p:blipFill>
          <a:blip r:embed="rId5" cstate="print"/>
          <a:stretch>
            <a:fillRect/>
          </a:stretch>
        </p:blipFill>
        <p:spPr>
          <a:xfrm>
            <a:off x="5791200" y="4800600"/>
            <a:ext cx="3336324" cy="2057400"/>
          </a:xfrm>
          <a:prstGeom prst="rect">
            <a:avLst/>
          </a:prstGeom>
        </p:spPr>
      </p:pic>
      <p:pic>
        <p:nvPicPr>
          <p:cNvPr id="9" name="Picture 8" descr="disconnection6.jpg"/>
          <p:cNvPicPr>
            <a:picLocks noChangeAspect="1"/>
          </p:cNvPicPr>
          <p:nvPr/>
        </p:nvPicPr>
        <p:blipFill>
          <a:blip r:embed="rId6" cstate="print"/>
          <a:stretch>
            <a:fillRect/>
          </a:stretch>
        </p:blipFill>
        <p:spPr>
          <a:xfrm>
            <a:off x="3048000" y="4800600"/>
            <a:ext cx="3024934" cy="2057400"/>
          </a:xfrm>
          <a:prstGeom prst="rect">
            <a:avLst/>
          </a:prstGeom>
        </p:spPr>
      </p:pic>
      <p:pic>
        <p:nvPicPr>
          <p:cNvPr id="12" name="Picture 3" descr="DSC02968.JPG"/>
          <p:cNvPicPr>
            <a:picLocks noChangeAspect="1"/>
          </p:cNvPicPr>
          <p:nvPr/>
        </p:nvPicPr>
        <p:blipFill>
          <a:blip r:embed="rId7" cstate="print"/>
          <a:srcRect/>
          <a:stretch>
            <a:fillRect/>
          </a:stretch>
        </p:blipFill>
        <p:spPr bwMode="auto">
          <a:xfrm>
            <a:off x="3047999" y="0"/>
            <a:ext cx="6116805" cy="4800600"/>
          </a:xfrm>
          <a:prstGeom prst="rect">
            <a:avLst/>
          </a:prstGeom>
          <a:noFill/>
          <a:ln w="31750">
            <a:noFill/>
            <a:bevel/>
            <a:headEnd/>
            <a:tailEnd/>
          </a:ln>
        </p:spPr>
      </p:pic>
      <p:sp>
        <p:nvSpPr>
          <p:cNvPr id="11" name="Multiply 10"/>
          <p:cNvSpPr/>
          <p:nvPr/>
        </p:nvSpPr>
        <p:spPr>
          <a:xfrm>
            <a:off x="5486400" y="914401"/>
            <a:ext cx="1752600" cy="2590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DSC_0113"/>
          <p:cNvPicPr>
            <a:picLocks noChangeAspect="1" noChangeArrowheads="1"/>
          </p:cNvPicPr>
          <p:nvPr/>
        </p:nvPicPr>
        <p:blipFill>
          <a:blip r:embed="rId8" cstate="print"/>
          <a:srcRect l="20145" t="5963"/>
          <a:stretch>
            <a:fillRect/>
          </a:stretch>
        </p:blipFill>
        <p:spPr bwMode="auto">
          <a:xfrm>
            <a:off x="3048000" y="0"/>
            <a:ext cx="6096000" cy="4806558"/>
          </a:xfrm>
          <a:prstGeom prst="rect">
            <a:avLst/>
          </a:prstGeom>
          <a:noFill/>
          <a:ln w="15875">
            <a:noFill/>
            <a:miter lim="800000"/>
            <a:headEnd/>
            <a:tailEnd/>
          </a:ln>
        </p:spPr>
      </p:pic>
    </p:spTree>
    <p:extLst>
      <p:ext uri="{BB962C8B-B14F-4D97-AF65-F5344CB8AC3E}">
        <p14:creationId xmlns:p14="http://schemas.microsoft.com/office/powerpoint/2010/main" val="26466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000" b="1" dirty="0" smtClean="0">
                <a:solidFill>
                  <a:srgbClr val="C00000"/>
                </a:solidFill>
                <a:latin typeface="Arial" pitchFamily="34" charset="0"/>
                <a:cs typeface="Arial" pitchFamily="34" charset="0"/>
              </a:rPr>
              <a:t>#5  	Minimize land disturbance including clearing and grading</a:t>
            </a:r>
            <a:endParaRPr lang="en-US" sz="4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5431330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274638"/>
            <a:ext cx="3962400" cy="1143000"/>
          </a:xfrm>
        </p:spPr>
        <p:txBody>
          <a:bodyPr>
            <a:normAutofit fontScale="90000"/>
          </a:bodyPr>
          <a:lstStyle/>
          <a:p>
            <a:r>
              <a:rPr lang="en-US" b="1" dirty="0" smtClean="0">
                <a:solidFill>
                  <a:srgbClr val="C00000"/>
                </a:solidFill>
                <a:latin typeface="Arial" pitchFamily="34" charset="0"/>
                <a:cs typeface="Arial" pitchFamily="34" charset="0"/>
              </a:rPr>
              <a:t>Preserving Natural Lands</a:t>
            </a:r>
            <a:endParaRPr lang="en-US" b="1" dirty="0">
              <a:solidFill>
                <a:srgbClr val="C00000"/>
              </a:solidFill>
              <a:latin typeface="Arial" pitchFamily="34" charset="0"/>
              <a:cs typeface="Arial" pitchFamily="34" charset="0"/>
            </a:endParaRPr>
          </a:p>
        </p:txBody>
      </p:sp>
      <p:pic>
        <p:nvPicPr>
          <p:cNvPr id="4" name="Content Placeholder 3" descr="jordoncove.jpg"/>
          <p:cNvPicPr>
            <a:picLocks noGrp="1" noChangeAspect="1"/>
          </p:cNvPicPr>
          <p:nvPr>
            <p:ph idx="1"/>
          </p:nvPr>
        </p:nvPicPr>
        <p:blipFill>
          <a:blip r:embed="rId2" cstate="print"/>
          <a:stretch>
            <a:fillRect/>
          </a:stretch>
        </p:blipFill>
        <p:spPr>
          <a:xfrm>
            <a:off x="334780" y="304800"/>
            <a:ext cx="4465820" cy="2971800"/>
          </a:xfrm>
        </p:spPr>
      </p:pic>
      <p:pic>
        <p:nvPicPr>
          <p:cNvPr id="5" name="Picture 4" descr="urbansprawl.jpg"/>
          <p:cNvPicPr>
            <a:picLocks noChangeAspect="1"/>
          </p:cNvPicPr>
          <p:nvPr/>
        </p:nvPicPr>
        <p:blipFill>
          <a:blip r:embed="rId3" cstate="print"/>
          <a:stretch>
            <a:fillRect/>
          </a:stretch>
        </p:blipFill>
        <p:spPr>
          <a:xfrm>
            <a:off x="4343400" y="3352800"/>
            <a:ext cx="4465820" cy="2971800"/>
          </a:xfrm>
          <a:prstGeom prst="rect">
            <a:avLst/>
          </a:prstGeom>
        </p:spPr>
      </p:pic>
      <p:sp>
        <p:nvSpPr>
          <p:cNvPr id="6" name="Title 1"/>
          <p:cNvSpPr txBox="1">
            <a:spLocks/>
          </p:cNvSpPr>
          <p:nvPr/>
        </p:nvSpPr>
        <p:spPr>
          <a:xfrm>
            <a:off x="228600" y="4038600"/>
            <a:ext cx="3962400" cy="1143000"/>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C00000"/>
                </a:solidFill>
                <a:effectLst/>
                <a:uLnTx/>
                <a:uFillTx/>
                <a:latin typeface="Arial" pitchFamily="34" charset="0"/>
                <a:ea typeface="+mj-ea"/>
                <a:cs typeface="Arial" pitchFamily="34" charset="0"/>
              </a:rPr>
              <a:t>Not Preserving Natural Lands</a:t>
            </a:r>
            <a:endParaRPr kumimoji="0" lang="en-US" sz="4400" b="1" i="0" u="none" strike="noStrike" kern="1200" cap="none" spc="0" normalizeH="0" baseline="0" noProof="0" dirty="0">
              <a:ln>
                <a:noFill/>
              </a:ln>
              <a:solidFill>
                <a:srgbClr val="C00000"/>
              </a:solidFill>
              <a:effectLst/>
              <a:uLnTx/>
              <a:uFillTx/>
              <a:latin typeface="Arial" pitchFamily="34" charset="0"/>
              <a:ea typeface="+mj-ea"/>
              <a:cs typeface="Arial" pitchFamily="34" charset="0"/>
            </a:endParaRPr>
          </a:p>
        </p:txBody>
      </p:sp>
      <p:sp>
        <p:nvSpPr>
          <p:cNvPr id="8" name="Right Arrow 7"/>
          <p:cNvSpPr/>
          <p:nvPr/>
        </p:nvSpPr>
        <p:spPr>
          <a:xfrm>
            <a:off x="1295400" y="5105400"/>
            <a:ext cx="17526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0800000">
            <a:off x="5715000" y="1447800"/>
            <a:ext cx="17526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29834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000" b="1" dirty="0" smtClean="0">
                <a:solidFill>
                  <a:srgbClr val="C00000"/>
                </a:solidFill>
                <a:latin typeface="Arial" pitchFamily="34" charset="0"/>
                <a:cs typeface="Arial" pitchFamily="34" charset="0"/>
              </a:rPr>
              <a:t>#7  	 Provide low-maintenance landscaping that encourages retention and planting of native vegetation and minimizes the use of lawns, fertilizers and pesticides</a:t>
            </a:r>
            <a:endParaRPr lang="en-US" sz="4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8540015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lawn.jpg"/>
          <p:cNvPicPr>
            <a:picLocks noChangeAspect="1"/>
          </p:cNvPicPr>
          <p:nvPr/>
        </p:nvPicPr>
        <p:blipFill>
          <a:blip r:embed="rId2" cstate="print"/>
          <a:stretch>
            <a:fillRect/>
          </a:stretch>
        </p:blipFill>
        <p:spPr>
          <a:xfrm>
            <a:off x="-5892" y="0"/>
            <a:ext cx="4577892" cy="3429000"/>
          </a:xfrm>
          <a:prstGeom prst="rect">
            <a:avLst/>
          </a:prstGeom>
        </p:spPr>
      </p:pic>
      <p:sp>
        <p:nvSpPr>
          <p:cNvPr id="9" name="Multiply 8"/>
          <p:cNvSpPr/>
          <p:nvPr/>
        </p:nvSpPr>
        <p:spPr>
          <a:xfrm>
            <a:off x="2133600" y="990600"/>
            <a:ext cx="1752600" cy="2590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awn2.jpg"/>
          <p:cNvPicPr>
            <a:picLocks noChangeAspect="1"/>
          </p:cNvPicPr>
          <p:nvPr/>
        </p:nvPicPr>
        <p:blipFill>
          <a:blip r:embed="rId3" cstate="print"/>
          <a:srcRect r="23453"/>
          <a:stretch>
            <a:fillRect/>
          </a:stretch>
        </p:blipFill>
        <p:spPr>
          <a:xfrm>
            <a:off x="4572000" y="0"/>
            <a:ext cx="4913522" cy="3429000"/>
          </a:xfrm>
          <a:prstGeom prst="rect">
            <a:avLst/>
          </a:prstGeom>
        </p:spPr>
      </p:pic>
      <p:pic>
        <p:nvPicPr>
          <p:cNvPr id="6" name="Picture 5" descr="lawn3.jpg"/>
          <p:cNvPicPr>
            <a:picLocks noChangeAspect="1"/>
          </p:cNvPicPr>
          <p:nvPr/>
        </p:nvPicPr>
        <p:blipFill>
          <a:blip r:embed="rId4" cstate="print"/>
          <a:stretch>
            <a:fillRect/>
          </a:stretch>
        </p:blipFill>
        <p:spPr>
          <a:xfrm>
            <a:off x="4334656" y="3429000"/>
            <a:ext cx="5152869" cy="3429000"/>
          </a:xfrm>
          <a:prstGeom prst="rect">
            <a:avLst/>
          </a:prstGeom>
        </p:spPr>
      </p:pic>
      <p:pic>
        <p:nvPicPr>
          <p:cNvPr id="7" name="Picture 6" descr="lawn4.jpg"/>
          <p:cNvPicPr>
            <a:picLocks noChangeAspect="1"/>
          </p:cNvPicPr>
          <p:nvPr/>
        </p:nvPicPr>
        <p:blipFill>
          <a:blip r:embed="rId5" cstate="print"/>
          <a:stretch>
            <a:fillRect/>
          </a:stretch>
        </p:blipFill>
        <p:spPr>
          <a:xfrm>
            <a:off x="0" y="3429000"/>
            <a:ext cx="4577892" cy="3429000"/>
          </a:xfrm>
          <a:prstGeom prst="rect">
            <a:avLst/>
          </a:prstGeom>
        </p:spPr>
      </p:pic>
      <p:sp>
        <p:nvSpPr>
          <p:cNvPr id="10" name="Multiply 9"/>
          <p:cNvSpPr/>
          <p:nvPr/>
        </p:nvSpPr>
        <p:spPr>
          <a:xfrm>
            <a:off x="1600200" y="5410200"/>
            <a:ext cx="1066800" cy="1752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y 10"/>
          <p:cNvSpPr/>
          <p:nvPr/>
        </p:nvSpPr>
        <p:spPr>
          <a:xfrm>
            <a:off x="6324600" y="5181600"/>
            <a:ext cx="1219200" cy="2057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ultiply 11"/>
          <p:cNvSpPr/>
          <p:nvPr/>
        </p:nvSpPr>
        <p:spPr>
          <a:xfrm>
            <a:off x="6096000" y="685800"/>
            <a:ext cx="1752600" cy="2590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492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descr="AlternativeLandscaping5.jpg"/>
          <p:cNvPicPr>
            <a:picLocks noChangeAspect="1"/>
          </p:cNvPicPr>
          <p:nvPr/>
        </p:nvPicPr>
        <p:blipFill>
          <a:blip r:embed="rId3" cstate="print"/>
          <a:stretch>
            <a:fillRect/>
          </a:stretch>
        </p:blipFill>
        <p:spPr>
          <a:xfrm>
            <a:off x="-5892" y="-11337"/>
            <a:ext cx="4577892" cy="3429000"/>
          </a:xfrm>
          <a:prstGeom prst="rect">
            <a:avLst/>
          </a:prstGeom>
        </p:spPr>
      </p:pic>
      <p:pic>
        <p:nvPicPr>
          <p:cNvPr id="14" name="Picture 13" descr="alternativeLandscaping2.jpg"/>
          <p:cNvPicPr>
            <a:picLocks noChangeAspect="1"/>
          </p:cNvPicPr>
          <p:nvPr/>
        </p:nvPicPr>
        <p:blipFill>
          <a:blip r:embed="rId4" cstate="print"/>
          <a:stretch>
            <a:fillRect/>
          </a:stretch>
        </p:blipFill>
        <p:spPr>
          <a:xfrm>
            <a:off x="4717819" y="3523414"/>
            <a:ext cx="4958892" cy="3714382"/>
          </a:xfrm>
          <a:prstGeom prst="rect">
            <a:avLst/>
          </a:prstGeom>
        </p:spPr>
      </p:pic>
      <p:pic>
        <p:nvPicPr>
          <p:cNvPr id="15" name="Picture 14" descr="AlternativeLandscaping4.jpg"/>
          <p:cNvPicPr>
            <a:picLocks noChangeAspect="1"/>
          </p:cNvPicPr>
          <p:nvPr/>
        </p:nvPicPr>
        <p:blipFill>
          <a:blip r:embed="rId5" cstate="print"/>
          <a:stretch>
            <a:fillRect/>
          </a:stretch>
        </p:blipFill>
        <p:spPr>
          <a:xfrm>
            <a:off x="-5892" y="3523414"/>
            <a:ext cx="4577892" cy="3429000"/>
          </a:xfrm>
          <a:prstGeom prst="rect">
            <a:avLst/>
          </a:prstGeom>
        </p:spPr>
      </p:pic>
      <p:pic>
        <p:nvPicPr>
          <p:cNvPr id="17" name="Picture 16" descr="AlternativeLandscaping3.jpg"/>
          <p:cNvPicPr>
            <a:picLocks noChangeAspect="1"/>
          </p:cNvPicPr>
          <p:nvPr/>
        </p:nvPicPr>
        <p:blipFill>
          <a:blip r:embed="rId6" cstate="print"/>
          <a:stretch>
            <a:fillRect/>
          </a:stretch>
        </p:blipFill>
        <p:spPr>
          <a:xfrm>
            <a:off x="4724400" y="-11337"/>
            <a:ext cx="5152869" cy="3429000"/>
          </a:xfrm>
          <a:prstGeom prst="rect">
            <a:avLst/>
          </a:prstGeom>
        </p:spPr>
      </p:pic>
      <p:pic>
        <p:nvPicPr>
          <p:cNvPr id="13" name="Content Placeholder 3" descr="alternativeLandscaping1.bmp"/>
          <p:cNvPicPr>
            <a:picLocks noChangeAspect="1"/>
          </p:cNvPicPr>
          <p:nvPr/>
        </p:nvPicPr>
        <p:blipFill>
          <a:blip r:embed="rId7" cstate="print"/>
          <a:stretch>
            <a:fillRect/>
          </a:stretch>
        </p:blipFill>
        <p:spPr>
          <a:xfrm>
            <a:off x="3017520" y="2392680"/>
            <a:ext cx="3086101" cy="2057400"/>
          </a:xfrm>
          <a:prstGeom prst="rect">
            <a:avLst/>
          </a:prstGeom>
        </p:spPr>
      </p:pic>
    </p:spTree>
    <p:extLst>
      <p:ext uri="{BB962C8B-B14F-4D97-AF65-F5344CB8AC3E}">
        <p14:creationId xmlns:p14="http://schemas.microsoft.com/office/powerpoint/2010/main" val="821385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Jersey Facts </a:t>
            </a:r>
            <a:endParaRPr lang="en-US" dirty="0"/>
          </a:p>
        </p:txBody>
      </p:sp>
      <p:sp>
        <p:nvSpPr>
          <p:cNvPr id="3" name="Content Placeholder 2"/>
          <p:cNvSpPr>
            <a:spLocks noGrp="1"/>
          </p:cNvSpPr>
          <p:nvPr>
            <p:ph idx="1"/>
          </p:nvPr>
        </p:nvSpPr>
        <p:spPr>
          <a:xfrm>
            <a:off x="457200" y="1381125"/>
            <a:ext cx="5772150" cy="4525963"/>
          </a:xfrm>
        </p:spPr>
        <p:txBody>
          <a:bodyPr/>
          <a:lstStyle/>
          <a:p>
            <a:r>
              <a:rPr lang="en-US" sz="2600" dirty="0" smtClean="0"/>
              <a:t>New Jersey is 8,723 square miles</a:t>
            </a:r>
          </a:p>
          <a:p>
            <a:r>
              <a:rPr lang="en-US" sz="2600" dirty="0" smtClean="0"/>
              <a:t>Population is 8,864,590 (1,171/mi</a:t>
            </a:r>
            <a:r>
              <a:rPr lang="en-US" sz="2600" baseline="30000" dirty="0" smtClean="0"/>
              <a:t>2</a:t>
            </a:r>
            <a:r>
              <a:rPr lang="en-US" sz="2600" dirty="0" smtClean="0"/>
              <a:t>)</a:t>
            </a:r>
          </a:p>
          <a:p>
            <a:r>
              <a:rPr lang="en-US" sz="2600" dirty="0" smtClean="0"/>
              <a:t>1,055 square miles of impervious cover = 12.1%</a:t>
            </a:r>
            <a:endParaRPr lang="en-US" sz="2600" baseline="30000" dirty="0" smtClean="0"/>
          </a:p>
          <a:p>
            <a:r>
              <a:rPr lang="en-US" sz="2600" dirty="0" smtClean="0"/>
              <a:t>1” of rain = 18.2 billion gallons</a:t>
            </a:r>
          </a:p>
          <a:p>
            <a:r>
              <a:rPr lang="en-US" sz="2600" dirty="0" smtClean="0"/>
              <a:t>90% of NJ’s rivers are impaired</a:t>
            </a:r>
          </a:p>
          <a:p>
            <a:r>
              <a:rPr lang="en-US" sz="2600" dirty="0" smtClean="0"/>
              <a:t>Localized flooding is problem in most communities</a:t>
            </a:r>
          </a:p>
          <a:p>
            <a:r>
              <a:rPr lang="en-US" sz="2600" dirty="0" smtClean="0"/>
              <a:t>Erosion and scouring of our streams</a:t>
            </a:r>
          </a:p>
        </p:txBody>
      </p:sp>
      <p:pic>
        <p:nvPicPr>
          <p:cNvPr id="5" name="Picture 4" descr="algae pond 1"/>
          <p:cNvPicPr>
            <a:picLocks noChangeAspect="1" noChangeArrowheads="1"/>
          </p:cNvPicPr>
          <p:nvPr/>
        </p:nvPicPr>
        <p:blipFill>
          <a:blip r:embed="rId3" cstate="print"/>
          <a:srcRect l="12106" t="10426" r="24529" b="6161"/>
          <a:stretch>
            <a:fillRect/>
          </a:stretch>
        </p:blipFill>
        <p:spPr bwMode="auto">
          <a:xfrm>
            <a:off x="6103938" y="3460825"/>
            <a:ext cx="2792412" cy="2438400"/>
          </a:xfrm>
          <a:prstGeom prst="rect">
            <a:avLst/>
          </a:prstGeom>
          <a:noFill/>
          <a:ln w="9525">
            <a:noFill/>
            <a:miter lim="800000"/>
            <a:headEnd/>
            <a:tailEnd/>
          </a:ln>
        </p:spPr>
      </p:pic>
      <p:pic>
        <p:nvPicPr>
          <p:cNvPr id="6" name="Picture 2" descr="http://cdn.abclocal.go.com/images/wpvi/cms_exf_2007/news/local/8788465_600x338.jpg"/>
          <p:cNvPicPr>
            <a:picLocks noChangeAspect="1" noChangeArrowheads="1"/>
          </p:cNvPicPr>
          <p:nvPr/>
        </p:nvPicPr>
        <p:blipFill>
          <a:blip r:embed="rId4" cstate="print"/>
          <a:srcRect/>
          <a:stretch>
            <a:fillRect/>
          </a:stretch>
        </p:blipFill>
        <p:spPr bwMode="auto">
          <a:xfrm>
            <a:off x="6103938" y="1743075"/>
            <a:ext cx="2801006" cy="1577900"/>
          </a:xfrm>
          <a:prstGeom prst="rect">
            <a:avLst/>
          </a:prstGeom>
          <a:noFill/>
        </p:spPr>
      </p:pic>
    </p:spTree>
    <p:extLst>
      <p:ext uri="{BB962C8B-B14F-4D97-AF65-F5344CB8AC3E}">
        <p14:creationId xmlns:p14="http://schemas.microsoft.com/office/powerpoint/2010/main" val="39012950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000" b="1" dirty="0" smtClean="0">
                <a:solidFill>
                  <a:srgbClr val="C00000"/>
                </a:solidFill>
                <a:latin typeface="Arial" pitchFamily="34" charset="0"/>
                <a:cs typeface="Arial" pitchFamily="34" charset="0"/>
              </a:rPr>
              <a:t>#8  	 Provide vegetated open-channel conveyance systems discharging into and through stable vegetated areas</a:t>
            </a:r>
            <a:endParaRPr lang="en-US" sz="4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3574387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wale_grass_checkdams.jpg"/>
          <p:cNvPicPr>
            <a:picLocks noChangeAspect="1"/>
          </p:cNvPicPr>
          <p:nvPr/>
        </p:nvPicPr>
        <p:blipFill>
          <a:blip r:embed="rId2" cstate="print"/>
          <a:stretch>
            <a:fillRect/>
          </a:stretch>
        </p:blipFill>
        <p:spPr>
          <a:xfrm>
            <a:off x="-1" y="3276600"/>
            <a:ext cx="4604657" cy="3581400"/>
          </a:xfrm>
          <a:prstGeom prst="rect">
            <a:avLst/>
          </a:prstGeom>
        </p:spPr>
      </p:pic>
      <p:pic>
        <p:nvPicPr>
          <p:cNvPr id="6" name="Picture 5" descr="Swale_vegetated.jpg"/>
          <p:cNvPicPr>
            <a:picLocks noChangeAspect="1"/>
          </p:cNvPicPr>
          <p:nvPr/>
        </p:nvPicPr>
        <p:blipFill>
          <a:blip r:embed="rId3" cstate="print"/>
          <a:stretch>
            <a:fillRect/>
          </a:stretch>
        </p:blipFill>
        <p:spPr>
          <a:xfrm>
            <a:off x="4572000" y="3429000"/>
            <a:ext cx="4572000" cy="3429000"/>
          </a:xfrm>
          <a:prstGeom prst="rect">
            <a:avLst/>
          </a:prstGeom>
        </p:spPr>
      </p:pic>
      <p:pic>
        <p:nvPicPr>
          <p:cNvPr id="8" name="Picture 7" descr="Swale_riprap2.jpg"/>
          <p:cNvPicPr>
            <a:picLocks noChangeAspect="1"/>
          </p:cNvPicPr>
          <p:nvPr/>
        </p:nvPicPr>
        <p:blipFill>
          <a:blip r:embed="rId4" cstate="print"/>
          <a:stretch>
            <a:fillRect/>
          </a:stretch>
        </p:blipFill>
        <p:spPr>
          <a:xfrm>
            <a:off x="0" y="0"/>
            <a:ext cx="4648200" cy="3429000"/>
          </a:xfrm>
          <a:prstGeom prst="rect">
            <a:avLst/>
          </a:prstGeom>
        </p:spPr>
      </p:pic>
      <p:sp>
        <p:nvSpPr>
          <p:cNvPr id="7" name="Multiply 6"/>
          <p:cNvSpPr/>
          <p:nvPr/>
        </p:nvSpPr>
        <p:spPr>
          <a:xfrm>
            <a:off x="1447800" y="304800"/>
            <a:ext cx="1752600" cy="2590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swale_grass.jpg"/>
          <p:cNvPicPr>
            <a:picLocks noGrp="1" noChangeAspect="1"/>
          </p:cNvPicPr>
          <p:nvPr>
            <p:ph idx="1"/>
          </p:nvPr>
        </p:nvPicPr>
        <p:blipFill>
          <a:blip r:embed="rId5" cstate="print"/>
          <a:stretch>
            <a:fillRect/>
          </a:stretch>
        </p:blipFill>
        <p:spPr>
          <a:xfrm>
            <a:off x="4584161" y="0"/>
            <a:ext cx="4559840" cy="3429000"/>
          </a:xfrm>
        </p:spPr>
      </p:pic>
      <p:sp>
        <p:nvSpPr>
          <p:cNvPr id="2" name="Title 1"/>
          <p:cNvSpPr>
            <a:spLocks noGrp="1"/>
          </p:cNvSpPr>
          <p:nvPr>
            <p:ph type="title"/>
          </p:nvPr>
        </p:nvSpPr>
        <p:spPr>
          <a:xfrm>
            <a:off x="533400" y="2438400"/>
            <a:ext cx="8229600" cy="1143000"/>
          </a:xfrm>
        </p:spPr>
        <p:txBody>
          <a:bodyPr>
            <a:normAutofit/>
          </a:bodyPr>
          <a:lstStyle/>
          <a:p>
            <a:r>
              <a:rPr lang="en-US" sz="4000" b="1" dirty="0" smtClean="0">
                <a:solidFill>
                  <a:schemeClr val="bg1"/>
                </a:solidFill>
              </a:rPr>
              <a:t>Vegetated Conveyances</a:t>
            </a:r>
            <a:endParaRPr lang="en-US" sz="4000" b="1" dirty="0">
              <a:solidFill>
                <a:schemeClr val="bg1"/>
              </a:solidFill>
            </a:endParaRPr>
          </a:p>
        </p:txBody>
      </p:sp>
    </p:spTree>
    <p:extLst>
      <p:ext uri="{BB962C8B-B14F-4D97-AF65-F5344CB8AC3E}">
        <p14:creationId xmlns:p14="http://schemas.microsoft.com/office/powerpoint/2010/main" val="120120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34721310"/>
              </p:ext>
            </p:extLst>
          </p:nvPr>
        </p:nvGraphicFramePr>
        <p:xfrm>
          <a:off x="343875" y="381001"/>
          <a:ext cx="8458202" cy="5297942"/>
        </p:xfrm>
        <a:graphic>
          <a:graphicData uri="http://schemas.openxmlformats.org/drawingml/2006/table">
            <a:tbl>
              <a:tblPr/>
              <a:tblGrid>
                <a:gridCol w="753702">
                  <a:extLst>
                    <a:ext uri="{9D8B030D-6E8A-4147-A177-3AD203B41FA5}">
                      <a16:colId xmlns="" xmlns:a16="http://schemas.microsoft.com/office/drawing/2014/main" val="20000"/>
                    </a:ext>
                  </a:extLst>
                </a:gridCol>
                <a:gridCol w="5778374">
                  <a:extLst>
                    <a:ext uri="{9D8B030D-6E8A-4147-A177-3AD203B41FA5}">
                      <a16:colId xmlns="" xmlns:a16="http://schemas.microsoft.com/office/drawing/2014/main" val="20001"/>
                    </a:ext>
                  </a:extLst>
                </a:gridCol>
                <a:gridCol w="921190">
                  <a:extLst>
                    <a:ext uri="{9D8B030D-6E8A-4147-A177-3AD203B41FA5}">
                      <a16:colId xmlns="" xmlns:a16="http://schemas.microsoft.com/office/drawing/2014/main" val="20002"/>
                    </a:ext>
                  </a:extLst>
                </a:gridCol>
                <a:gridCol w="1004936">
                  <a:extLst>
                    <a:ext uri="{9D8B030D-6E8A-4147-A177-3AD203B41FA5}">
                      <a16:colId xmlns="" xmlns:a16="http://schemas.microsoft.com/office/drawing/2014/main" val="20003"/>
                    </a:ext>
                  </a:extLst>
                </a:gridCol>
              </a:tblGrid>
              <a:tr h="245520">
                <a:tc>
                  <a:txBody>
                    <a:bodyPr/>
                    <a:lstStyle/>
                    <a:p>
                      <a:pPr marL="0" marR="0" indent="0" algn="ctr">
                        <a:spcBef>
                          <a:spcPts val="600"/>
                        </a:spcBef>
                        <a:spcAft>
                          <a:spcPts val="600"/>
                        </a:spcAft>
                        <a:tabLst>
                          <a:tab pos="419100" algn="l"/>
                        </a:tabLst>
                      </a:pPr>
                      <a:r>
                        <a:rPr lang="en-US" sz="1600" dirty="0">
                          <a:latin typeface="Arial" panose="020B0604020202020204" pitchFamily="34" charset="0"/>
                          <a:ea typeface="Times New Roman"/>
                          <a:cs typeface="Arial" panose="020B0604020202020204" pitchFamily="34" charset="0"/>
                        </a:rPr>
                        <a:t>No.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indent="0" algn="ctr">
                        <a:spcBef>
                          <a:spcPts val="600"/>
                        </a:spcBef>
                        <a:spcAft>
                          <a:spcPts val="600"/>
                        </a:spcAft>
                        <a:tabLst>
                          <a:tab pos="419100" algn="l"/>
                        </a:tabLst>
                      </a:pPr>
                      <a:r>
                        <a:rPr lang="en-US" sz="1600" dirty="0">
                          <a:latin typeface="Arial" panose="020B0604020202020204" pitchFamily="34" charset="0"/>
                          <a:ea typeface="Times New Roman"/>
                          <a:cs typeface="Arial" panose="020B0604020202020204" pitchFamily="34" charset="0"/>
                        </a:rPr>
                        <a:t>Nonstructural Strategy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indent="0" algn="ctr">
                        <a:spcBef>
                          <a:spcPts val="600"/>
                        </a:spcBef>
                        <a:spcAft>
                          <a:spcPts val="600"/>
                        </a:spcAft>
                        <a:tabLst>
                          <a:tab pos="419100" algn="l"/>
                        </a:tabLst>
                      </a:pPr>
                      <a:r>
                        <a:rPr lang="en-US" sz="1600" dirty="0">
                          <a:latin typeface="Arial" panose="020B0604020202020204" pitchFamily="34" charset="0"/>
                          <a:ea typeface="Times New Roman"/>
                          <a:cs typeface="Arial" panose="020B0604020202020204" pitchFamily="34" charset="0"/>
                        </a:rPr>
                        <a:t>Yes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indent="0" algn="ctr">
                        <a:spcBef>
                          <a:spcPts val="600"/>
                        </a:spcBef>
                        <a:spcAft>
                          <a:spcPts val="600"/>
                        </a:spcAft>
                        <a:tabLst>
                          <a:tab pos="419100" algn="l"/>
                        </a:tabLst>
                      </a:pPr>
                      <a:r>
                        <a:rPr lang="en-US" sz="1600">
                          <a:latin typeface="Arial" panose="020B0604020202020204" pitchFamily="34" charset="0"/>
                          <a:ea typeface="Times New Roman"/>
                          <a:cs typeface="Arial" panose="020B0604020202020204" pitchFamily="34" charset="0"/>
                        </a:rPr>
                        <a:t>No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 xmlns:a16="http://schemas.microsoft.com/office/drawing/2014/main" val="10000"/>
                  </a:ext>
                </a:extLst>
              </a:tr>
              <a:tr h="627375">
                <a:tc>
                  <a:txBody>
                    <a:bodyPr/>
                    <a:lstStyle/>
                    <a:p>
                      <a:pPr marL="0" marR="0" indent="0" algn="ctr">
                        <a:lnSpc>
                          <a:spcPct val="100000"/>
                        </a:lnSpc>
                        <a:spcBef>
                          <a:spcPts val="400"/>
                        </a:spcBef>
                        <a:spcAft>
                          <a:spcPts val="400"/>
                        </a:spcAft>
                        <a:tabLst>
                          <a:tab pos="419100" algn="l"/>
                        </a:tabLst>
                      </a:pPr>
                      <a:r>
                        <a:rPr lang="en-US" sz="1600" dirty="0">
                          <a:latin typeface="Arial" panose="020B0604020202020204" pitchFamily="34" charset="0"/>
                          <a:ea typeface="Times New Roman"/>
                          <a:cs typeface="Arial" panose="020B0604020202020204" pitchFamily="34"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400"/>
                        </a:spcBef>
                        <a:spcAft>
                          <a:spcPts val="400"/>
                        </a:spcAft>
                        <a:tabLst>
                          <a:tab pos="419100" algn="l"/>
                        </a:tabLst>
                      </a:pPr>
                      <a:r>
                        <a:rPr lang="en-US" sz="1600" dirty="0" smtClean="0">
                          <a:latin typeface="Arial" panose="020B0604020202020204" pitchFamily="34" charset="0"/>
                          <a:ea typeface="Times New Roman"/>
                          <a:cs typeface="Arial" panose="020B0604020202020204" pitchFamily="34" charset="0"/>
                        </a:rPr>
                        <a:t>Protect </a:t>
                      </a:r>
                      <a:r>
                        <a:rPr lang="en-US" sz="1600" dirty="0">
                          <a:latin typeface="Arial" panose="020B0604020202020204" pitchFamily="34" charset="0"/>
                          <a:ea typeface="Times New Roman"/>
                          <a:cs typeface="Arial" panose="020B0604020202020204" pitchFamily="34" charset="0"/>
                        </a:rPr>
                        <a:t>areas that provide water quality benefits or areas particularly susceptible to erosion and sediment </a:t>
                      </a:r>
                      <a:r>
                        <a:rPr lang="en-US" sz="1600" dirty="0" smtClean="0">
                          <a:latin typeface="Arial" panose="020B0604020202020204" pitchFamily="34" charset="0"/>
                          <a:ea typeface="Times New Roman"/>
                          <a:cs typeface="Arial" panose="020B0604020202020204" pitchFamily="34" charset="0"/>
                        </a:rPr>
                        <a:t>loss</a:t>
                      </a:r>
                      <a:endParaRPr lang="en-US" sz="1600" dirty="0">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400"/>
                        </a:spcBef>
                        <a:spcAft>
                          <a:spcPts val="400"/>
                        </a:spcAft>
                        <a:tabLst>
                          <a:tab pos="419100" algn="l"/>
                        </a:tabLst>
                      </a:pPr>
                      <a:r>
                        <a:rPr lang="en-US" sz="1600" i="1" dirty="0">
                          <a:latin typeface="Arial" panose="020B0604020202020204" pitchFamily="34" charset="0"/>
                          <a:ea typeface="Times New Roman"/>
                          <a:cs typeface="Arial" panose="020B0604020202020204" pitchFamily="34" charset="0"/>
                        </a:rPr>
                        <a:t>     </a:t>
                      </a:r>
                      <a:endParaRPr lang="en-US" sz="1600" dirty="0">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400"/>
                        </a:spcBef>
                        <a:spcAft>
                          <a:spcPts val="400"/>
                        </a:spcAft>
                        <a:tabLst>
                          <a:tab pos="419100" algn="l"/>
                        </a:tabLst>
                      </a:pPr>
                      <a:r>
                        <a:rPr lang="en-US" sz="1600" i="1" dirty="0">
                          <a:latin typeface="Arial" panose="020B0604020202020204" pitchFamily="34" charset="0"/>
                          <a:ea typeface="Times New Roman"/>
                          <a:cs typeface="Arial" panose="020B0604020202020204" pitchFamily="34" charset="0"/>
                        </a:rPr>
                        <a:t>     </a:t>
                      </a:r>
                      <a:endParaRPr lang="en-US" sz="1600" dirty="0">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611026">
                <a:tc>
                  <a:txBody>
                    <a:bodyPr/>
                    <a:lstStyle/>
                    <a:p>
                      <a:pPr marL="0" marR="0" indent="0" algn="ctr">
                        <a:lnSpc>
                          <a:spcPct val="100000"/>
                        </a:lnSpc>
                        <a:spcBef>
                          <a:spcPts val="400"/>
                        </a:spcBef>
                        <a:spcAft>
                          <a:spcPts val="400"/>
                        </a:spcAft>
                        <a:tabLst>
                          <a:tab pos="419100" algn="l"/>
                        </a:tabLst>
                      </a:pPr>
                      <a:r>
                        <a:rPr lang="en-US" sz="1600" dirty="0">
                          <a:latin typeface="Arial" panose="020B0604020202020204" pitchFamily="34" charset="0"/>
                          <a:ea typeface="Times New Roman"/>
                          <a:cs typeface="Arial" panose="020B060402020202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400"/>
                        </a:spcBef>
                        <a:spcAft>
                          <a:spcPts val="400"/>
                        </a:spcAft>
                        <a:tabLst>
                          <a:tab pos="419100" algn="l"/>
                        </a:tabLst>
                      </a:pPr>
                      <a:r>
                        <a:rPr lang="en-US" sz="1600" dirty="0">
                          <a:latin typeface="Arial" panose="020B0604020202020204" pitchFamily="34" charset="0"/>
                          <a:ea typeface="Times New Roman"/>
                          <a:cs typeface="Arial" panose="020B0604020202020204" pitchFamily="34" charset="0"/>
                        </a:rPr>
                        <a:t>Minimize impervious surfaces and break up or disconnect the flow of runoff over impervious </a:t>
                      </a:r>
                      <a:r>
                        <a:rPr lang="en-US" sz="1600" dirty="0" smtClean="0">
                          <a:latin typeface="Arial" panose="020B0604020202020204" pitchFamily="34" charset="0"/>
                          <a:ea typeface="Times New Roman"/>
                          <a:cs typeface="Arial" panose="020B0604020202020204" pitchFamily="34" charset="0"/>
                        </a:rPr>
                        <a:t>surfaces</a:t>
                      </a:r>
                      <a:endParaRPr lang="en-US" sz="1600" dirty="0">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ts val="1200"/>
                        </a:lnSpc>
                        <a:spcBef>
                          <a:spcPts val="400"/>
                        </a:spcBef>
                        <a:spcAft>
                          <a:spcPts val="400"/>
                        </a:spcAft>
                        <a:tabLst>
                          <a:tab pos="419100" algn="l"/>
                        </a:tabLst>
                      </a:pPr>
                      <a:r>
                        <a:rPr lang="en-US" sz="1600" i="1">
                          <a:latin typeface="Arial" panose="020B0604020202020204" pitchFamily="34" charset="0"/>
                          <a:ea typeface="Times New Roman"/>
                          <a:cs typeface="Arial" panose="020B0604020202020204" pitchFamily="34" charset="0"/>
                        </a:rPr>
                        <a:t>     </a:t>
                      </a:r>
                      <a:endParaRPr lang="en-US" sz="1600">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ts val="1200"/>
                        </a:lnSpc>
                        <a:spcBef>
                          <a:spcPts val="400"/>
                        </a:spcBef>
                        <a:spcAft>
                          <a:spcPts val="400"/>
                        </a:spcAft>
                        <a:tabLst>
                          <a:tab pos="419100" algn="l"/>
                        </a:tabLst>
                      </a:pPr>
                      <a:r>
                        <a:rPr lang="en-US" sz="1600" i="1">
                          <a:latin typeface="Arial" panose="020B0604020202020204" pitchFamily="34" charset="0"/>
                          <a:ea typeface="Times New Roman"/>
                          <a:cs typeface="Arial" panose="020B0604020202020204" pitchFamily="34" charset="0"/>
                        </a:rPr>
                        <a:t>     </a:t>
                      </a:r>
                      <a:endParaRPr lang="en-US" sz="1600">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421078">
                <a:tc>
                  <a:txBody>
                    <a:bodyPr/>
                    <a:lstStyle/>
                    <a:p>
                      <a:pPr marL="0" marR="0" indent="0" algn="ctr">
                        <a:lnSpc>
                          <a:spcPct val="100000"/>
                        </a:lnSpc>
                        <a:spcBef>
                          <a:spcPts val="400"/>
                        </a:spcBef>
                        <a:spcAft>
                          <a:spcPts val="400"/>
                        </a:spcAft>
                        <a:tabLst>
                          <a:tab pos="419100" algn="l"/>
                        </a:tabLst>
                      </a:pPr>
                      <a:r>
                        <a:rPr lang="en-US" sz="1600" dirty="0">
                          <a:latin typeface="Arial" panose="020B0604020202020204" pitchFamily="34" charset="0"/>
                          <a:ea typeface="Times New Roman"/>
                          <a:cs typeface="Arial" panose="020B0604020202020204" pitchFamily="34"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400"/>
                        </a:spcBef>
                        <a:spcAft>
                          <a:spcPts val="400"/>
                        </a:spcAft>
                        <a:tabLst>
                          <a:tab pos="419100" algn="l"/>
                        </a:tabLst>
                      </a:pPr>
                      <a:r>
                        <a:rPr lang="en-US" sz="1600" dirty="0">
                          <a:latin typeface="Arial" panose="020B0604020202020204" pitchFamily="34" charset="0"/>
                          <a:ea typeface="Times New Roman"/>
                          <a:cs typeface="Arial" panose="020B0604020202020204" pitchFamily="34" charset="0"/>
                        </a:rPr>
                        <a:t>Maximize the protection of natural drainage features and </a:t>
                      </a:r>
                      <a:r>
                        <a:rPr lang="en-US" sz="1600" dirty="0" smtClean="0">
                          <a:latin typeface="Arial" panose="020B0604020202020204" pitchFamily="34" charset="0"/>
                          <a:ea typeface="Times New Roman"/>
                          <a:cs typeface="Arial" panose="020B0604020202020204" pitchFamily="34" charset="0"/>
                        </a:rPr>
                        <a:t>vegetation</a:t>
                      </a:r>
                      <a:endParaRPr lang="en-US" sz="1600" dirty="0">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ts val="1200"/>
                        </a:lnSpc>
                        <a:spcBef>
                          <a:spcPts val="400"/>
                        </a:spcBef>
                        <a:spcAft>
                          <a:spcPts val="400"/>
                        </a:spcAft>
                        <a:tabLst>
                          <a:tab pos="419100" algn="l"/>
                        </a:tabLst>
                      </a:pPr>
                      <a:r>
                        <a:rPr lang="en-US" sz="1600" i="1" dirty="0">
                          <a:latin typeface="Arial" panose="020B0604020202020204" pitchFamily="34" charset="0"/>
                          <a:ea typeface="Times New Roman"/>
                          <a:cs typeface="Arial" panose="020B0604020202020204" pitchFamily="34" charset="0"/>
                        </a:rPr>
                        <a:t>     </a:t>
                      </a:r>
                      <a:endParaRPr lang="en-US" sz="1600" dirty="0">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ts val="1200"/>
                        </a:lnSpc>
                        <a:spcBef>
                          <a:spcPts val="400"/>
                        </a:spcBef>
                        <a:spcAft>
                          <a:spcPts val="400"/>
                        </a:spcAft>
                        <a:tabLst>
                          <a:tab pos="419100" algn="l"/>
                        </a:tabLst>
                      </a:pPr>
                      <a:r>
                        <a:rPr lang="en-US" sz="1600" i="1" dirty="0">
                          <a:latin typeface="Arial" panose="020B0604020202020204" pitchFamily="34" charset="0"/>
                          <a:ea typeface="Times New Roman"/>
                          <a:cs typeface="Arial" panose="020B0604020202020204" pitchFamily="34" charset="0"/>
                        </a:rPr>
                        <a:t>     </a:t>
                      </a:r>
                      <a:endParaRPr lang="en-US" sz="1600" dirty="0">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523737">
                <a:tc>
                  <a:txBody>
                    <a:bodyPr/>
                    <a:lstStyle/>
                    <a:p>
                      <a:pPr marL="0" marR="0" indent="0" algn="ctr">
                        <a:lnSpc>
                          <a:spcPct val="100000"/>
                        </a:lnSpc>
                        <a:spcBef>
                          <a:spcPts val="400"/>
                        </a:spcBef>
                        <a:spcAft>
                          <a:spcPts val="400"/>
                        </a:spcAft>
                        <a:tabLst>
                          <a:tab pos="419100" algn="l"/>
                        </a:tabLst>
                      </a:pPr>
                      <a:r>
                        <a:rPr lang="en-US" sz="1600" dirty="0">
                          <a:latin typeface="Arial" panose="020B0604020202020204" pitchFamily="34" charset="0"/>
                          <a:ea typeface="Times New Roman"/>
                          <a:cs typeface="Arial" panose="020B0604020202020204" pitchFamily="34"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400"/>
                        </a:spcBef>
                        <a:spcAft>
                          <a:spcPts val="400"/>
                        </a:spcAft>
                        <a:tabLst>
                          <a:tab pos="419100" algn="l"/>
                        </a:tabLst>
                      </a:pPr>
                      <a:r>
                        <a:rPr lang="en-US" sz="1600" dirty="0">
                          <a:latin typeface="Arial" panose="020B0604020202020204" pitchFamily="34" charset="0"/>
                          <a:ea typeface="Times New Roman"/>
                          <a:cs typeface="Arial" panose="020B0604020202020204" pitchFamily="34" charset="0"/>
                        </a:rPr>
                        <a:t>Minimize the decrease in the pre-construction time of </a:t>
                      </a:r>
                      <a:r>
                        <a:rPr lang="en-US" sz="1600" dirty="0" smtClean="0">
                          <a:latin typeface="Arial" panose="020B0604020202020204" pitchFamily="34" charset="0"/>
                          <a:ea typeface="Times New Roman"/>
                          <a:cs typeface="Arial" panose="020B0604020202020204" pitchFamily="34" charset="0"/>
                        </a:rPr>
                        <a:t>concentration</a:t>
                      </a:r>
                      <a:endParaRPr lang="en-US" sz="1600" dirty="0">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ts val="1200"/>
                        </a:lnSpc>
                        <a:spcBef>
                          <a:spcPts val="400"/>
                        </a:spcBef>
                        <a:spcAft>
                          <a:spcPts val="400"/>
                        </a:spcAft>
                        <a:tabLst>
                          <a:tab pos="419100" algn="l"/>
                        </a:tabLst>
                      </a:pPr>
                      <a:r>
                        <a:rPr lang="en-US" sz="1600" i="1" dirty="0">
                          <a:latin typeface="Arial" panose="020B0604020202020204" pitchFamily="34" charset="0"/>
                          <a:ea typeface="Times New Roman"/>
                          <a:cs typeface="Arial" panose="020B0604020202020204" pitchFamily="34" charset="0"/>
                        </a:rPr>
                        <a:t>     </a:t>
                      </a:r>
                      <a:endParaRPr lang="en-US" sz="1600" dirty="0">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ts val="1200"/>
                        </a:lnSpc>
                        <a:spcBef>
                          <a:spcPts val="400"/>
                        </a:spcBef>
                        <a:spcAft>
                          <a:spcPts val="400"/>
                        </a:spcAft>
                        <a:tabLst>
                          <a:tab pos="419100" algn="l"/>
                        </a:tabLst>
                      </a:pPr>
                      <a:r>
                        <a:rPr lang="en-US" sz="1600" i="1">
                          <a:latin typeface="Arial" panose="020B0604020202020204" pitchFamily="34" charset="0"/>
                          <a:ea typeface="Times New Roman"/>
                          <a:cs typeface="Arial" panose="020B0604020202020204" pitchFamily="34" charset="0"/>
                        </a:rPr>
                        <a:t>     </a:t>
                      </a:r>
                      <a:endParaRPr lang="en-US" sz="1600">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50325">
                <a:tc>
                  <a:txBody>
                    <a:bodyPr/>
                    <a:lstStyle/>
                    <a:p>
                      <a:pPr marL="0" marR="0" indent="0" algn="ctr">
                        <a:lnSpc>
                          <a:spcPct val="100000"/>
                        </a:lnSpc>
                        <a:spcBef>
                          <a:spcPts val="400"/>
                        </a:spcBef>
                        <a:spcAft>
                          <a:spcPts val="400"/>
                        </a:spcAft>
                        <a:tabLst>
                          <a:tab pos="419100" algn="l"/>
                        </a:tabLst>
                      </a:pPr>
                      <a:r>
                        <a:rPr lang="en-US" sz="1600" dirty="0">
                          <a:latin typeface="Arial" panose="020B0604020202020204" pitchFamily="34" charset="0"/>
                          <a:ea typeface="Times New Roman"/>
                          <a:cs typeface="Arial" panose="020B0604020202020204" pitchFamily="34"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400"/>
                        </a:spcBef>
                        <a:spcAft>
                          <a:spcPts val="400"/>
                        </a:spcAft>
                        <a:tabLst>
                          <a:tab pos="419100" algn="l"/>
                        </a:tabLst>
                      </a:pPr>
                      <a:r>
                        <a:rPr lang="en-US" sz="1600" dirty="0">
                          <a:latin typeface="Arial" panose="020B0604020202020204" pitchFamily="34" charset="0"/>
                          <a:ea typeface="Times New Roman"/>
                          <a:cs typeface="Arial" panose="020B0604020202020204" pitchFamily="34" charset="0"/>
                        </a:rPr>
                        <a:t>Minimize land disturbance including clearing and </a:t>
                      </a:r>
                      <a:r>
                        <a:rPr lang="en-US" sz="1600" dirty="0" smtClean="0">
                          <a:latin typeface="Arial" panose="020B0604020202020204" pitchFamily="34" charset="0"/>
                          <a:ea typeface="Times New Roman"/>
                          <a:cs typeface="Arial" panose="020B0604020202020204" pitchFamily="34" charset="0"/>
                        </a:rPr>
                        <a:t>grading</a:t>
                      </a:r>
                      <a:endParaRPr lang="en-US" sz="1600" dirty="0">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ts val="1200"/>
                        </a:lnSpc>
                        <a:spcBef>
                          <a:spcPts val="400"/>
                        </a:spcBef>
                        <a:spcAft>
                          <a:spcPts val="400"/>
                        </a:spcAft>
                        <a:tabLst>
                          <a:tab pos="419100" algn="l"/>
                        </a:tabLst>
                      </a:pPr>
                      <a:r>
                        <a:rPr lang="en-US" sz="1600" i="1" dirty="0">
                          <a:latin typeface="Arial" panose="020B0604020202020204" pitchFamily="34" charset="0"/>
                          <a:ea typeface="Times New Roman"/>
                          <a:cs typeface="Arial" panose="020B0604020202020204" pitchFamily="34" charset="0"/>
                        </a:rPr>
                        <a:t>     </a:t>
                      </a:r>
                      <a:endParaRPr lang="en-US" sz="1600" dirty="0">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ts val="1200"/>
                        </a:lnSpc>
                        <a:spcBef>
                          <a:spcPts val="400"/>
                        </a:spcBef>
                        <a:spcAft>
                          <a:spcPts val="400"/>
                        </a:spcAft>
                        <a:tabLst>
                          <a:tab pos="419100" algn="l"/>
                        </a:tabLst>
                      </a:pPr>
                      <a:r>
                        <a:rPr lang="en-US" sz="1600" i="1" dirty="0">
                          <a:latin typeface="Arial" panose="020B0604020202020204" pitchFamily="34" charset="0"/>
                          <a:ea typeface="Times New Roman"/>
                          <a:cs typeface="Arial" panose="020B0604020202020204" pitchFamily="34" charset="0"/>
                        </a:rPr>
                        <a:t>     </a:t>
                      </a:r>
                      <a:endParaRPr lang="en-US" sz="1600" dirty="0">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50325">
                <a:tc>
                  <a:txBody>
                    <a:bodyPr/>
                    <a:lstStyle/>
                    <a:p>
                      <a:pPr marL="0" marR="0" indent="0" algn="ctr">
                        <a:lnSpc>
                          <a:spcPct val="100000"/>
                        </a:lnSpc>
                        <a:spcBef>
                          <a:spcPts val="400"/>
                        </a:spcBef>
                        <a:spcAft>
                          <a:spcPts val="400"/>
                        </a:spcAft>
                        <a:tabLst>
                          <a:tab pos="419100" algn="l"/>
                        </a:tabLst>
                      </a:pPr>
                      <a:r>
                        <a:rPr lang="en-US" sz="1600" dirty="0">
                          <a:latin typeface="Arial" panose="020B0604020202020204" pitchFamily="34" charset="0"/>
                          <a:ea typeface="Times New Roman"/>
                          <a:cs typeface="Arial" panose="020B0604020202020204" pitchFamily="34"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400"/>
                        </a:spcBef>
                        <a:spcAft>
                          <a:spcPts val="400"/>
                        </a:spcAft>
                        <a:tabLst>
                          <a:tab pos="419100" algn="l"/>
                        </a:tabLst>
                      </a:pPr>
                      <a:r>
                        <a:rPr lang="en-US" sz="1600" dirty="0">
                          <a:latin typeface="Arial" panose="020B0604020202020204" pitchFamily="34" charset="0"/>
                          <a:ea typeface="Times New Roman"/>
                          <a:cs typeface="Arial" panose="020B0604020202020204" pitchFamily="34" charset="0"/>
                        </a:rPr>
                        <a:t>Minimize soil </a:t>
                      </a:r>
                      <a:r>
                        <a:rPr lang="en-US" sz="1600" dirty="0" smtClean="0">
                          <a:latin typeface="Arial" panose="020B0604020202020204" pitchFamily="34" charset="0"/>
                          <a:ea typeface="Times New Roman"/>
                          <a:cs typeface="Arial" panose="020B0604020202020204" pitchFamily="34" charset="0"/>
                        </a:rPr>
                        <a:t>compaction</a:t>
                      </a:r>
                      <a:endParaRPr lang="en-US" sz="1600" dirty="0">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ts val="1200"/>
                        </a:lnSpc>
                        <a:spcBef>
                          <a:spcPts val="400"/>
                        </a:spcBef>
                        <a:spcAft>
                          <a:spcPts val="400"/>
                        </a:spcAft>
                        <a:tabLst>
                          <a:tab pos="419100" algn="l"/>
                        </a:tabLst>
                      </a:pPr>
                      <a:r>
                        <a:rPr lang="en-US" sz="1600" i="1" dirty="0">
                          <a:latin typeface="Arial" panose="020B0604020202020204" pitchFamily="34" charset="0"/>
                          <a:ea typeface="Times New Roman"/>
                          <a:cs typeface="Arial" panose="020B0604020202020204" pitchFamily="34" charset="0"/>
                        </a:rPr>
                        <a:t>     </a:t>
                      </a:r>
                      <a:endParaRPr lang="en-US" sz="1600" dirty="0">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ts val="1200"/>
                        </a:lnSpc>
                        <a:spcBef>
                          <a:spcPts val="400"/>
                        </a:spcBef>
                        <a:spcAft>
                          <a:spcPts val="400"/>
                        </a:spcAft>
                        <a:tabLst>
                          <a:tab pos="419100" algn="l"/>
                        </a:tabLst>
                      </a:pPr>
                      <a:r>
                        <a:rPr lang="en-US" sz="1600" i="1">
                          <a:latin typeface="Arial" panose="020B0604020202020204" pitchFamily="34" charset="0"/>
                          <a:ea typeface="Times New Roman"/>
                          <a:cs typeface="Arial" panose="020B0604020202020204" pitchFamily="34" charset="0"/>
                        </a:rPr>
                        <a:t>     </a:t>
                      </a:r>
                      <a:endParaRPr lang="en-US" sz="1600">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050977">
                <a:tc>
                  <a:txBody>
                    <a:bodyPr/>
                    <a:lstStyle/>
                    <a:p>
                      <a:pPr marL="0" marR="0" indent="0" algn="ctr">
                        <a:lnSpc>
                          <a:spcPct val="100000"/>
                        </a:lnSpc>
                        <a:spcBef>
                          <a:spcPts val="400"/>
                        </a:spcBef>
                        <a:spcAft>
                          <a:spcPts val="400"/>
                        </a:spcAft>
                        <a:tabLst>
                          <a:tab pos="419100" algn="l"/>
                        </a:tabLst>
                      </a:pPr>
                      <a:r>
                        <a:rPr lang="en-US" sz="1600" dirty="0">
                          <a:latin typeface="Arial" panose="020B0604020202020204" pitchFamily="34" charset="0"/>
                          <a:ea typeface="Times New Roman"/>
                          <a:cs typeface="Arial" panose="020B0604020202020204" pitchFamily="34"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400"/>
                        </a:spcBef>
                        <a:spcAft>
                          <a:spcPts val="400"/>
                        </a:spcAft>
                        <a:tabLst>
                          <a:tab pos="419100" algn="l"/>
                        </a:tabLst>
                      </a:pPr>
                      <a:r>
                        <a:rPr lang="en-US" sz="1600" dirty="0">
                          <a:latin typeface="Arial" panose="020B0604020202020204" pitchFamily="34" charset="0"/>
                          <a:ea typeface="Times New Roman"/>
                          <a:cs typeface="Arial" panose="020B0604020202020204" pitchFamily="34" charset="0"/>
                        </a:rPr>
                        <a:t>Provide low maintenance landscaping that encourages retention and planting of native vegetation and minimizes the use of lawns, fertilizers, and </a:t>
                      </a:r>
                      <a:r>
                        <a:rPr lang="en-US" sz="1600" dirty="0" smtClean="0">
                          <a:latin typeface="Arial" panose="020B0604020202020204" pitchFamily="34" charset="0"/>
                          <a:ea typeface="Times New Roman"/>
                          <a:cs typeface="Arial" panose="020B0604020202020204" pitchFamily="34" charset="0"/>
                        </a:rPr>
                        <a:t>pesticides</a:t>
                      </a:r>
                      <a:endParaRPr lang="en-US" sz="1600" dirty="0">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ts val="1200"/>
                        </a:lnSpc>
                        <a:spcBef>
                          <a:spcPts val="400"/>
                        </a:spcBef>
                        <a:spcAft>
                          <a:spcPts val="400"/>
                        </a:spcAft>
                        <a:tabLst>
                          <a:tab pos="419100" algn="l"/>
                        </a:tabLst>
                      </a:pPr>
                      <a:r>
                        <a:rPr lang="en-US" sz="1600" i="1" dirty="0">
                          <a:latin typeface="Arial" panose="020B0604020202020204" pitchFamily="34" charset="0"/>
                          <a:ea typeface="Times New Roman"/>
                          <a:cs typeface="Arial" panose="020B0604020202020204" pitchFamily="34" charset="0"/>
                        </a:rPr>
                        <a:t>     </a:t>
                      </a:r>
                      <a:endParaRPr lang="en-US" sz="1600" dirty="0">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ts val="1200"/>
                        </a:lnSpc>
                        <a:spcBef>
                          <a:spcPts val="400"/>
                        </a:spcBef>
                        <a:spcAft>
                          <a:spcPts val="400"/>
                        </a:spcAft>
                        <a:tabLst>
                          <a:tab pos="419100" algn="l"/>
                        </a:tabLst>
                      </a:pPr>
                      <a:r>
                        <a:rPr lang="en-US" sz="1600" i="1">
                          <a:latin typeface="Arial" panose="020B0604020202020204" pitchFamily="34" charset="0"/>
                          <a:ea typeface="Times New Roman"/>
                          <a:cs typeface="Arial" panose="020B0604020202020204" pitchFamily="34" charset="0"/>
                        </a:rPr>
                        <a:t>     </a:t>
                      </a:r>
                      <a:endParaRPr lang="en-US" sz="1600">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700652">
                <a:tc>
                  <a:txBody>
                    <a:bodyPr/>
                    <a:lstStyle/>
                    <a:p>
                      <a:pPr marL="0" marR="0" indent="0" algn="ctr">
                        <a:lnSpc>
                          <a:spcPct val="100000"/>
                        </a:lnSpc>
                        <a:spcBef>
                          <a:spcPts val="400"/>
                        </a:spcBef>
                        <a:spcAft>
                          <a:spcPts val="400"/>
                        </a:spcAft>
                        <a:tabLst>
                          <a:tab pos="419100" algn="l"/>
                        </a:tabLst>
                      </a:pPr>
                      <a:r>
                        <a:rPr lang="en-US" sz="1600" dirty="0">
                          <a:latin typeface="Arial" panose="020B0604020202020204" pitchFamily="34" charset="0"/>
                          <a:ea typeface="Times New Roman"/>
                          <a:cs typeface="Arial" panose="020B0604020202020204" pitchFamily="34"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400"/>
                        </a:spcBef>
                        <a:spcAft>
                          <a:spcPts val="400"/>
                        </a:spcAft>
                        <a:tabLst>
                          <a:tab pos="419100" algn="l"/>
                        </a:tabLst>
                      </a:pPr>
                      <a:r>
                        <a:rPr lang="en-US" sz="1600" dirty="0">
                          <a:latin typeface="Arial" panose="020B0604020202020204" pitchFamily="34" charset="0"/>
                          <a:ea typeface="Times New Roman"/>
                          <a:cs typeface="Arial" panose="020B0604020202020204" pitchFamily="34" charset="0"/>
                        </a:rPr>
                        <a:t>Provide vegetated open-channel conveyance systems discharge into and through stable vegetated </a:t>
                      </a:r>
                      <a:r>
                        <a:rPr lang="en-US" sz="1600" dirty="0" smtClean="0">
                          <a:latin typeface="Arial" panose="020B0604020202020204" pitchFamily="34" charset="0"/>
                          <a:ea typeface="Times New Roman"/>
                          <a:cs typeface="Arial" panose="020B0604020202020204" pitchFamily="34" charset="0"/>
                        </a:rPr>
                        <a:t>areas</a:t>
                      </a:r>
                      <a:endParaRPr lang="en-US" sz="1600" dirty="0">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ts val="1200"/>
                        </a:lnSpc>
                        <a:spcBef>
                          <a:spcPts val="400"/>
                        </a:spcBef>
                        <a:spcAft>
                          <a:spcPts val="400"/>
                        </a:spcAft>
                        <a:tabLst>
                          <a:tab pos="419100" algn="l"/>
                        </a:tabLst>
                      </a:pPr>
                      <a:r>
                        <a:rPr lang="en-US" sz="1600" i="1" dirty="0">
                          <a:latin typeface="Arial" panose="020B0604020202020204" pitchFamily="34" charset="0"/>
                          <a:ea typeface="Times New Roman"/>
                          <a:cs typeface="Arial" panose="020B0604020202020204" pitchFamily="34" charset="0"/>
                        </a:rPr>
                        <a:t>     </a:t>
                      </a:r>
                      <a:endParaRPr lang="en-US" sz="1600" dirty="0">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ts val="1200"/>
                        </a:lnSpc>
                        <a:spcBef>
                          <a:spcPts val="400"/>
                        </a:spcBef>
                        <a:spcAft>
                          <a:spcPts val="400"/>
                        </a:spcAft>
                        <a:tabLst>
                          <a:tab pos="419100" algn="l"/>
                        </a:tabLst>
                      </a:pPr>
                      <a:r>
                        <a:rPr lang="en-US" sz="1600" i="1" dirty="0">
                          <a:latin typeface="Arial" panose="020B0604020202020204" pitchFamily="34" charset="0"/>
                          <a:ea typeface="Times New Roman"/>
                          <a:cs typeface="Arial" panose="020B0604020202020204" pitchFamily="34" charset="0"/>
                        </a:rPr>
                        <a:t>     </a:t>
                      </a:r>
                      <a:endParaRPr lang="en-US" sz="1600" dirty="0">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350325">
                <a:tc>
                  <a:txBody>
                    <a:bodyPr/>
                    <a:lstStyle/>
                    <a:p>
                      <a:pPr marL="0" marR="0" indent="0" algn="ctr">
                        <a:lnSpc>
                          <a:spcPct val="100000"/>
                        </a:lnSpc>
                        <a:spcBef>
                          <a:spcPts val="400"/>
                        </a:spcBef>
                        <a:spcAft>
                          <a:spcPts val="400"/>
                        </a:spcAft>
                        <a:tabLst>
                          <a:tab pos="419100" algn="l"/>
                        </a:tabLst>
                      </a:pPr>
                      <a:r>
                        <a:rPr lang="en-US" sz="1600" dirty="0">
                          <a:latin typeface="Arial" panose="020B0604020202020204" pitchFamily="34" charset="0"/>
                          <a:ea typeface="Times New Roman"/>
                          <a:cs typeface="Arial" panose="020B0604020202020204" pitchFamily="34"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100000"/>
                        </a:lnSpc>
                        <a:spcBef>
                          <a:spcPts val="400"/>
                        </a:spcBef>
                        <a:spcAft>
                          <a:spcPts val="400"/>
                        </a:spcAft>
                        <a:tabLst>
                          <a:tab pos="419100" algn="l"/>
                        </a:tabLst>
                      </a:pPr>
                      <a:r>
                        <a:rPr lang="en-US" sz="1600" dirty="0">
                          <a:latin typeface="Arial" panose="020B0604020202020204" pitchFamily="34" charset="0"/>
                          <a:ea typeface="Times New Roman"/>
                          <a:cs typeface="Arial" panose="020B0604020202020204" pitchFamily="34" charset="0"/>
                        </a:rPr>
                        <a:t>Provide preventative source </a:t>
                      </a:r>
                      <a:r>
                        <a:rPr lang="en-US" sz="1600" dirty="0" smtClean="0">
                          <a:latin typeface="Arial" panose="020B0604020202020204" pitchFamily="34" charset="0"/>
                          <a:ea typeface="Times New Roman"/>
                          <a:cs typeface="Arial" panose="020B0604020202020204" pitchFamily="34" charset="0"/>
                        </a:rPr>
                        <a:t>controls</a:t>
                      </a:r>
                      <a:endParaRPr lang="en-US" sz="1600" dirty="0">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ts val="1200"/>
                        </a:lnSpc>
                        <a:spcBef>
                          <a:spcPts val="400"/>
                        </a:spcBef>
                        <a:spcAft>
                          <a:spcPts val="400"/>
                        </a:spcAft>
                        <a:tabLst>
                          <a:tab pos="419100" algn="l"/>
                        </a:tabLst>
                      </a:pPr>
                      <a:r>
                        <a:rPr lang="en-US" sz="1600" i="1" dirty="0">
                          <a:latin typeface="Arial" panose="020B0604020202020204" pitchFamily="34" charset="0"/>
                          <a:ea typeface="Times New Roman"/>
                          <a:cs typeface="Arial" panose="020B0604020202020204" pitchFamily="34" charset="0"/>
                        </a:rPr>
                        <a:t>     </a:t>
                      </a:r>
                      <a:endParaRPr lang="en-US" sz="1600" dirty="0">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ts val="1200"/>
                        </a:lnSpc>
                        <a:spcBef>
                          <a:spcPts val="400"/>
                        </a:spcBef>
                        <a:spcAft>
                          <a:spcPts val="400"/>
                        </a:spcAft>
                        <a:tabLst>
                          <a:tab pos="419100" algn="l"/>
                        </a:tabLst>
                      </a:pPr>
                      <a:r>
                        <a:rPr lang="en-US" sz="1600" i="1" dirty="0">
                          <a:latin typeface="Arial" panose="020B0604020202020204" pitchFamily="34" charset="0"/>
                          <a:ea typeface="Times New Roman"/>
                          <a:cs typeface="Arial" panose="020B0604020202020204" pitchFamily="34" charset="0"/>
                        </a:rPr>
                        <a:t>     </a:t>
                      </a:r>
                      <a:endParaRPr lang="en-US" sz="1600" dirty="0">
                        <a:latin typeface="Arial" panose="020B0604020202020204" pitchFamily="34" charset="0"/>
                        <a:ea typeface="Times New Roma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bl>
          </a:graphicData>
        </a:graphic>
      </p:graphicFrame>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1910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TextBox 4"/>
          <p:cNvSpPr txBox="1"/>
          <p:nvPr/>
        </p:nvSpPr>
        <p:spPr>
          <a:xfrm>
            <a:off x="1257300" y="5698202"/>
            <a:ext cx="6629400" cy="584775"/>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Explain why any one of these is “NO.”  </a:t>
            </a:r>
            <a:r>
              <a:rPr lang="en-US" sz="1600" b="1" dirty="0" smtClean="0">
                <a:solidFill>
                  <a:srgbClr val="C00000"/>
                </a:solidFill>
                <a:latin typeface="Arial" panose="020B0604020202020204" pitchFamily="34" charset="0"/>
                <a:cs typeface="Arial" panose="020B0604020202020204" pitchFamily="34" charset="0"/>
              </a:rPr>
              <a:t>Engineering, environmental and/or safety reasons are only acceptable.</a:t>
            </a:r>
            <a:endParaRPr lang="en-US" sz="16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8502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C00000"/>
                </a:solidFill>
                <a:latin typeface="Arial" pitchFamily="34" charset="0"/>
                <a:cs typeface="Arial" pitchFamily="34" charset="0"/>
              </a:rPr>
              <a:t>Bottom line - what does the developer really need to do?</a:t>
            </a:r>
            <a:endParaRPr lang="en-US" b="1" dirty="0">
              <a:solidFill>
                <a:srgbClr val="C00000"/>
              </a:solidFill>
              <a:latin typeface="Arial" pitchFamily="34" charset="0"/>
              <a:cs typeface="Arial" pitchFamily="34" charset="0"/>
            </a:endParaRPr>
          </a:p>
        </p:txBody>
      </p:sp>
      <p:sp>
        <p:nvSpPr>
          <p:cNvPr id="3" name="Content Placeholder 2"/>
          <p:cNvSpPr>
            <a:spLocks noGrp="1"/>
          </p:cNvSpPr>
          <p:nvPr>
            <p:ph idx="1"/>
          </p:nvPr>
        </p:nvSpPr>
        <p:spPr>
          <a:xfrm>
            <a:off x="457200" y="1600200"/>
            <a:ext cx="8229600" cy="3970318"/>
          </a:xfrm>
        </p:spPr>
        <p:txBody>
          <a:bodyPr>
            <a:spAutoFit/>
          </a:bodyPr>
          <a:lstStyle/>
          <a:p>
            <a:pPr marL="514350" indent="-514350">
              <a:buFont typeface="+mj-lt"/>
              <a:buAutoNum type="arabicPeriod"/>
            </a:pPr>
            <a:r>
              <a:rPr lang="en-US" sz="2800" dirty="0" smtClean="0"/>
              <a:t>Maintain groundwater recharge on the site</a:t>
            </a:r>
          </a:p>
          <a:p>
            <a:pPr marL="514350" indent="-514350">
              <a:buFont typeface="+mj-lt"/>
              <a:buAutoNum type="arabicPeriod"/>
            </a:pPr>
            <a:r>
              <a:rPr lang="en-US" sz="2800" dirty="0" smtClean="0"/>
              <a:t>Reduce sediment and nutrients runoff from the site</a:t>
            </a:r>
          </a:p>
          <a:p>
            <a:pPr marL="514350" indent="-514350">
              <a:buFont typeface="+mj-lt"/>
              <a:buAutoNum type="arabicPeriod"/>
            </a:pPr>
            <a:r>
              <a:rPr lang="en-US" sz="2800" dirty="0" smtClean="0"/>
              <a:t>Reduce the peak stormwater runoff from the site</a:t>
            </a:r>
          </a:p>
          <a:p>
            <a:pPr marL="514350" indent="-514350">
              <a:buFont typeface="+mj-lt"/>
              <a:buAutoNum type="arabicPeriod"/>
            </a:pPr>
            <a:endParaRPr lang="en-US" sz="2800" dirty="0" smtClean="0"/>
          </a:p>
          <a:p>
            <a:pPr>
              <a:buNone/>
            </a:pPr>
            <a:endParaRPr lang="en-US" sz="2800" dirty="0" smtClean="0"/>
          </a:p>
          <a:p>
            <a:endParaRPr lang="en-US" sz="2800" dirty="0"/>
          </a:p>
        </p:txBody>
      </p:sp>
      <p:sp>
        <p:nvSpPr>
          <p:cNvPr id="4" name="Title 1"/>
          <p:cNvSpPr txBox="1">
            <a:spLocks/>
          </p:cNvSpPr>
          <p:nvPr/>
        </p:nvSpPr>
        <p:spPr>
          <a:xfrm>
            <a:off x="457200" y="4114800"/>
            <a:ext cx="8229600" cy="1143000"/>
          </a:xfrm>
          <a:prstGeom prst="rect">
            <a:avLst/>
          </a:prstGeom>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C00000"/>
                </a:solidFill>
                <a:effectLst/>
                <a:uLnTx/>
                <a:uFillTx/>
                <a:latin typeface="Arial" pitchFamily="34" charset="0"/>
                <a:ea typeface="+mj-ea"/>
                <a:cs typeface="Arial" pitchFamily="34" charset="0"/>
              </a:rPr>
              <a:t>How should a developer do this?</a:t>
            </a:r>
            <a:endParaRPr kumimoji="0" lang="en-US" sz="4400" b="1" i="0" u="none" strike="noStrike" kern="1200" cap="none" spc="0" normalizeH="0" baseline="0" noProof="0" dirty="0">
              <a:ln>
                <a:noFill/>
              </a:ln>
              <a:solidFill>
                <a:srgbClr val="C00000"/>
              </a:solidFill>
              <a:effectLst/>
              <a:uLnTx/>
              <a:uFillTx/>
              <a:latin typeface="Arial" pitchFamily="34" charset="0"/>
              <a:ea typeface="+mj-ea"/>
              <a:cs typeface="Arial" pitchFamily="34" charset="0"/>
            </a:endParaRPr>
          </a:p>
        </p:txBody>
      </p:sp>
      <p:sp>
        <p:nvSpPr>
          <p:cNvPr id="5" name="Content Placeholder 2"/>
          <p:cNvSpPr txBox="1">
            <a:spLocks/>
          </p:cNvSpPr>
          <p:nvPr/>
        </p:nvSpPr>
        <p:spPr>
          <a:xfrm>
            <a:off x="457200" y="5169658"/>
            <a:ext cx="8534400" cy="954107"/>
          </a:xfrm>
          <a:prstGeom prst="rect">
            <a:avLst/>
          </a:prstGeom>
        </p:spPr>
        <p:txBody>
          <a:bodyPr vert="horz" wrap="square" lIns="91440" tIns="45720" rIns="91440" bIns="45720" rtlCol="0">
            <a:spAutoFit/>
          </a:bodyPr>
          <a:lstStyle/>
          <a:p>
            <a:pPr marL="798513" marR="0" lvl="0" indent="-798513" algn="l" defTabSz="914400" rtl="0" eaLnBrk="1" fontAlgn="auto" latinLnBrk="0" hangingPunct="1">
              <a:lnSpc>
                <a:spcPct val="100000"/>
              </a:lnSpc>
              <a:spcBef>
                <a:spcPct val="20000"/>
              </a:spcBef>
              <a:spcAft>
                <a:spcPts val="0"/>
              </a:spcAft>
              <a:buClrTx/>
              <a:buSzTx/>
              <a:tabLst/>
              <a:defRPr/>
            </a:pPr>
            <a:r>
              <a:rPr lang="en-US" sz="2800" b="1" dirty="0" smtClean="0">
                <a:latin typeface="Arial" panose="020B0604020202020204" pitchFamily="34" charset="0"/>
                <a:cs typeface="Arial" panose="020B0604020202020204" pitchFamily="34" charset="0"/>
              </a:rPr>
              <a:t>2</a:t>
            </a:r>
            <a:r>
              <a:rPr lang="en-US" sz="2800" b="1" baseline="30000" dirty="0" smtClean="0">
                <a:latin typeface="Arial" panose="020B0604020202020204" pitchFamily="34" charset="0"/>
                <a:cs typeface="Arial" panose="020B0604020202020204" pitchFamily="34" charset="0"/>
              </a:rPr>
              <a:t>nd</a:t>
            </a:r>
            <a:r>
              <a:rPr lang="en-US" sz="2800" dirty="0" smtClean="0">
                <a:latin typeface="Arial" panose="020B0604020202020204" pitchFamily="34" charset="0"/>
                <a:cs typeface="Arial" panose="020B0604020202020204" pitchFamily="34" charset="0"/>
              </a:rPr>
              <a:t> 	Focus on incorporating systems that address water quality and groundwater recharge</a:t>
            </a: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774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4" descr="NPS Image.JPG"/>
          <p:cNvPicPr>
            <a:picLocks noChangeAspect="1"/>
          </p:cNvPicPr>
          <p:nvPr/>
        </p:nvPicPr>
        <p:blipFill>
          <a:blip r:embed="rId3" cstate="print"/>
          <a:srcRect/>
          <a:stretch>
            <a:fillRect/>
          </a:stretch>
        </p:blipFill>
        <p:spPr bwMode="auto">
          <a:xfrm>
            <a:off x="6096000" y="1295400"/>
            <a:ext cx="2514600" cy="33528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pPr>
              <a:defRPr/>
            </a:pPr>
            <a:r>
              <a:rPr lang="en-US" sz="4000" b="1" dirty="0" smtClean="0">
                <a:solidFill>
                  <a:srgbClr val="C00000"/>
                </a:solidFill>
                <a:latin typeface="Arial" pitchFamily="34" charset="0"/>
                <a:cs typeface="Arial" pitchFamily="34" charset="0"/>
              </a:rPr>
              <a:t>Nonpoint Source Pollution (NPS)</a:t>
            </a:r>
            <a:endParaRPr lang="en-US" sz="4000" b="1" dirty="0">
              <a:solidFill>
                <a:srgbClr val="C00000"/>
              </a:solidFill>
              <a:latin typeface="Arial" pitchFamily="34" charset="0"/>
              <a:cs typeface="Arial" pitchFamily="34" charset="0"/>
            </a:endParaRPr>
          </a:p>
        </p:txBody>
      </p:sp>
      <p:sp>
        <p:nvSpPr>
          <p:cNvPr id="3" name="Content Placeholder 2"/>
          <p:cNvSpPr>
            <a:spLocks noGrp="1"/>
          </p:cNvSpPr>
          <p:nvPr>
            <p:ph idx="1"/>
          </p:nvPr>
        </p:nvSpPr>
        <p:spPr>
          <a:xfrm>
            <a:off x="457200" y="1600200"/>
            <a:ext cx="3733800" cy="4525963"/>
          </a:xfrm>
        </p:spPr>
        <p:txBody>
          <a:bodyPr>
            <a:normAutofit fontScale="92500"/>
          </a:bodyPr>
          <a:lstStyle/>
          <a:p>
            <a:pPr>
              <a:spcAft>
                <a:spcPts val="600"/>
              </a:spcAft>
              <a:buFontTx/>
              <a:buChar char="•"/>
              <a:defRPr/>
            </a:pPr>
            <a:r>
              <a:rPr lang="en-US" sz="2400" dirty="0" smtClean="0">
                <a:latin typeface="Arial" pitchFamily="34" charset="0"/>
                <a:cs typeface="Arial" pitchFamily="34" charset="0"/>
              </a:rPr>
              <a:t>NPS is pollution associated with stormwater runoff</a:t>
            </a:r>
          </a:p>
          <a:p>
            <a:pPr>
              <a:spcAft>
                <a:spcPts val="600"/>
              </a:spcAft>
              <a:buFontTx/>
              <a:buChar char="•"/>
              <a:defRPr/>
            </a:pPr>
            <a:r>
              <a:rPr lang="en-US" sz="2400" dirty="0" smtClean="0">
                <a:latin typeface="Arial" pitchFamily="34" charset="0"/>
                <a:cs typeface="Arial" pitchFamily="34" charset="0"/>
              </a:rPr>
              <a:t>NPS occurs when runoff collects pollutants on its way to a collection system or water body</a:t>
            </a:r>
          </a:p>
          <a:p>
            <a:pPr>
              <a:spcAft>
                <a:spcPts val="600"/>
              </a:spcAft>
              <a:buFontTx/>
              <a:buChar char="•"/>
              <a:defRPr/>
            </a:pPr>
            <a:r>
              <a:rPr lang="en-US" sz="2400" dirty="0" smtClean="0">
                <a:latin typeface="Arial" pitchFamily="34" charset="0"/>
                <a:cs typeface="Arial" pitchFamily="34" charset="0"/>
              </a:rPr>
              <a:t>NPS pollution cannot be traced to a direct discharge point such as a wastewater treatment facility</a:t>
            </a:r>
          </a:p>
          <a:p>
            <a:pPr>
              <a:spcAft>
                <a:spcPts val="600"/>
              </a:spcAft>
              <a:buFont typeface="Arial" charset="0"/>
              <a:buNone/>
              <a:defRPr/>
            </a:pPr>
            <a:endParaRPr lang="en-US" sz="2400" dirty="0">
              <a:latin typeface="Arial" pitchFamily="34" charset="0"/>
              <a:cs typeface="Arial" pitchFamily="34" charset="0"/>
            </a:endParaRPr>
          </a:p>
        </p:txBody>
      </p:sp>
      <p:pic>
        <p:nvPicPr>
          <p:cNvPr id="27653" name="Picture 2" descr="http://upload.wikimedia.org/wikipedia/commons/thumb/9/95/Runoff_of_soil_%26_fertilizer.jpg/280px-Runoff_of_soil_%26_fertilizer.jpg"/>
          <p:cNvPicPr>
            <a:picLocks noChangeAspect="1" noChangeArrowheads="1"/>
          </p:cNvPicPr>
          <p:nvPr/>
        </p:nvPicPr>
        <p:blipFill>
          <a:blip r:embed="rId4" cstate="print"/>
          <a:srcRect/>
          <a:stretch>
            <a:fillRect/>
          </a:stretch>
        </p:blipFill>
        <p:spPr bwMode="auto">
          <a:xfrm>
            <a:off x="4419600" y="3886200"/>
            <a:ext cx="3276600" cy="2339975"/>
          </a:xfrm>
          <a:prstGeom prst="rect">
            <a:avLst/>
          </a:prstGeom>
          <a:noFill/>
          <a:ln w="9525">
            <a:noFill/>
            <a:miter lim="800000"/>
            <a:headEnd/>
            <a:tailEnd/>
          </a:ln>
        </p:spPr>
      </p:pic>
    </p:spTree>
    <p:extLst>
      <p:ext uri="{BB962C8B-B14F-4D97-AF65-F5344CB8AC3E}">
        <p14:creationId xmlns:p14="http://schemas.microsoft.com/office/powerpoint/2010/main" val="21728565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normAutofit/>
          </a:bodyPr>
          <a:lstStyle/>
          <a:p>
            <a:pPr>
              <a:defRPr/>
            </a:pPr>
            <a:r>
              <a:rPr lang="en-US" sz="4000" b="1" dirty="0" smtClean="0">
                <a:solidFill>
                  <a:srgbClr val="C00000"/>
                </a:solidFill>
                <a:latin typeface="Arial" pitchFamily="34" charset="0"/>
                <a:cs typeface="Arial" pitchFamily="34" charset="0"/>
              </a:rPr>
              <a:t>Examples of NPS</a:t>
            </a:r>
          </a:p>
        </p:txBody>
      </p:sp>
      <p:sp>
        <p:nvSpPr>
          <p:cNvPr id="28675" name="Content Placeholder 2"/>
          <p:cNvSpPr>
            <a:spLocks noGrp="1"/>
          </p:cNvSpPr>
          <p:nvPr>
            <p:ph idx="1"/>
          </p:nvPr>
        </p:nvSpPr>
        <p:spPr>
          <a:xfrm>
            <a:off x="457200" y="1371600"/>
            <a:ext cx="4114800" cy="1905000"/>
          </a:xfrm>
        </p:spPr>
        <p:txBody>
          <a:bodyPr/>
          <a:lstStyle/>
          <a:p>
            <a:r>
              <a:rPr lang="en-US" sz="2000" dirty="0" smtClean="0">
                <a:latin typeface="Arial" pitchFamily="34" charset="0"/>
                <a:cs typeface="Arial" pitchFamily="34" charset="0"/>
              </a:rPr>
              <a:t>Oil and grease from cars</a:t>
            </a:r>
          </a:p>
          <a:p>
            <a:r>
              <a:rPr lang="en-US" sz="2000" dirty="0" smtClean="0">
                <a:latin typeface="Arial" pitchFamily="34" charset="0"/>
                <a:cs typeface="Arial" pitchFamily="34" charset="0"/>
              </a:rPr>
              <a:t>Fertilizers</a:t>
            </a:r>
          </a:p>
          <a:p>
            <a:r>
              <a:rPr lang="en-US" sz="2000" dirty="0" smtClean="0">
                <a:latin typeface="Arial" pitchFamily="34" charset="0"/>
                <a:cs typeface="Arial" pitchFamily="34" charset="0"/>
              </a:rPr>
              <a:t>Animal waste</a:t>
            </a:r>
          </a:p>
          <a:p>
            <a:r>
              <a:rPr lang="en-US" sz="2000" dirty="0" smtClean="0">
                <a:latin typeface="Arial" pitchFamily="34" charset="0"/>
                <a:cs typeface="Arial" pitchFamily="34" charset="0"/>
              </a:rPr>
              <a:t>Grass clippings</a:t>
            </a:r>
          </a:p>
          <a:p>
            <a:r>
              <a:rPr lang="en-US" sz="2000" dirty="0" smtClean="0">
                <a:latin typeface="Arial" pitchFamily="34" charset="0"/>
                <a:cs typeface="Arial" pitchFamily="34" charset="0"/>
              </a:rPr>
              <a:t>Septic systems</a:t>
            </a:r>
          </a:p>
        </p:txBody>
      </p:sp>
      <p:sp>
        <p:nvSpPr>
          <p:cNvPr id="28676" name="Content Placeholder 2"/>
          <p:cNvSpPr txBox="1">
            <a:spLocks/>
          </p:cNvSpPr>
          <p:nvPr/>
        </p:nvSpPr>
        <p:spPr bwMode="auto">
          <a:xfrm>
            <a:off x="4648200" y="1371600"/>
            <a:ext cx="4114800" cy="1905000"/>
          </a:xfrm>
          <a:prstGeom prst="rect">
            <a:avLst/>
          </a:prstGeom>
          <a:noFill/>
          <a:ln w="9525">
            <a:noFill/>
            <a:miter lim="800000"/>
            <a:headEnd/>
            <a:tailEnd/>
          </a:ln>
        </p:spPr>
        <p:txBody>
          <a:bodyPr/>
          <a:lstStyle/>
          <a:p>
            <a:pPr marL="342900" indent="-342900">
              <a:spcBef>
                <a:spcPct val="20000"/>
              </a:spcBef>
              <a:buClr>
                <a:srgbClr val="C00000"/>
              </a:buClr>
              <a:buFont typeface="Arial" pitchFamily="34" charset="0"/>
              <a:buChar char="•"/>
            </a:pPr>
            <a:r>
              <a:rPr lang="en-US" sz="2000" dirty="0">
                <a:latin typeface="Arial" pitchFamily="34" charset="0"/>
                <a:cs typeface="Arial" pitchFamily="34" charset="0"/>
              </a:rPr>
              <a:t>Sewage leaks</a:t>
            </a:r>
          </a:p>
          <a:p>
            <a:pPr marL="342900" indent="-342900">
              <a:spcBef>
                <a:spcPct val="20000"/>
              </a:spcBef>
              <a:buClr>
                <a:srgbClr val="C00000"/>
              </a:buClr>
              <a:buFont typeface="Arial" pitchFamily="34" charset="0"/>
              <a:buChar char="•"/>
            </a:pPr>
            <a:r>
              <a:rPr lang="en-US" sz="2000" dirty="0">
                <a:latin typeface="Arial" pitchFamily="34" charset="0"/>
                <a:cs typeface="Arial" pitchFamily="34" charset="0"/>
              </a:rPr>
              <a:t>Household cleaning products</a:t>
            </a:r>
          </a:p>
          <a:p>
            <a:pPr marL="342900" indent="-342900">
              <a:spcBef>
                <a:spcPct val="20000"/>
              </a:spcBef>
              <a:buClr>
                <a:srgbClr val="C00000"/>
              </a:buClr>
              <a:buFont typeface="Arial" pitchFamily="34" charset="0"/>
              <a:buChar char="•"/>
            </a:pPr>
            <a:r>
              <a:rPr lang="en-US" sz="2000" dirty="0">
                <a:latin typeface="Arial" pitchFamily="34" charset="0"/>
                <a:cs typeface="Arial" pitchFamily="34" charset="0"/>
              </a:rPr>
              <a:t>Litter</a:t>
            </a:r>
          </a:p>
          <a:p>
            <a:pPr marL="342900" indent="-342900">
              <a:spcBef>
                <a:spcPct val="20000"/>
              </a:spcBef>
              <a:buClr>
                <a:srgbClr val="C00000"/>
              </a:buClr>
              <a:buFont typeface="Arial" pitchFamily="34" charset="0"/>
              <a:buChar char="•"/>
            </a:pPr>
            <a:r>
              <a:rPr lang="en-US" sz="2000" dirty="0">
                <a:latin typeface="Arial" pitchFamily="34" charset="0"/>
                <a:cs typeface="Arial" pitchFamily="34" charset="0"/>
              </a:rPr>
              <a:t>Agriculture</a:t>
            </a:r>
          </a:p>
          <a:p>
            <a:pPr marL="342900" indent="-342900">
              <a:spcBef>
                <a:spcPct val="20000"/>
              </a:spcBef>
              <a:buClr>
                <a:srgbClr val="C00000"/>
              </a:buClr>
              <a:buFont typeface="Arial" pitchFamily="34" charset="0"/>
              <a:buChar char="•"/>
            </a:pPr>
            <a:r>
              <a:rPr lang="en-US" sz="2000" dirty="0">
                <a:latin typeface="Arial" pitchFamily="34" charset="0"/>
                <a:cs typeface="Arial" pitchFamily="34" charset="0"/>
              </a:rPr>
              <a:t>Sediment</a:t>
            </a:r>
          </a:p>
          <a:p>
            <a:pPr marL="342900" indent="-342900">
              <a:spcBef>
                <a:spcPct val="20000"/>
              </a:spcBef>
              <a:buClr>
                <a:srgbClr val="C00000"/>
              </a:buClr>
            </a:pPr>
            <a:endParaRPr lang="en-US" sz="2000" dirty="0">
              <a:latin typeface="Arial" pitchFamily="34" charset="0"/>
              <a:cs typeface="Arial" pitchFamily="34" charset="0"/>
            </a:endParaRPr>
          </a:p>
        </p:txBody>
      </p:sp>
      <p:pic>
        <p:nvPicPr>
          <p:cNvPr id="28677" name="Picture 5" descr="400_F_7796405_VsgBQX4VBvdb8NWTg76jNPD748JUR3dn.jpg"/>
          <p:cNvPicPr>
            <a:picLocks noChangeAspect="1"/>
          </p:cNvPicPr>
          <p:nvPr/>
        </p:nvPicPr>
        <p:blipFill>
          <a:blip r:embed="rId3" cstate="print"/>
          <a:srcRect/>
          <a:stretch>
            <a:fillRect/>
          </a:stretch>
        </p:blipFill>
        <p:spPr bwMode="auto">
          <a:xfrm>
            <a:off x="685800" y="3352800"/>
            <a:ext cx="2921000" cy="1949450"/>
          </a:xfrm>
          <a:prstGeom prst="rect">
            <a:avLst/>
          </a:prstGeom>
          <a:noFill/>
          <a:ln w="9525">
            <a:noFill/>
            <a:miter lim="800000"/>
            <a:headEnd/>
            <a:tailEnd/>
          </a:ln>
        </p:spPr>
      </p:pic>
      <p:pic>
        <p:nvPicPr>
          <p:cNvPr id="28678" name="Picture 2" descr="Cleaning products"/>
          <p:cNvPicPr>
            <a:picLocks noChangeAspect="1" noChangeArrowheads="1"/>
          </p:cNvPicPr>
          <p:nvPr/>
        </p:nvPicPr>
        <p:blipFill>
          <a:blip r:embed="rId4" cstate="print"/>
          <a:srcRect/>
          <a:stretch>
            <a:fillRect/>
          </a:stretch>
        </p:blipFill>
        <p:spPr bwMode="auto">
          <a:xfrm>
            <a:off x="304800" y="5029200"/>
            <a:ext cx="1752600" cy="1406525"/>
          </a:xfrm>
          <a:prstGeom prst="rect">
            <a:avLst/>
          </a:prstGeom>
          <a:noFill/>
          <a:ln w="9525">
            <a:noFill/>
            <a:miter lim="800000"/>
            <a:headEnd/>
            <a:tailEnd/>
          </a:ln>
        </p:spPr>
      </p:pic>
      <p:pic>
        <p:nvPicPr>
          <p:cNvPr id="28679" name="Picture 4" descr="http://www.aboutmyplanet.com/files/2009/05/litter.jpg"/>
          <p:cNvPicPr>
            <a:picLocks noChangeAspect="1" noChangeArrowheads="1"/>
          </p:cNvPicPr>
          <p:nvPr/>
        </p:nvPicPr>
        <p:blipFill>
          <a:blip r:embed="rId5" cstate="print"/>
          <a:srcRect/>
          <a:stretch>
            <a:fillRect/>
          </a:stretch>
        </p:blipFill>
        <p:spPr bwMode="auto">
          <a:xfrm>
            <a:off x="6226222" y="4441778"/>
            <a:ext cx="2476500" cy="1857375"/>
          </a:xfrm>
          <a:prstGeom prst="rect">
            <a:avLst/>
          </a:prstGeom>
          <a:noFill/>
          <a:ln w="9525">
            <a:noFill/>
            <a:miter lim="800000"/>
            <a:headEnd/>
            <a:tailEnd/>
          </a:ln>
        </p:spPr>
      </p:pic>
      <p:pic>
        <p:nvPicPr>
          <p:cNvPr id="28680" name="Picture 6" descr="http://aggie-horticulture.tamu.edu/syllabi/302/new/graphics/F/fertilizer.jpg"/>
          <p:cNvPicPr>
            <a:picLocks noChangeAspect="1" noChangeArrowheads="1"/>
          </p:cNvPicPr>
          <p:nvPr/>
        </p:nvPicPr>
        <p:blipFill>
          <a:blip r:embed="rId6" cstate="print"/>
          <a:srcRect/>
          <a:stretch>
            <a:fillRect/>
          </a:stretch>
        </p:blipFill>
        <p:spPr bwMode="auto">
          <a:xfrm>
            <a:off x="2146300" y="5176541"/>
            <a:ext cx="1905000" cy="1431925"/>
          </a:xfrm>
          <a:prstGeom prst="rect">
            <a:avLst/>
          </a:prstGeom>
          <a:noFill/>
          <a:ln w="9525">
            <a:noFill/>
            <a:miter lim="800000"/>
            <a:headEnd/>
            <a:tailEnd/>
          </a:ln>
        </p:spPr>
      </p:pic>
      <p:pic>
        <p:nvPicPr>
          <p:cNvPr id="28681" name="Picture 10" descr="http://www.nurseriesonline.com.au/Articles/aerobin/grassClippings.jpg"/>
          <p:cNvPicPr>
            <a:picLocks noChangeAspect="1" noChangeArrowheads="1"/>
          </p:cNvPicPr>
          <p:nvPr/>
        </p:nvPicPr>
        <p:blipFill>
          <a:blip r:embed="rId7" cstate="print"/>
          <a:srcRect/>
          <a:stretch>
            <a:fillRect/>
          </a:stretch>
        </p:blipFill>
        <p:spPr bwMode="auto">
          <a:xfrm>
            <a:off x="4338661" y="4724400"/>
            <a:ext cx="1600200" cy="1600200"/>
          </a:xfrm>
          <a:prstGeom prst="rect">
            <a:avLst/>
          </a:prstGeom>
          <a:noFill/>
          <a:ln w="9525">
            <a:noFill/>
            <a:miter lim="800000"/>
            <a:headEnd/>
            <a:tailEnd/>
          </a:ln>
        </p:spPr>
      </p:pic>
      <p:pic>
        <p:nvPicPr>
          <p:cNvPr id="28682" name="Picture 8" descr="Canada_geese.jpg"/>
          <p:cNvPicPr>
            <a:picLocks noChangeAspect="1" noChangeArrowheads="1"/>
          </p:cNvPicPr>
          <p:nvPr/>
        </p:nvPicPr>
        <p:blipFill>
          <a:blip r:embed="rId8" cstate="print"/>
          <a:srcRect t="16789" b="13472"/>
          <a:stretch>
            <a:fillRect/>
          </a:stretch>
        </p:blipFill>
        <p:spPr bwMode="auto">
          <a:xfrm>
            <a:off x="3733800" y="3347776"/>
            <a:ext cx="3200400" cy="1676400"/>
          </a:xfrm>
          <a:prstGeom prst="rect">
            <a:avLst/>
          </a:prstGeom>
          <a:noFill/>
          <a:ln w="9525">
            <a:noFill/>
            <a:miter lim="800000"/>
            <a:headEnd/>
            <a:tailEnd/>
          </a:ln>
        </p:spPr>
      </p:pic>
    </p:spTree>
    <p:extLst>
      <p:ext uri="{BB962C8B-B14F-4D97-AF65-F5344CB8AC3E}">
        <p14:creationId xmlns:p14="http://schemas.microsoft.com/office/powerpoint/2010/main" val="6529687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a:bodyPr>
          <a:lstStyle/>
          <a:p>
            <a:pPr>
              <a:defRPr/>
            </a:pPr>
            <a:r>
              <a:rPr lang="en-US" sz="4000" b="1" dirty="0" smtClean="0">
                <a:solidFill>
                  <a:srgbClr val="C00000"/>
                </a:solidFill>
                <a:latin typeface="Arial" pitchFamily="34" charset="0"/>
                <a:cs typeface="Arial" pitchFamily="34" charset="0"/>
              </a:rPr>
              <a:t>Impact of NPS</a:t>
            </a:r>
          </a:p>
        </p:txBody>
      </p:sp>
      <p:sp>
        <p:nvSpPr>
          <p:cNvPr id="29699" name="Content Placeholder 2"/>
          <p:cNvSpPr>
            <a:spLocks noGrp="1"/>
          </p:cNvSpPr>
          <p:nvPr>
            <p:ph idx="1"/>
          </p:nvPr>
        </p:nvSpPr>
        <p:spPr>
          <a:xfrm>
            <a:off x="533400" y="1295400"/>
            <a:ext cx="4191000" cy="4525963"/>
          </a:xfrm>
        </p:spPr>
        <p:txBody>
          <a:bodyPr/>
          <a:lstStyle/>
          <a:p>
            <a:pPr>
              <a:lnSpc>
                <a:spcPct val="90000"/>
              </a:lnSpc>
              <a:buFontTx/>
              <a:buChar char="•"/>
            </a:pPr>
            <a:r>
              <a:rPr lang="en-US" sz="2400" dirty="0" smtClean="0">
                <a:latin typeface="Arial" pitchFamily="34" charset="0"/>
                <a:cs typeface="Arial" pitchFamily="34" charset="0"/>
              </a:rPr>
              <a:t>Fish and wildlife</a:t>
            </a:r>
          </a:p>
          <a:p>
            <a:pPr>
              <a:lnSpc>
                <a:spcPct val="90000"/>
              </a:lnSpc>
              <a:buFontTx/>
              <a:buChar char="•"/>
            </a:pPr>
            <a:r>
              <a:rPr lang="en-US" sz="2400" dirty="0" smtClean="0">
                <a:latin typeface="Arial" pitchFamily="34" charset="0"/>
                <a:cs typeface="Arial" pitchFamily="34" charset="0"/>
              </a:rPr>
              <a:t>Recreational water activities</a:t>
            </a:r>
          </a:p>
          <a:p>
            <a:pPr>
              <a:lnSpc>
                <a:spcPct val="90000"/>
              </a:lnSpc>
              <a:buFontTx/>
              <a:buChar char="•"/>
            </a:pPr>
            <a:r>
              <a:rPr lang="en-US" sz="2400" dirty="0" smtClean="0">
                <a:latin typeface="Arial" pitchFamily="34" charset="0"/>
                <a:cs typeface="Arial" pitchFamily="34" charset="0"/>
              </a:rPr>
              <a:t>Commercial fishing</a:t>
            </a:r>
          </a:p>
          <a:p>
            <a:pPr>
              <a:lnSpc>
                <a:spcPct val="90000"/>
              </a:lnSpc>
              <a:buFontTx/>
              <a:buChar char="•"/>
            </a:pPr>
            <a:r>
              <a:rPr lang="en-US" sz="2400" dirty="0" smtClean="0">
                <a:latin typeface="Arial" pitchFamily="34" charset="0"/>
                <a:cs typeface="Arial" pitchFamily="34" charset="0"/>
              </a:rPr>
              <a:t>Tourism</a:t>
            </a:r>
          </a:p>
          <a:p>
            <a:pPr>
              <a:lnSpc>
                <a:spcPct val="90000"/>
              </a:lnSpc>
              <a:buFontTx/>
              <a:buChar char="•"/>
            </a:pPr>
            <a:r>
              <a:rPr lang="en-US" sz="2400" dirty="0" smtClean="0">
                <a:latin typeface="Arial" pitchFamily="34" charset="0"/>
                <a:cs typeface="Arial" pitchFamily="34" charset="0"/>
              </a:rPr>
              <a:t>Drinking water quality</a:t>
            </a:r>
          </a:p>
          <a:p>
            <a:endParaRPr lang="en-US" sz="2400" dirty="0" smtClean="0">
              <a:latin typeface="Arial" pitchFamily="34" charset="0"/>
              <a:cs typeface="Arial" pitchFamily="34" charset="0"/>
            </a:endParaRPr>
          </a:p>
        </p:txBody>
      </p:sp>
      <p:pic>
        <p:nvPicPr>
          <p:cNvPr id="29700" name="Picture 4" descr="algae pond 1"/>
          <p:cNvPicPr>
            <a:picLocks noChangeAspect="1" noChangeArrowheads="1"/>
          </p:cNvPicPr>
          <p:nvPr/>
        </p:nvPicPr>
        <p:blipFill>
          <a:blip r:embed="rId3" cstate="print"/>
          <a:srcRect l="12106" t="10426" r="24529" b="6161"/>
          <a:stretch>
            <a:fillRect/>
          </a:stretch>
        </p:blipFill>
        <p:spPr bwMode="auto">
          <a:xfrm>
            <a:off x="941388" y="3886200"/>
            <a:ext cx="2792412" cy="2438400"/>
          </a:xfrm>
          <a:prstGeom prst="rect">
            <a:avLst/>
          </a:prstGeom>
          <a:noFill/>
          <a:ln w="9525">
            <a:noFill/>
            <a:miter lim="800000"/>
            <a:headEnd/>
            <a:tailEnd/>
          </a:ln>
        </p:spPr>
      </p:pic>
      <p:pic>
        <p:nvPicPr>
          <p:cNvPr id="29701" name="Picture 6" descr="http://smkalammegah.files.wordpress.com/2010/07/types-of-water-pollution.jpg"/>
          <p:cNvPicPr>
            <a:picLocks noChangeAspect="1" noChangeArrowheads="1"/>
          </p:cNvPicPr>
          <p:nvPr/>
        </p:nvPicPr>
        <p:blipFill>
          <a:blip r:embed="rId4" cstate="print"/>
          <a:srcRect/>
          <a:stretch>
            <a:fillRect/>
          </a:stretch>
        </p:blipFill>
        <p:spPr bwMode="auto">
          <a:xfrm>
            <a:off x="4813300" y="1371600"/>
            <a:ext cx="3675063" cy="2438400"/>
          </a:xfrm>
          <a:prstGeom prst="rect">
            <a:avLst/>
          </a:prstGeom>
          <a:noFill/>
          <a:ln w="9525">
            <a:noFill/>
            <a:miter lim="800000"/>
            <a:headEnd/>
            <a:tailEnd/>
          </a:ln>
        </p:spPr>
      </p:pic>
      <p:pic>
        <p:nvPicPr>
          <p:cNvPr id="29702" name="Picture 7"/>
          <p:cNvPicPr>
            <a:picLocks noChangeAspect="1" noChangeArrowheads="1"/>
          </p:cNvPicPr>
          <p:nvPr/>
        </p:nvPicPr>
        <p:blipFill>
          <a:blip r:embed="rId5" cstate="print">
            <a:lum bright="10000"/>
          </a:blip>
          <a:srcRect l="2026" b="13515"/>
          <a:stretch>
            <a:fillRect/>
          </a:stretch>
        </p:blipFill>
        <p:spPr bwMode="auto">
          <a:xfrm>
            <a:off x="4800600" y="3886200"/>
            <a:ext cx="3683000" cy="2438400"/>
          </a:xfrm>
          <a:prstGeom prst="rect">
            <a:avLst/>
          </a:prstGeom>
          <a:noFill/>
          <a:ln w="9525">
            <a:noFill/>
            <a:miter lim="800000"/>
            <a:headEnd/>
            <a:tailEnd/>
          </a:ln>
        </p:spPr>
      </p:pic>
    </p:spTree>
    <p:extLst>
      <p:ext uri="{BB962C8B-B14F-4D97-AF65-F5344CB8AC3E}">
        <p14:creationId xmlns:p14="http://schemas.microsoft.com/office/powerpoint/2010/main" val="11975044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C00000"/>
                </a:solidFill>
                <a:latin typeface="Arial" pitchFamily="34" charset="0"/>
                <a:cs typeface="Arial" pitchFamily="34" charset="0"/>
              </a:rPr>
              <a:t>Groundwater Recharge Requires…</a:t>
            </a:r>
            <a:endParaRPr lang="en-US" sz="3600" b="1" dirty="0">
              <a:solidFill>
                <a:srgbClr val="C00000"/>
              </a:solidFill>
              <a:latin typeface="Arial" pitchFamily="34" charset="0"/>
              <a:cs typeface="Arial" pitchFamily="34" charset="0"/>
            </a:endParaRPr>
          </a:p>
        </p:txBody>
      </p:sp>
      <p:sp>
        <p:nvSpPr>
          <p:cNvPr id="3" name="Content Placeholder 2"/>
          <p:cNvSpPr>
            <a:spLocks noGrp="1"/>
          </p:cNvSpPr>
          <p:nvPr>
            <p:ph sz="half" idx="1"/>
          </p:nvPr>
        </p:nvSpPr>
        <p:spPr>
          <a:xfrm>
            <a:off x="457200" y="1600200"/>
            <a:ext cx="4038600" cy="4964373"/>
          </a:xfrm>
        </p:spPr>
        <p:txBody>
          <a:bodyPr>
            <a:normAutofit lnSpcReduction="10000"/>
          </a:bodyPr>
          <a:lstStyle/>
          <a:p>
            <a:r>
              <a:rPr lang="en-US" dirty="0" smtClean="0"/>
              <a:t>Healthy soils</a:t>
            </a:r>
          </a:p>
          <a:p>
            <a:pPr lvl="1"/>
            <a:r>
              <a:rPr lang="en-US" dirty="0" smtClean="0"/>
              <a:t>Permeability</a:t>
            </a:r>
          </a:p>
          <a:p>
            <a:pPr lvl="1"/>
            <a:r>
              <a:rPr lang="en-US" dirty="0" smtClean="0"/>
              <a:t>Hydraulic conductivity</a:t>
            </a:r>
          </a:p>
          <a:p>
            <a:r>
              <a:rPr lang="en-US" dirty="0" smtClean="0"/>
              <a:t>Vertical separation from seasonable high water table or groundwater table</a:t>
            </a:r>
          </a:p>
          <a:p>
            <a:r>
              <a:rPr lang="en-US" dirty="0" smtClean="0"/>
              <a:t>Suitable distance from foundations, basements and septic systems</a:t>
            </a:r>
          </a:p>
        </p:txBody>
      </p:sp>
      <p:pic>
        <p:nvPicPr>
          <p:cNvPr id="18" name="Picture 2" descr="http://www.atmos.albany.edu/daes/atmclasses/atm301/soil_xsec.jpg"/>
          <p:cNvPicPr>
            <a:picLocks noGrp="1" noChangeAspect="1" noChangeArrowheads="1"/>
          </p:cNvPicPr>
          <p:nvPr>
            <p:ph sz="half" idx="2"/>
          </p:nvPr>
        </p:nvPicPr>
        <p:blipFill>
          <a:blip r:embed="rId3" cstate="print"/>
          <a:stretch>
            <a:fillRect/>
          </a:stretch>
        </p:blipFill>
        <p:spPr bwMode="auto">
          <a:xfrm>
            <a:off x="4648200" y="2519403"/>
            <a:ext cx="4038600" cy="2687557"/>
          </a:xfrm>
          <a:prstGeom prst="rect">
            <a:avLst/>
          </a:prstGeom>
          <a:noFill/>
          <a:ln w="9525">
            <a:noFill/>
            <a:miter lim="800000"/>
            <a:headEnd/>
            <a:tailEnd/>
          </a:ln>
        </p:spPr>
      </p:pic>
    </p:spTree>
    <p:extLst>
      <p:ext uri="{BB962C8B-B14F-4D97-AF65-F5344CB8AC3E}">
        <p14:creationId xmlns:p14="http://schemas.microsoft.com/office/powerpoint/2010/main" val="37865961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C00000"/>
                </a:solidFill>
                <a:latin typeface="Arial" pitchFamily="34" charset="0"/>
                <a:cs typeface="Arial" pitchFamily="34" charset="0"/>
              </a:rPr>
              <a:t>Groundwater Recharge…</a:t>
            </a:r>
            <a:endParaRPr lang="en-US" sz="4000" b="1" dirty="0">
              <a:solidFill>
                <a:srgbClr val="C00000"/>
              </a:solidFill>
              <a:latin typeface="Arial" pitchFamily="34" charset="0"/>
              <a:cs typeface="Arial" pitchFamily="34" charset="0"/>
            </a:endParaRPr>
          </a:p>
        </p:txBody>
      </p:sp>
      <p:pic>
        <p:nvPicPr>
          <p:cNvPr id="15" name="Picture 9" descr="ch3_SIMPLE1"/>
          <p:cNvPicPr>
            <a:picLocks noGrp="1" noChangeAspect="1" noChangeArrowheads="1"/>
          </p:cNvPicPr>
          <p:nvPr>
            <p:ph idx="1"/>
          </p:nvPr>
        </p:nvPicPr>
        <p:blipFill>
          <a:blip r:embed="rId2" cstate="print"/>
          <a:srcRect l="2474" t="28730" r="2474" b="4255"/>
          <a:stretch>
            <a:fillRect/>
          </a:stretch>
        </p:blipFill>
        <p:spPr bwMode="auto">
          <a:xfrm>
            <a:off x="307914" y="1801501"/>
            <a:ext cx="8555466" cy="3562066"/>
          </a:xfrm>
          <a:prstGeom prst="rect">
            <a:avLst/>
          </a:prstGeom>
          <a:noFill/>
          <a:ln w="9525">
            <a:noFill/>
            <a:miter lim="800000"/>
            <a:headEnd/>
            <a:tailEnd/>
          </a:ln>
        </p:spPr>
      </p:pic>
      <p:grpSp>
        <p:nvGrpSpPr>
          <p:cNvPr id="3" name="Group 25"/>
          <p:cNvGrpSpPr/>
          <p:nvPr/>
        </p:nvGrpSpPr>
        <p:grpSpPr>
          <a:xfrm>
            <a:off x="2281287" y="3514513"/>
            <a:ext cx="2696066" cy="307777"/>
            <a:chOff x="2281287" y="3514513"/>
            <a:chExt cx="2696066" cy="307777"/>
          </a:xfrm>
        </p:grpSpPr>
        <p:cxnSp>
          <p:nvCxnSpPr>
            <p:cNvPr id="19" name="Straight Arrow Connector 18"/>
            <p:cNvCxnSpPr/>
            <p:nvPr/>
          </p:nvCxnSpPr>
          <p:spPr>
            <a:xfrm>
              <a:off x="2281287" y="3770722"/>
              <a:ext cx="2696066" cy="9426"/>
            </a:xfrm>
            <a:prstGeom prst="straightConnector1">
              <a:avLst/>
            </a:prstGeom>
            <a:ln w="254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432105" y="3514513"/>
              <a:ext cx="2340192" cy="307777"/>
            </a:xfrm>
            <a:prstGeom prst="rect">
              <a:avLst/>
            </a:prstGeom>
            <a:noFill/>
          </p:spPr>
          <p:txBody>
            <a:bodyPr wrap="none" rtlCol="0">
              <a:spAutoFit/>
            </a:bodyPr>
            <a:lstStyle/>
            <a:p>
              <a:r>
                <a:rPr lang="en-US" sz="1400" dirty="0" smtClean="0"/>
                <a:t>Safe Distance from Structures</a:t>
              </a:r>
              <a:endParaRPr lang="en-US" sz="1400" dirty="0"/>
            </a:p>
          </p:txBody>
        </p:sp>
      </p:grpSp>
      <p:sp>
        <p:nvSpPr>
          <p:cNvPr id="17" name="Freeform 16"/>
          <p:cNvSpPr/>
          <p:nvPr/>
        </p:nvSpPr>
        <p:spPr>
          <a:xfrm>
            <a:off x="311085" y="4539007"/>
            <a:ext cx="7569723" cy="628453"/>
          </a:xfrm>
          <a:custGeom>
            <a:avLst/>
            <a:gdLst>
              <a:gd name="connsiteX0" fmla="*/ 7569723 w 7569723"/>
              <a:gd name="connsiteY0" fmla="*/ 570322 h 628453"/>
              <a:gd name="connsiteX1" fmla="*/ 6825006 w 7569723"/>
              <a:gd name="connsiteY1" fmla="*/ 589175 h 628453"/>
              <a:gd name="connsiteX2" fmla="*/ 5948313 w 7569723"/>
              <a:gd name="connsiteY2" fmla="*/ 626882 h 628453"/>
              <a:gd name="connsiteX3" fmla="*/ 4741682 w 7569723"/>
              <a:gd name="connsiteY3" fmla="*/ 579748 h 628453"/>
              <a:gd name="connsiteX4" fmla="*/ 4034672 w 7569723"/>
              <a:gd name="connsiteY4" fmla="*/ 400639 h 628453"/>
              <a:gd name="connsiteX5" fmla="*/ 3261674 w 7569723"/>
              <a:gd name="connsiteY5" fmla="*/ 268664 h 628453"/>
              <a:gd name="connsiteX6" fmla="*/ 2535810 w 7569723"/>
              <a:gd name="connsiteY6" fmla="*/ 146115 h 628453"/>
              <a:gd name="connsiteX7" fmla="*/ 1461154 w 7569723"/>
              <a:gd name="connsiteY7" fmla="*/ 61274 h 628453"/>
              <a:gd name="connsiteX8" fmla="*/ 527901 w 7569723"/>
              <a:gd name="connsiteY8" fmla="*/ 4713 h 628453"/>
              <a:gd name="connsiteX9" fmla="*/ 0 w 7569723"/>
              <a:gd name="connsiteY9" fmla="*/ 32994 h 62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69723" h="628453">
                <a:moveTo>
                  <a:pt x="7569723" y="570322"/>
                </a:moveTo>
                <a:lnTo>
                  <a:pt x="6825006" y="589175"/>
                </a:lnTo>
                <a:cubicBezTo>
                  <a:pt x="6554771" y="598602"/>
                  <a:pt x="6295534" y="628453"/>
                  <a:pt x="5948313" y="626882"/>
                </a:cubicBezTo>
                <a:cubicBezTo>
                  <a:pt x="5601092" y="625311"/>
                  <a:pt x="5060622" y="617455"/>
                  <a:pt x="4741682" y="579748"/>
                </a:cubicBezTo>
                <a:cubicBezTo>
                  <a:pt x="4422742" y="542041"/>
                  <a:pt x="4281340" y="452486"/>
                  <a:pt x="4034672" y="400639"/>
                </a:cubicBezTo>
                <a:cubicBezTo>
                  <a:pt x="3788004" y="348792"/>
                  <a:pt x="3261674" y="268664"/>
                  <a:pt x="3261674" y="268664"/>
                </a:cubicBezTo>
                <a:cubicBezTo>
                  <a:pt x="3011864" y="226243"/>
                  <a:pt x="2835897" y="180680"/>
                  <a:pt x="2535810" y="146115"/>
                </a:cubicBezTo>
                <a:cubicBezTo>
                  <a:pt x="2235723" y="111550"/>
                  <a:pt x="1461154" y="61274"/>
                  <a:pt x="1461154" y="61274"/>
                </a:cubicBezTo>
                <a:cubicBezTo>
                  <a:pt x="1126503" y="37707"/>
                  <a:pt x="771427" y="9426"/>
                  <a:pt x="527901" y="4713"/>
                </a:cubicBezTo>
                <a:cubicBezTo>
                  <a:pt x="284375" y="0"/>
                  <a:pt x="142187" y="16497"/>
                  <a:pt x="0" y="32994"/>
                </a:cubicBezTo>
              </a:path>
            </a:pathLst>
          </a:custGeom>
          <a:ln w="31750">
            <a:solidFill>
              <a:srgbClr val="00B0F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26"/>
          <p:cNvGrpSpPr/>
          <p:nvPr/>
        </p:nvGrpSpPr>
        <p:grpSpPr>
          <a:xfrm>
            <a:off x="5156462" y="4760536"/>
            <a:ext cx="1781666" cy="430887"/>
            <a:chOff x="5156462" y="4760536"/>
            <a:chExt cx="1781666" cy="430887"/>
          </a:xfrm>
        </p:grpSpPr>
        <p:cxnSp>
          <p:nvCxnSpPr>
            <p:cNvPr id="21" name="Straight Arrow Connector 20"/>
            <p:cNvCxnSpPr/>
            <p:nvPr/>
          </p:nvCxnSpPr>
          <p:spPr>
            <a:xfrm>
              <a:off x="5156462" y="4760536"/>
              <a:ext cx="18853" cy="369216"/>
            </a:xfrm>
            <a:prstGeom prst="straightConnector1">
              <a:avLst/>
            </a:prstGeom>
            <a:ln w="19050">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175315" y="4760536"/>
              <a:ext cx="1762813" cy="430887"/>
            </a:xfrm>
            <a:prstGeom prst="rect">
              <a:avLst/>
            </a:prstGeom>
            <a:noFill/>
          </p:spPr>
          <p:txBody>
            <a:bodyPr wrap="square" rtlCol="0">
              <a:spAutoFit/>
            </a:bodyPr>
            <a:lstStyle/>
            <a:p>
              <a:r>
                <a:rPr lang="en-US" sz="1100" dirty="0" smtClean="0"/>
                <a:t>Minimum Distance from Seasonal High Water Table</a:t>
              </a:r>
              <a:endParaRPr lang="en-US" sz="1100" dirty="0"/>
            </a:p>
          </p:txBody>
        </p:sp>
      </p:grpSp>
    </p:spTree>
    <p:extLst>
      <p:ext uri="{BB962C8B-B14F-4D97-AF65-F5344CB8AC3E}">
        <p14:creationId xmlns:p14="http://schemas.microsoft.com/office/powerpoint/2010/main" val="137216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3" descr="vegetated_basin4"/>
          <p:cNvPicPr>
            <a:picLocks noChangeAspect="1" noChangeArrowheads="1"/>
          </p:cNvPicPr>
          <p:nvPr/>
        </p:nvPicPr>
        <p:blipFill>
          <a:blip r:embed="rId2" cstate="print"/>
          <a:srcRect/>
          <a:stretch>
            <a:fillRect/>
          </a:stretch>
        </p:blipFill>
        <p:spPr bwMode="auto">
          <a:xfrm>
            <a:off x="-838200" y="-228600"/>
            <a:ext cx="6146896" cy="3962400"/>
          </a:xfrm>
          <a:prstGeom prst="rect">
            <a:avLst/>
          </a:prstGeom>
          <a:noFill/>
          <a:ln>
            <a:miter lim="800000"/>
            <a:headEnd/>
            <a:tailEnd/>
          </a:ln>
        </p:spPr>
      </p:pic>
      <p:pic>
        <p:nvPicPr>
          <p:cNvPr id="8" name="Picture 6" descr="CurbExt.bmp"/>
          <p:cNvPicPr>
            <a:picLocks noChangeAspect="1"/>
          </p:cNvPicPr>
          <p:nvPr/>
        </p:nvPicPr>
        <p:blipFill>
          <a:blip r:embed="rId3" cstate="print"/>
          <a:srcRect l="1028" t="1864" r="2056" b="18644"/>
          <a:stretch>
            <a:fillRect/>
          </a:stretch>
        </p:blipFill>
        <p:spPr bwMode="auto">
          <a:xfrm>
            <a:off x="4648199" y="-304800"/>
            <a:ext cx="4495801" cy="4065066"/>
          </a:xfrm>
          <a:prstGeom prst="rect">
            <a:avLst/>
          </a:prstGeom>
          <a:noFill/>
          <a:ln w="9525">
            <a:noFill/>
            <a:miter lim="800000"/>
            <a:headEnd/>
            <a:tailEnd/>
          </a:ln>
        </p:spPr>
      </p:pic>
      <p:sp>
        <p:nvSpPr>
          <p:cNvPr id="9" name="TextBox 8"/>
          <p:cNvSpPr txBox="1"/>
          <p:nvPr/>
        </p:nvSpPr>
        <p:spPr>
          <a:xfrm>
            <a:off x="1752599" y="3039147"/>
            <a:ext cx="5791200" cy="707886"/>
          </a:xfrm>
          <a:prstGeom prst="rect">
            <a:avLst/>
          </a:prstGeom>
          <a:noFill/>
        </p:spPr>
        <p:txBody>
          <a:bodyPr wrap="square" rtlCol="0">
            <a:spAutoFit/>
          </a:bodyPr>
          <a:lstStyle/>
          <a:p>
            <a:pPr algn="ctr"/>
            <a:r>
              <a:rPr lang="en-US" sz="4000" b="1" dirty="0" smtClean="0">
                <a:solidFill>
                  <a:schemeClr val="bg1"/>
                </a:solidFill>
              </a:rPr>
              <a:t>Bioretention Systems</a:t>
            </a:r>
            <a:endParaRPr lang="en-US" sz="4000" b="1" dirty="0">
              <a:solidFill>
                <a:schemeClr val="bg1"/>
              </a:solidFill>
            </a:endParaRPr>
          </a:p>
        </p:txBody>
      </p:sp>
      <p:pic>
        <p:nvPicPr>
          <p:cNvPr id="7" name="Content Placeholder 6" descr="blueHouse.jpg"/>
          <p:cNvPicPr>
            <a:picLocks noGrp="1" noChangeAspect="1"/>
          </p:cNvPicPr>
          <p:nvPr>
            <p:ph idx="1"/>
          </p:nvPr>
        </p:nvPicPr>
        <p:blipFill>
          <a:blip r:embed="rId4" cstate="print"/>
          <a:stretch>
            <a:fillRect/>
          </a:stretch>
        </p:blipFill>
        <p:spPr>
          <a:xfrm>
            <a:off x="4410362" y="3733800"/>
            <a:ext cx="4733638" cy="3124201"/>
          </a:xfrm>
        </p:spPr>
      </p:pic>
      <p:pic>
        <p:nvPicPr>
          <p:cNvPr id="4" name="Picture 9" descr="Bioretention1.jpg"/>
          <p:cNvPicPr>
            <a:picLocks noChangeAspect="1"/>
          </p:cNvPicPr>
          <p:nvPr/>
        </p:nvPicPr>
        <p:blipFill>
          <a:blip r:embed="rId5" cstate="print"/>
          <a:srcRect/>
          <a:stretch>
            <a:fillRect/>
          </a:stretch>
        </p:blipFill>
        <p:spPr bwMode="auto">
          <a:xfrm>
            <a:off x="-256152" y="3711191"/>
            <a:ext cx="4666514" cy="3429001"/>
          </a:xfrm>
          <a:prstGeom prst="rect">
            <a:avLst/>
          </a:prstGeom>
          <a:noFill/>
          <a:ln w="9525">
            <a:noFill/>
            <a:miter lim="800000"/>
            <a:headEnd/>
            <a:tailEnd/>
          </a:ln>
        </p:spPr>
      </p:pic>
    </p:spTree>
    <p:extLst>
      <p:ext uri="{BB962C8B-B14F-4D97-AF65-F5344CB8AC3E}">
        <p14:creationId xmlns:p14="http://schemas.microsoft.com/office/powerpoint/2010/main" val="20043621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57200" y="0"/>
            <a:ext cx="8153400" cy="1066800"/>
          </a:xfrm>
          <a:prstGeom prst="rect">
            <a:avLst/>
          </a:prstGeom>
          <a:noFill/>
          <a:ln w="9525">
            <a:noFill/>
            <a:miter lim="800000"/>
            <a:headEnd/>
            <a:tailEnd/>
          </a:ln>
        </p:spPr>
        <p:txBody>
          <a:bodyPr anchor="ctr"/>
          <a:lstStyle/>
          <a:p>
            <a:pPr algn="ctr">
              <a:defRPr/>
            </a:pPr>
            <a:r>
              <a:rPr lang="en-US" sz="4400" b="1" dirty="0" smtClean="0">
                <a:solidFill>
                  <a:srgbClr val="C00000"/>
                </a:solidFill>
                <a:latin typeface="Arial" panose="020B0604020202020204" pitchFamily="34" charset="0"/>
                <a:cs typeface="Arial" panose="020B0604020202020204" pitchFamily="34" charset="0"/>
              </a:rPr>
              <a:t>Problem:  Stormwater Runoff</a:t>
            </a:r>
            <a:endParaRPr lang="en-US" sz="4400" b="1" dirty="0">
              <a:solidFill>
                <a:srgbClr val="C00000"/>
              </a:solidFill>
              <a:latin typeface="Arial" panose="020B0604020202020204" pitchFamily="34" charset="0"/>
              <a:cs typeface="Arial" panose="020B0604020202020204" pitchFamily="34" charset="0"/>
            </a:endParaRPr>
          </a:p>
        </p:txBody>
      </p:sp>
      <p:sp>
        <p:nvSpPr>
          <p:cNvPr id="12291" name="Rectangle 3"/>
          <p:cNvSpPr>
            <a:spLocks noChangeArrowheads="1"/>
          </p:cNvSpPr>
          <p:nvPr/>
        </p:nvSpPr>
        <p:spPr bwMode="auto">
          <a:xfrm>
            <a:off x="482600" y="5473700"/>
            <a:ext cx="8458200" cy="1143000"/>
          </a:xfrm>
          <a:prstGeom prst="rect">
            <a:avLst/>
          </a:prstGeom>
          <a:noFill/>
          <a:ln w="9525">
            <a:noFill/>
            <a:miter lim="800000"/>
            <a:headEnd/>
            <a:tailEnd/>
          </a:ln>
        </p:spPr>
        <p:txBody>
          <a:bodyPr/>
          <a:lstStyle/>
          <a:p>
            <a:pPr indent="4763">
              <a:spcBef>
                <a:spcPct val="20000"/>
              </a:spcBef>
              <a:buClr>
                <a:srgbClr val="000066"/>
              </a:buClr>
              <a:buFont typeface="Wingdings" pitchFamily="2" charset="2"/>
              <a:buNone/>
              <a:defRPr/>
            </a:pPr>
            <a:r>
              <a:rPr lang="en-US" sz="2400" dirty="0" err="1">
                <a:solidFill>
                  <a:schemeClr val="tx1">
                    <a:lumMod val="85000"/>
                    <a:lumOff val="15000"/>
                  </a:schemeClr>
                </a:solidFill>
                <a:latin typeface="Arial" panose="020B0604020202020204" pitchFamily="34" charset="0"/>
                <a:cs typeface="Arial" panose="020B0604020202020204" pitchFamily="34" charset="0"/>
              </a:rPr>
              <a:t>Stormwater</a:t>
            </a:r>
            <a:r>
              <a:rPr lang="en-US" sz="2400" dirty="0">
                <a:solidFill>
                  <a:schemeClr val="tx1">
                    <a:lumMod val="85000"/>
                    <a:lumOff val="15000"/>
                  </a:schemeClr>
                </a:solidFill>
                <a:latin typeface="Arial" panose="020B0604020202020204" pitchFamily="34" charset="0"/>
                <a:cs typeface="Arial" panose="020B0604020202020204" pitchFamily="34" charset="0"/>
              </a:rPr>
              <a:t> is the water from rain or melting snows that can become “runoff,” flowing over the ground surface and returning to lakes and streams.</a:t>
            </a:r>
            <a:r>
              <a:rPr lang="en-US" sz="2000" dirty="0">
                <a:solidFill>
                  <a:schemeClr val="tx1">
                    <a:lumMod val="85000"/>
                    <a:lumOff val="15000"/>
                  </a:schemeClr>
                </a:solidFill>
                <a:latin typeface="Arial" panose="020B0604020202020204" pitchFamily="34" charset="0"/>
                <a:cs typeface="Arial" panose="020B0604020202020204" pitchFamily="34" charset="0"/>
              </a:rPr>
              <a:t>  </a:t>
            </a:r>
          </a:p>
        </p:txBody>
      </p:sp>
      <p:pic>
        <p:nvPicPr>
          <p:cNvPr id="12292" name="Picture 11" descr="IMG_1782.JPG"/>
          <p:cNvPicPr>
            <a:picLocks noChangeAspect="1"/>
          </p:cNvPicPr>
          <p:nvPr/>
        </p:nvPicPr>
        <p:blipFill>
          <a:blip r:embed="rId3" cstate="print"/>
          <a:srcRect t="16637" b="13814"/>
          <a:stretch>
            <a:fillRect/>
          </a:stretch>
        </p:blipFill>
        <p:spPr bwMode="auto">
          <a:xfrm>
            <a:off x="685800" y="838200"/>
            <a:ext cx="3541713" cy="2362200"/>
          </a:xfrm>
          <a:prstGeom prst="rect">
            <a:avLst/>
          </a:prstGeom>
          <a:noFill/>
          <a:ln w="9525">
            <a:noFill/>
            <a:miter lim="800000"/>
            <a:headEnd/>
            <a:tailEnd/>
          </a:ln>
        </p:spPr>
      </p:pic>
      <p:pic>
        <p:nvPicPr>
          <p:cNvPr id="12293" name="Picture 12" descr="IMG_1790.JPG"/>
          <p:cNvPicPr>
            <a:picLocks noChangeAspect="1"/>
          </p:cNvPicPr>
          <p:nvPr/>
        </p:nvPicPr>
        <p:blipFill>
          <a:blip r:embed="rId4" cstate="print"/>
          <a:srcRect/>
          <a:stretch>
            <a:fillRect/>
          </a:stretch>
        </p:blipFill>
        <p:spPr bwMode="auto">
          <a:xfrm>
            <a:off x="685800" y="2838450"/>
            <a:ext cx="3556000" cy="2667000"/>
          </a:xfrm>
          <a:prstGeom prst="rect">
            <a:avLst/>
          </a:prstGeom>
          <a:noFill/>
          <a:ln w="9525">
            <a:noFill/>
            <a:miter lim="800000"/>
            <a:headEnd/>
            <a:tailEnd/>
          </a:ln>
        </p:spPr>
      </p:pic>
      <p:pic>
        <p:nvPicPr>
          <p:cNvPr id="12294" name="Picture 13" descr="IMG_1811.JPG"/>
          <p:cNvPicPr>
            <a:picLocks noChangeAspect="1"/>
          </p:cNvPicPr>
          <p:nvPr/>
        </p:nvPicPr>
        <p:blipFill>
          <a:blip r:embed="rId5" cstate="print"/>
          <a:srcRect/>
          <a:stretch>
            <a:fillRect/>
          </a:stretch>
        </p:blipFill>
        <p:spPr bwMode="auto">
          <a:xfrm>
            <a:off x="4876800" y="838200"/>
            <a:ext cx="3581400" cy="2686050"/>
          </a:xfrm>
          <a:prstGeom prst="rect">
            <a:avLst/>
          </a:prstGeom>
          <a:noFill/>
          <a:ln w="9525">
            <a:noFill/>
            <a:miter lim="800000"/>
            <a:headEnd/>
            <a:tailEnd/>
          </a:ln>
        </p:spPr>
      </p:pic>
      <p:pic>
        <p:nvPicPr>
          <p:cNvPr id="12295" name="Picture 4" descr="storm runoff"/>
          <p:cNvPicPr>
            <a:picLocks noChangeAspect="1" noChangeArrowheads="1"/>
          </p:cNvPicPr>
          <p:nvPr/>
        </p:nvPicPr>
        <p:blipFill>
          <a:blip r:embed="rId6" cstate="print"/>
          <a:srcRect/>
          <a:stretch>
            <a:fillRect/>
          </a:stretch>
        </p:blipFill>
        <p:spPr bwMode="auto">
          <a:xfrm>
            <a:off x="4876800" y="2819400"/>
            <a:ext cx="3581400" cy="2686050"/>
          </a:xfrm>
          <a:prstGeom prst="rect">
            <a:avLst/>
          </a:prstGeom>
          <a:noFill/>
          <a:ln w="9525">
            <a:noFill/>
            <a:miter lim="800000"/>
            <a:headEnd/>
            <a:tailEnd/>
          </a:ln>
        </p:spPr>
      </p:pic>
    </p:spTree>
    <p:extLst>
      <p:ext uri="{BB962C8B-B14F-4D97-AF65-F5344CB8AC3E}">
        <p14:creationId xmlns:p14="http://schemas.microsoft.com/office/powerpoint/2010/main" val="5099996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C00000"/>
                </a:solidFill>
                <a:latin typeface="Arial" pitchFamily="34" charset="0"/>
                <a:cs typeface="Arial" pitchFamily="34" charset="0"/>
              </a:rPr>
              <a:t>Manufactured Treatment Devices</a:t>
            </a:r>
            <a:br>
              <a:rPr lang="en-US" sz="3600" b="1" dirty="0" smtClean="0">
                <a:solidFill>
                  <a:srgbClr val="C00000"/>
                </a:solidFill>
                <a:latin typeface="Arial" pitchFamily="34" charset="0"/>
                <a:cs typeface="Arial" pitchFamily="34" charset="0"/>
              </a:rPr>
            </a:br>
            <a:r>
              <a:rPr lang="en-US" sz="3600" b="1" dirty="0" smtClean="0">
                <a:solidFill>
                  <a:srgbClr val="C00000"/>
                </a:solidFill>
                <a:latin typeface="Arial" pitchFamily="34" charset="0"/>
                <a:cs typeface="Arial" pitchFamily="34" charset="0"/>
              </a:rPr>
              <a:t>(off-line devices)</a:t>
            </a:r>
            <a:endParaRPr lang="en-US" sz="3600" b="1" dirty="0">
              <a:solidFill>
                <a:srgbClr val="C00000"/>
              </a:solidFill>
              <a:latin typeface="Arial" pitchFamily="34" charset="0"/>
              <a:cs typeface="Arial" pitchFamily="34" charset="0"/>
            </a:endParaRPr>
          </a:p>
        </p:txBody>
      </p:sp>
      <p:pic>
        <p:nvPicPr>
          <p:cNvPr id="4" name="Content Placeholder 3" descr="aquaswirl.jpg"/>
          <p:cNvPicPr>
            <a:picLocks noGrp="1" noChangeAspect="1"/>
          </p:cNvPicPr>
          <p:nvPr>
            <p:ph idx="1"/>
          </p:nvPr>
        </p:nvPicPr>
        <p:blipFill>
          <a:blip r:embed="rId2" cstate="print"/>
          <a:stretch>
            <a:fillRect/>
          </a:stretch>
        </p:blipFill>
        <p:spPr>
          <a:xfrm>
            <a:off x="5105400" y="2590800"/>
            <a:ext cx="2190750" cy="1885950"/>
          </a:xfrm>
        </p:spPr>
      </p:pic>
      <p:pic>
        <p:nvPicPr>
          <p:cNvPr id="5" name="Picture 4" descr="jellyfish FIlter.jpg"/>
          <p:cNvPicPr>
            <a:picLocks noChangeAspect="1"/>
          </p:cNvPicPr>
          <p:nvPr/>
        </p:nvPicPr>
        <p:blipFill>
          <a:blip r:embed="rId3" cstate="print"/>
          <a:stretch>
            <a:fillRect/>
          </a:stretch>
        </p:blipFill>
        <p:spPr>
          <a:xfrm>
            <a:off x="1171575" y="2011401"/>
            <a:ext cx="3276600" cy="3276600"/>
          </a:xfrm>
          <a:prstGeom prst="rect">
            <a:avLst/>
          </a:prstGeom>
        </p:spPr>
      </p:pic>
      <p:sp>
        <p:nvSpPr>
          <p:cNvPr id="6" name="Rectangle 5"/>
          <p:cNvSpPr/>
          <p:nvPr/>
        </p:nvSpPr>
        <p:spPr>
          <a:xfrm>
            <a:off x="2400300" y="5486400"/>
            <a:ext cx="5410200" cy="646331"/>
          </a:xfrm>
          <a:prstGeom prst="rect">
            <a:avLst/>
          </a:prstGeom>
        </p:spPr>
        <p:txBody>
          <a:bodyPr wrap="square">
            <a:spAutoFit/>
          </a:bodyPr>
          <a:lstStyle/>
          <a:p>
            <a:r>
              <a:rPr lang="en-US" b="1" dirty="0" smtClean="0">
                <a:latin typeface="Arial" panose="020B0604020202020204" pitchFamily="34" charset="0"/>
                <a:ea typeface="Calibri" pitchFamily="34" charset="0"/>
                <a:cs typeface="Arial" panose="020B0604020202020204" pitchFamily="34" charset="0"/>
              </a:rPr>
              <a:t>          </a:t>
            </a:r>
            <a:r>
              <a:rPr lang="en-US" b="1" dirty="0" smtClean="0">
                <a:latin typeface="Arial" panose="020B0604020202020204" pitchFamily="34" charset="0"/>
                <a:ea typeface="Calibri" pitchFamily="34" charset="0"/>
                <a:cs typeface="Arial" panose="020B0604020202020204" pitchFamily="34" charset="0"/>
                <a:hlinkClick r:id="rId4"/>
              </a:rPr>
              <a:t>http://www.njstormwater.org/treatment.html</a:t>
            </a:r>
            <a:r>
              <a:rPr lang="en-US" b="1" dirty="0" smtClean="0">
                <a:latin typeface="Arial" panose="020B0604020202020204" pitchFamily="34" charset="0"/>
                <a:ea typeface="Calibri"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80064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b="1" dirty="0" smtClean="0">
                <a:solidFill>
                  <a:srgbClr val="C00000"/>
                </a:solidFill>
                <a:latin typeface="Arial" pitchFamily="34" charset="0"/>
                <a:cs typeface="Arial" pitchFamily="34" charset="0"/>
              </a:rPr>
              <a:t>Table 2: TSS Removal Rates for BMPs</a:t>
            </a:r>
            <a:endParaRPr lang="en-US" sz="3600" b="1" dirty="0">
              <a:solidFill>
                <a:srgbClr val="C00000"/>
              </a:solidFill>
              <a:latin typeface="Arial" pitchFamily="34" charset="0"/>
              <a:cs typeface="Arial" pitchFamily="34" charset="0"/>
            </a:endParaRPr>
          </a:p>
        </p:txBody>
      </p:sp>
      <p:sp>
        <p:nvSpPr>
          <p:cNvPr id="3" name="Content Placeholder 2"/>
          <p:cNvSpPr>
            <a:spLocks noGrp="1"/>
          </p:cNvSpPr>
          <p:nvPr>
            <p:ph idx="1"/>
          </p:nvPr>
        </p:nvSpPr>
        <p:spPr>
          <a:xfrm>
            <a:off x="457200" y="1600200"/>
            <a:ext cx="8458200" cy="4525963"/>
          </a:xfrm>
        </p:spPr>
        <p:txBody>
          <a:bodyPr>
            <a:normAutofit fontScale="85000" lnSpcReduction="20000"/>
          </a:bodyPr>
          <a:lstStyle/>
          <a:p>
            <a:pPr>
              <a:buNone/>
            </a:pPr>
            <a:r>
              <a:rPr lang="en-US" u="sng" dirty="0" smtClean="0"/>
              <a:t>Best Management Practice</a:t>
            </a:r>
            <a:r>
              <a:rPr lang="en-US" dirty="0" smtClean="0"/>
              <a:t>            </a:t>
            </a:r>
            <a:r>
              <a:rPr lang="en-US" u="sng" dirty="0" smtClean="0"/>
              <a:t>TSS Percent Removal Rate</a:t>
            </a:r>
          </a:p>
          <a:p>
            <a:pPr>
              <a:buNone/>
            </a:pPr>
            <a:r>
              <a:rPr lang="en-US" dirty="0" smtClean="0"/>
              <a:t>Bioretention Systems 				90</a:t>
            </a:r>
          </a:p>
          <a:p>
            <a:pPr>
              <a:buNone/>
            </a:pPr>
            <a:r>
              <a:rPr lang="en-US" dirty="0" smtClean="0"/>
              <a:t>Constructed Stormwater Wetland 		90</a:t>
            </a:r>
          </a:p>
          <a:p>
            <a:pPr>
              <a:buNone/>
            </a:pPr>
            <a:r>
              <a:rPr lang="en-US" dirty="0" smtClean="0"/>
              <a:t>Extended Detention Basin 			40-60</a:t>
            </a:r>
          </a:p>
          <a:p>
            <a:pPr>
              <a:buNone/>
            </a:pPr>
            <a:r>
              <a:rPr lang="en-US" dirty="0" smtClean="0"/>
              <a:t>Infiltration Structure 				80</a:t>
            </a:r>
          </a:p>
          <a:p>
            <a:pPr>
              <a:buNone/>
            </a:pPr>
            <a:r>
              <a:rPr lang="en-US" dirty="0" smtClean="0"/>
              <a:t>Sand Filter 						80</a:t>
            </a:r>
          </a:p>
          <a:p>
            <a:pPr>
              <a:buNone/>
            </a:pPr>
            <a:r>
              <a:rPr lang="en-US" dirty="0" smtClean="0"/>
              <a:t>Vegetative Filter Strip 				60-80</a:t>
            </a:r>
          </a:p>
          <a:p>
            <a:pPr>
              <a:buNone/>
            </a:pPr>
            <a:r>
              <a:rPr lang="en-US" dirty="0" smtClean="0"/>
              <a:t>Wet Pond 						50-90</a:t>
            </a:r>
          </a:p>
          <a:p>
            <a:pPr>
              <a:buNone/>
            </a:pPr>
            <a:r>
              <a:rPr lang="en-US" dirty="0" smtClean="0"/>
              <a:t>Manufactured Treatment Device 	See N.J.A.C. 								7:8-5.7(d)</a:t>
            </a:r>
          </a:p>
        </p:txBody>
      </p:sp>
    </p:spTree>
    <p:extLst>
      <p:ext uri="{BB962C8B-B14F-4D97-AF65-F5344CB8AC3E}">
        <p14:creationId xmlns:p14="http://schemas.microsoft.com/office/powerpoint/2010/main" val="11176626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C00000"/>
                </a:solidFill>
                <a:latin typeface="Arial" pitchFamily="34" charset="0"/>
                <a:cs typeface="Arial" pitchFamily="34" charset="0"/>
              </a:rPr>
              <a:t>Bottom line - what does the developer really need to do?</a:t>
            </a:r>
            <a:endParaRPr lang="en-US" b="1" dirty="0">
              <a:solidFill>
                <a:srgbClr val="C00000"/>
              </a:solidFill>
              <a:latin typeface="Arial" pitchFamily="34" charset="0"/>
              <a:cs typeface="Arial" pitchFamily="34" charset="0"/>
            </a:endParaRPr>
          </a:p>
        </p:txBody>
      </p:sp>
      <p:sp>
        <p:nvSpPr>
          <p:cNvPr id="3" name="Content Placeholder 2"/>
          <p:cNvSpPr>
            <a:spLocks noGrp="1"/>
          </p:cNvSpPr>
          <p:nvPr>
            <p:ph idx="1"/>
          </p:nvPr>
        </p:nvSpPr>
        <p:spPr>
          <a:xfrm>
            <a:off x="457200" y="1600200"/>
            <a:ext cx="8229600" cy="3970318"/>
          </a:xfrm>
        </p:spPr>
        <p:txBody>
          <a:bodyPr>
            <a:spAutoFit/>
          </a:bodyPr>
          <a:lstStyle/>
          <a:p>
            <a:pPr marL="514350" indent="-514350">
              <a:buFont typeface="+mj-lt"/>
              <a:buAutoNum type="arabicPeriod"/>
            </a:pPr>
            <a:r>
              <a:rPr lang="en-US" sz="2800" dirty="0" smtClean="0"/>
              <a:t>Maintain groundwater recharge on the site</a:t>
            </a:r>
          </a:p>
          <a:p>
            <a:pPr marL="514350" indent="-514350">
              <a:buFont typeface="+mj-lt"/>
              <a:buAutoNum type="arabicPeriod"/>
            </a:pPr>
            <a:r>
              <a:rPr lang="en-US" sz="2800" dirty="0" smtClean="0"/>
              <a:t>Reduce sediment and nutrients runoff from the site</a:t>
            </a:r>
          </a:p>
          <a:p>
            <a:pPr marL="514350" indent="-514350">
              <a:buFont typeface="+mj-lt"/>
              <a:buAutoNum type="arabicPeriod"/>
            </a:pPr>
            <a:r>
              <a:rPr lang="en-US" sz="2800" dirty="0" smtClean="0"/>
              <a:t>Reduce the peak stormwater runoff from the site</a:t>
            </a:r>
          </a:p>
          <a:p>
            <a:pPr marL="514350" indent="-514350">
              <a:buFont typeface="+mj-lt"/>
              <a:buAutoNum type="arabicPeriod"/>
            </a:pPr>
            <a:endParaRPr lang="en-US" sz="2800" dirty="0" smtClean="0"/>
          </a:p>
          <a:p>
            <a:pPr>
              <a:buNone/>
            </a:pPr>
            <a:endParaRPr lang="en-US" sz="2800" dirty="0" smtClean="0"/>
          </a:p>
          <a:p>
            <a:endParaRPr lang="en-US" sz="2800" dirty="0"/>
          </a:p>
        </p:txBody>
      </p:sp>
      <p:sp>
        <p:nvSpPr>
          <p:cNvPr id="4" name="Title 1"/>
          <p:cNvSpPr txBox="1">
            <a:spLocks/>
          </p:cNvSpPr>
          <p:nvPr/>
        </p:nvSpPr>
        <p:spPr>
          <a:xfrm>
            <a:off x="457200" y="3962400"/>
            <a:ext cx="8229600" cy="1143000"/>
          </a:xfrm>
          <a:prstGeom prst="rect">
            <a:avLst/>
          </a:prstGeom>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C00000"/>
                </a:solidFill>
                <a:effectLst/>
                <a:uLnTx/>
                <a:uFillTx/>
                <a:latin typeface="Arial" pitchFamily="34" charset="0"/>
                <a:ea typeface="+mj-ea"/>
                <a:cs typeface="Arial" pitchFamily="34" charset="0"/>
              </a:rPr>
              <a:t>How should a developer do this?</a:t>
            </a:r>
            <a:endParaRPr kumimoji="0" lang="en-US" sz="4400" b="1" i="0" u="none" strike="noStrike" kern="1200" cap="none" spc="0" normalizeH="0" baseline="0" noProof="0" dirty="0">
              <a:ln>
                <a:noFill/>
              </a:ln>
              <a:solidFill>
                <a:srgbClr val="C00000"/>
              </a:solidFill>
              <a:effectLst/>
              <a:uLnTx/>
              <a:uFillTx/>
              <a:latin typeface="Arial" pitchFamily="34" charset="0"/>
              <a:ea typeface="+mj-ea"/>
              <a:cs typeface="Arial" pitchFamily="34" charset="0"/>
            </a:endParaRPr>
          </a:p>
        </p:txBody>
      </p:sp>
      <p:sp>
        <p:nvSpPr>
          <p:cNvPr id="5" name="Content Placeholder 2"/>
          <p:cNvSpPr txBox="1">
            <a:spLocks/>
          </p:cNvSpPr>
          <p:nvPr/>
        </p:nvSpPr>
        <p:spPr>
          <a:xfrm>
            <a:off x="457200" y="4907340"/>
            <a:ext cx="8534400" cy="1569660"/>
          </a:xfrm>
          <a:prstGeom prst="rect">
            <a:avLst/>
          </a:prstGeom>
        </p:spPr>
        <p:txBody>
          <a:bodyPr vert="horz" wrap="square" lIns="91440" tIns="45720" rIns="91440" bIns="45720" rtlCol="0">
            <a:spAutoFit/>
          </a:bodyPr>
          <a:lstStyle/>
          <a:p>
            <a:pPr marL="798513" marR="0" lvl="0" indent="-798513" algn="l" defTabSz="914400" rtl="0" eaLnBrk="1" fontAlgn="auto" latinLnBrk="0" hangingPunct="1">
              <a:lnSpc>
                <a:spcPct val="100000"/>
              </a:lnSpc>
              <a:spcBef>
                <a:spcPct val="20000"/>
              </a:spcBef>
              <a:spcAft>
                <a:spcPts val="0"/>
              </a:spcAft>
              <a:buClrTx/>
              <a:buSzTx/>
              <a:tabLst/>
              <a:defRPr/>
            </a:pPr>
            <a:r>
              <a:rPr lang="en-US" sz="3200" b="1" dirty="0" smtClean="0">
                <a:latin typeface="Arial" panose="020B0604020202020204" pitchFamily="34" charset="0"/>
                <a:cs typeface="Arial" panose="020B0604020202020204" pitchFamily="34" charset="0"/>
              </a:rPr>
              <a:t>3</a:t>
            </a:r>
            <a:r>
              <a:rPr lang="en-US" sz="3200" b="1" baseline="30000" dirty="0" smtClean="0">
                <a:latin typeface="Arial" panose="020B0604020202020204" pitchFamily="34" charset="0"/>
                <a:cs typeface="Arial" panose="020B0604020202020204" pitchFamily="34" charset="0"/>
              </a:rPr>
              <a:t>rd</a:t>
            </a:r>
            <a:r>
              <a:rPr lang="en-US" sz="3200" b="1" dirty="0" smtClean="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Design systems that reduce peak stormwater runoff rates and meet water quantity requirements.</a:t>
            </a: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965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WATER QUANTITY </a:t>
            </a:r>
            <a:br>
              <a:rPr lang="en-US" b="1" dirty="0" smtClean="0"/>
            </a:br>
            <a:r>
              <a:rPr lang="en-US" b="1" dirty="0" smtClean="0"/>
              <a:t>(NJAC 7.8-5.4(a)3)</a:t>
            </a:r>
            <a:endParaRPr lang="en-US" dirty="0"/>
          </a:p>
        </p:txBody>
      </p:sp>
      <p:sp>
        <p:nvSpPr>
          <p:cNvPr id="3" name="Content Placeholder 2"/>
          <p:cNvSpPr>
            <a:spLocks noGrp="1"/>
          </p:cNvSpPr>
          <p:nvPr>
            <p:ph idx="1"/>
          </p:nvPr>
        </p:nvSpPr>
        <p:spPr>
          <a:xfrm>
            <a:off x="381000" y="1600200"/>
            <a:ext cx="8229600" cy="4525963"/>
          </a:xfrm>
        </p:spPr>
        <p:txBody>
          <a:bodyPr>
            <a:noAutofit/>
          </a:bodyPr>
          <a:lstStyle/>
          <a:p>
            <a:pPr marL="514350" lvl="0" indent="-514350">
              <a:buFont typeface="+mj-lt"/>
              <a:buAutoNum type="arabicPeriod"/>
            </a:pPr>
            <a:r>
              <a:rPr lang="en-US" sz="1800" b="1" dirty="0" smtClean="0"/>
              <a:t>Has the applicant calculated stormwater runoff using NJDEP approved assumptions and factors? </a:t>
            </a:r>
            <a:endParaRPr lang="en-US" sz="1800" dirty="0" smtClean="0"/>
          </a:p>
          <a:p>
            <a:pPr marL="514350" indent="-514350">
              <a:buNone/>
            </a:pPr>
            <a:r>
              <a:rPr lang="en-US" sz="1800" dirty="0" smtClean="0"/>
              <a:t>	These assumptions and factors can be found in the regulations under section NJAC 7:8-5.6.  The Township Engineer or Review Engineer should be able to verify that the calculations were done correctly.</a:t>
            </a:r>
          </a:p>
          <a:p>
            <a:pPr marL="514350" indent="-514350">
              <a:buNone/>
            </a:pPr>
            <a:r>
              <a:rPr lang="en-US" sz="1800" dirty="0" smtClean="0"/>
              <a:t>	If yes, go to Question #2.  If no, application is incomplete at this time.</a:t>
            </a:r>
          </a:p>
          <a:p>
            <a:pPr marL="514350" lvl="0" indent="-514350">
              <a:buNone/>
            </a:pPr>
            <a:endParaRPr lang="en-US" sz="1800" b="1" dirty="0" smtClean="0"/>
          </a:p>
        </p:txBody>
      </p:sp>
    </p:spTree>
    <p:extLst>
      <p:ext uri="{BB962C8B-B14F-4D97-AF65-F5344CB8AC3E}">
        <p14:creationId xmlns:p14="http://schemas.microsoft.com/office/powerpoint/2010/main" val="38770946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WATER QUANTITY </a:t>
            </a:r>
            <a:br>
              <a:rPr lang="en-US" sz="3600" b="1" dirty="0" smtClean="0"/>
            </a:br>
            <a:r>
              <a:rPr lang="en-US" sz="3600" b="1" dirty="0" smtClean="0"/>
              <a:t>(NJAC 7.8-5.4(a)3)</a:t>
            </a:r>
            <a:endParaRPr lang="en-US" sz="3600" dirty="0"/>
          </a:p>
        </p:txBody>
      </p:sp>
      <p:sp>
        <p:nvSpPr>
          <p:cNvPr id="3" name="Content Placeholder 2"/>
          <p:cNvSpPr>
            <a:spLocks noGrp="1"/>
          </p:cNvSpPr>
          <p:nvPr>
            <p:ph idx="1"/>
          </p:nvPr>
        </p:nvSpPr>
        <p:spPr>
          <a:xfrm>
            <a:off x="228600" y="1600200"/>
            <a:ext cx="8686800" cy="4525963"/>
          </a:xfrm>
        </p:spPr>
        <p:txBody>
          <a:bodyPr>
            <a:noAutofit/>
          </a:bodyPr>
          <a:lstStyle/>
          <a:p>
            <a:pPr marL="514350" lvl="0" indent="-514350">
              <a:buNone/>
            </a:pPr>
            <a:r>
              <a:rPr lang="en-US" sz="1600" b="1" dirty="0" smtClean="0"/>
              <a:t>2.	Has the applicant calculated the pre and post-construction peak runoff for the </a:t>
            </a:r>
            <a:br>
              <a:rPr lang="en-US" sz="1600" b="1" dirty="0" smtClean="0"/>
            </a:br>
            <a:r>
              <a:rPr lang="en-US" sz="1600" b="1" dirty="0" smtClean="0"/>
              <a:t>2-year, 10-year, and 100-year storm events?</a:t>
            </a:r>
            <a:endParaRPr lang="en-US" sz="1600" dirty="0" smtClean="0"/>
          </a:p>
          <a:p>
            <a:pPr marL="514350" indent="-514350">
              <a:buNone/>
            </a:pPr>
            <a:r>
              <a:rPr lang="en-US" sz="1600" dirty="0" smtClean="0"/>
              <a:t>	If yes, has the applicant demonstrated compliance with ONE of the following requirements?</a:t>
            </a:r>
          </a:p>
          <a:p>
            <a:pPr marL="971550" lvl="1" indent="-514350">
              <a:buFont typeface="+mj-lt"/>
              <a:buAutoNum type="alphaLcPeriod"/>
            </a:pPr>
            <a:r>
              <a:rPr lang="en-US" sz="1600" dirty="0" smtClean="0"/>
              <a:t>Has the applicant submitted adequate hydrologic and hydraulic analyses demonstrating the post-construction runoff hydrographs (2-yr, 10-yr, and 100-yr) do not exceed the corresponding pre-construction hydrographs?</a:t>
            </a:r>
          </a:p>
          <a:p>
            <a:pPr marL="971550" lvl="1" indent="-514350">
              <a:buFont typeface="+mj-lt"/>
              <a:buAutoNum type="alphaLcPeriod"/>
            </a:pPr>
            <a:r>
              <a:rPr lang="en-US" sz="1600" dirty="0" smtClean="0"/>
              <a:t>Has the applicant submitted adequate hydrologic and hydraulic analyses demonstrating that there is no increase as compared to the pre-construction condition in the peak runoff rates leaving the site (2-yr, 10-yr, and 100-yr) and that the increase volume or change in timing will not increase flood damage at or downstream of the project site.</a:t>
            </a:r>
          </a:p>
          <a:p>
            <a:pPr marL="971550" lvl="1" indent="-514350">
              <a:buFont typeface="+mj-lt"/>
              <a:buAutoNum type="alphaLcPeriod"/>
            </a:pPr>
            <a:r>
              <a:rPr lang="en-US" sz="1600" dirty="0" smtClean="0"/>
              <a:t>Has the applicant submitted adequate hydrologic and hydraulic analyses demonstrating that the post-construction peak runoff rates (2-yr, 10-yr, and </a:t>
            </a:r>
            <a:br>
              <a:rPr lang="en-US" sz="1600" dirty="0" smtClean="0"/>
            </a:br>
            <a:r>
              <a:rPr lang="en-US" sz="1600" dirty="0" smtClean="0"/>
              <a:t>100-yr) are 50%, 75%, and 80% respectively of the pre-construction runoff rates.</a:t>
            </a:r>
          </a:p>
          <a:p>
            <a:pPr marL="514350" indent="-514350">
              <a:buNone/>
            </a:pPr>
            <a:r>
              <a:rPr lang="en-US" sz="1600" dirty="0" smtClean="0"/>
              <a:t>	If the applicant has NOT demonstrated compliance with one of the requirements outlined above, the application is incomplete at this time.</a:t>
            </a:r>
          </a:p>
          <a:p>
            <a:pPr marL="514350" indent="-514350">
              <a:buFont typeface="+mj-lt"/>
              <a:buAutoNum type="arabicPeriod"/>
            </a:pPr>
            <a:endParaRPr lang="en-US" sz="1600" dirty="0"/>
          </a:p>
        </p:txBody>
      </p:sp>
    </p:spTree>
    <p:extLst>
      <p:ext uri="{BB962C8B-B14F-4D97-AF65-F5344CB8AC3E}">
        <p14:creationId xmlns:p14="http://schemas.microsoft.com/office/powerpoint/2010/main" val="3756048524"/>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C00000"/>
                </a:solidFill>
                <a:latin typeface="Arial" pitchFamily="34" charset="0"/>
                <a:cs typeface="Arial" pitchFamily="34" charset="0"/>
              </a:rPr>
              <a:t>Summary</a:t>
            </a:r>
            <a:endParaRPr lang="en-US" sz="4000" b="1" dirty="0">
              <a:solidFill>
                <a:srgbClr val="C00000"/>
              </a:solidFill>
              <a:latin typeface="Arial" pitchFamily="34" charset="0"/>
              <a:cs typeface="Arial" pitchFamily="34" charset="0"/>
            </a:endParaRPr>
          </a:p>
        </p:txBody>
      </p:sp>
      <p:sp>
        <p:nvSpPr>
          <p:cNvPr id="3" name="Content Placeholder 2"/>
          <p:cNvSpPr>
            <a:spLocks noGrp="1"/>
          </p:cNvSpPr>
          <p:nvPr>
            <p:ph idx="1"/>
          </p:nvPr>
        </p:nvSpPr>
        <p:spPr/>
        <p:txBody>
          <a:bodyPr/>
          <a:lstStyle/>
          <a:p>
            <a:pPr marL="6350" indent="7938">
              <a:buNone/>
            </a:pPr>
            <a:r>
              <a:rPr lang="en-US" sz="3600" dirty="0" smtClean="0"/>
              <a:t>The best way for an applicant to meet the NJ </a:t>
            </a:r>
            <a:r>
              <a:rPr lang="en-US" sz="3600" dirty="0" err="1" smtClean="0"/>
              <a:t>Stormwater</a:t>
            </a:r>
            <a:r>
              <a:rPr lang="en-US" sz="3600" dirty="0" smtClean="0"/>
              <a:t> Management regulations is to:</a:t>
            </a:r>
          </a:p>
          <a:p>
            <a:pPr marL="971550" lvl="1" indent="-514350">
              <a:buFont typeface="+mj-lt"/>
              <a:buAutoNum type="arabicPeriod"/>
            </a:pPr>
            <a:r>
              <a:rPr lang="en-US" sz="3200" dirty="0" smtClean="0"/>
              <a:t>Incorporate </a:t>
            </a:r>
            <a:r>
              <a:rPr lang="en-US" sz="3200" i="1" dirty="0" smtClean="0"/>
              <a:t>nonstructural</a:t>
            </a:r>
            <a:r>
              <a:rPr lang="en-US" sz="3200" dirty="0" smtClean="0"/>
              <a:t> strategies</a:t>
            </a:r>
          </a:p>
          <a:p>
            <a:pPr marL="971550" lvl="1" indent="-514350">
              <a:buFont typeface="+mj-lt"/>
              <a:buAutoNum type="arabicPeriod"/>
            </a:pPr>
            <a:r>
              <a:rPr lang="en-US" sz="3200" dirty="0" smtClean="0"/>
              <a:t>Address water </a:t>
            </a:r>
            <a:r>
              <a:rPr lang="en-US" sz="3200" i="1" dirty="0" smtClean="0"/>
              <a:t>quality</a:t>
            </a:r>
            <a:r>
              <a:rPr lang="en-US" sz="3200" dirty="0" smtClean="0"/>
              <a:t> and groundwater </a:t>
            </a:r>
            <a:r>
              <a:rPr lang="en-US" sz="3200" i="1" dirty="0" smtClean="0"/>
              <a:t>recharge</a:t>
            </a:r>
            <a:r>
              <a:rPr lang="en-US" sz="3200" dirty="0" smtClean="0"/>
              <a:t> requirements</a:t>
            </a:r>
          </a:p>
          <a:p>
            <a:pPr marL="971550" lvl="1" indent="-514350">
              <a:buFont typeface="+mj-lt"/>
              <a:buAutoNum type="arabicPeriod"/>
            </a:pPr>
            <a:r>
              <a:rPr lang="en-US" sz="3200" dirty="0" smtClean="0"/>
              <a:t>Ensure that proposed designs meet water </a:t>
            </a:r>
            <a:r>
              <a:rPr lang="en-US" sz="3200" i="1" dirty="0" smtClean="0"/>
              <a:t>quantity</a:t>
            </a:r>
            <a:r>
              <a:rPr lang="en-US" sz="3200" dirty="0" smtClean="0"/>
              <a:t> requirements </a:t>
            </a:r>
            <a:endParaRPr lang="en-US" sz="3200" dirty="0"/>
          </a:p>
        </p:txBody>
      </p:sp>
    </p:spTree>
    <p:extLst>
      <p:ext uri="{BB962C8B-B14F-4D97-AF65-F5344CB8AC3E}">
        <p14:creationId xmlns:p14="http://schemas.microsoft.com/office/powerpoint/2010/main" val="30224457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075"/>
            <a:ext cx="8229600" cy="1143000"/>
          </a:xfrm>
        </p:spPr>
        <p:txBody>
          <a:bodyPr>
            <a:normAutofit fontScale="90000"/>
          </a:bodyPr>
          <a:lstStyle/>
          <a:p>
            <a:r>
              <a:rPr lang="en-US" b="1" dirty="0" smtClean="0">
                <a:solidFill>
                  <a:srgbClr val="C00000"/>
                </a:solidFill>
                <a:latin typeface="Arial" pitchFamily="34" charset="0"/>
                <a:cs typeface="Arial" pitchFamily="34" charset="0"/>
              </a:rPr>
              <a:t>How do we integrate these tools into the review process?</a:t>
            </a:r>
            <a:endParaRPr lang="en-US" b="1" dirty="0">
              <a:solidFill>
                <a:srgbClr val="C00000"/>
              </a:solidFill>
              <a:latin typeface="Arial" pitchFamily="34" charset="0"/>
              <a:cs typeface="Arial" pitchFamily="34" charset="0"/>
            </a:endParaRPr>
          </a:p>
        </p:txBody>
      </p:sp>
      <p:sp>
        <p:nvSpPr>
          <p:cNvPr id="3" name="Content Placeholder 2"/>
          <p:cNvSpPr>
            <a:spLocks noGrp="1"/>
          </p:cNvSpPr>
          <p:nvPr>
            <p:ph idx="1"/>
          </p:nvPr>
        </p:nvSpPr>
        <p:spPr>
          <a:xfrm>
            <a:off x="457200" y="1798637"/>
            <a:ext cx="8229600" cy="4525963"/>
          </a:xfrm>
        </p:spPr>
        <p:txBody>
          <a:bodyPr>
            <a:normAutofit fontScale="92500" lnSpcReduction="20000"/>
          </a:bodyPr>
          <a:lstStyle/>
          <a:p>
            <a:r>
              <a:rPr lang="en-US" dirty="0" smtClean="0"/>
              <a:t>All questions should be publicly available for all applicants, review engineers, and residents</a:t>
            </a:r>
          </a:p>
          <a:p>
            <a:r>
              <a:rPr lang="en-US" dirty="0" smtClean="0"/>
              <a:t>Members of the planning and/or zoning boards and/or environmental commission should </a:t>
            </a:r>
            <a:r>
              <a:rPr lang="en-US" b="1" u="sng" dirty="0" smtClean="0"/>
              <a:t>be prepared to ask these questions </a:t>
            </a:r>
            <a:r>
              <a:rPr lang="en-US" dirty="0" smtClean="0"/>
              <a:t>of the Township’s review engineer and applicant</a:t>
            </a:r>
          </a:p>
          <a:p>
            <a:r>
              <a:rPr lang="en-US" dirty="0" smtClean="0"/>
              <a:t>Understand that these questions outline the </a:t>
            </a:r>
            <a:r>
              <a:rPr lang="en-US" b="1" u="sng" dirty="0" smtClean="0"/>
              <a:t>minimum requirements</a:t>
            </a:r>
            <a:r>
              <a:rPr lang="en-US" dirty="0" smtClean="0"/>
              <a:t> as defined in the NJ </a:t>
            </a:r>
            <a:r>
              <a:rPr lang="en-US" dirty="0" err="1" smtClean="0"/>
              <a:t>Stormwater</a:t>
            </a:r>
            <a:r>
              <a:rPr lang="en-US" dirty="0" smtClean="0"/>
              <a:t> Management Rules</a:t>
            </a:r>
            <a:endParaRPr lang="en-US" dirty="0"/>
          </a:p>
        </p:txBody>
      </p:sp>
    </p:spTree>
    <p:extLst>
      <p:ext uri="{BB962C8B-B14F-4D97-AF65-F5344CB8AC3E}">
        <p14:creationId xmlns:p14="http://schemas.microsoft.com/office/powerpoint/2010/main" val="9394055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latin typeface="Arial" panose="020B0604020202020204" pitchFamily="34" charset="0"/>
                <a:cs typeface="Arial" panose="020B0604020202020204" pitchFamily="34" charset="0"/>
              </a:rPr>
              <a:t>E-learning Tool Available Online</a:t>
            </a:r>
            <a:endParaRPr lang="en-US" dirty="0">
              <a:latin typeface="Arial" panose="020B0604020202020204" pitchFamily="34" charset="0"/>
              <a:cs typeface="Arial" panose="020B0604020202020204" pitchFamily="34" charset="0"/>
            </a:endParaRPr>
          </a:p>
        </p:txBody>
      </p:sp>
      <p:sp>
        <p:nvSpPr>
          <p:cNvPr id="5" name="Content Placeholder 4"/>
          <p:cNvSpPr>
            <a:spLocks noGrp="1"/>
          </p:cNvSpPr>
          <p:nvPr>
            <p:ph sz="half" idx="1"/>
          </p:nvPr>
        </p:nvSpPr>
        <p:spPr>
          <a:xfrm>
            <a:off x="457200" y="1600201"/>
            <a:ext cx="3200400" cy="4396580"/>
          </a:xfrm>
        </p:spPr>
        <p:txBody>
          <a:bodyPr>
            <a:normAutofit fontScale="62500" lnSpcReduction="20000"/>
          </a:bodyPr>
          <a:lstStyle/>
          <a:p>
            <a:r>
              <a:rPr lang="en-US" sz="3400" dirty="0" smtClean="0"/>
              <a:t>A </a:t>
            </a:r>
            <a:r>
              <a:rPr lang="en-US" sz="3400" b="1" u="sng" dirty="0" smtClean="0"/>
              <a:t>FREE</a:t>
            </a:r>
            <a:r>
              <a:rPr lang="en-US" sz="3400" dirty="0" smtClean="0"/>
              <a:t> interactive E-learning tool is available online </a:t>
            </a:r>
            <a:r>
              <a:rPr lang="en-US" sz="3400" dirty="0" smtClean="0">
                <a:hlinkClick r:id="rId2"/>
              </a:rPr>
              <a:t>http</a:t>
            </a:r>
            <a:r>
              <a:rPr lang="en-US" sz="3400" dirty="0">
                <a:hlinkClick r:id="rId2"/>
              </a:rPr>
              <a:t>://</a:t>
            </a:r>
            <a:r>
              <a:rPr lang="en-US" sz="3400" dirty="0" smtClean="0">
                <a:hlinkClick r:id="rId2"/>
              </a:rPr>
              <a:t>water.rutgers.edu/E-learning.html</a:t>
            </a:r>
            <a:endParaRPr lang="en-US" sz="3400" dirty="0" smtClean="0"/>
          </a:p>
          <a:p>
            <a:r>
              <a:rPr lang="en-US" sz="3400" dirty="0" smtClean="0"/>
              <a:t>The tool is intended </a:t>
            </a:r>
            <a:r>
              <a:rPr lang="en-US" sz="3400" dirty="0"/>
              <a:t>to help you understand if a developer is in compliance with the NJ Stormwater Management Regulations so you can be comfortable in approving or rejecting the developer’s </a:t>
            </a:r>
            <a:r>
              <a:rPr lang="en-US" sz="3400" dirty="0" smtClean="0"/>
              <a:t>plan</a:t>
            </a:r>
            <a:endParaRPr lang="en-US" sz="3400" dirty="0"/>
          </a:p>
          <a:p>
            <a:endParaRPr lang="en-US" dirty="0"/>
          </a:p>
        </p:txBody>
      </p:sp>
      <p:pic>
        <p:nvPicPr>
          <p:cNvPr id="7" name="Content Placeholder 6"/>
          <p:cNvPicPr>
            <a:picLocks noGrp="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810000" y="1524000"/>
            <a:ext cx="4953000" cy="4267200"/>
          </a:xfrm>
          <a:prstGeom prst="rect">
            <a:avLst/>
          </a:prstGeom>
        </p:spPr>
      </p:pic>
    </p:spTree>
    <p:extLst>
      <p:ext uri="{BB962C8B-B14F-4D97-AF65-F5344CB8AC3E}">
        <p14:creationId xmlns:p14="http://schemas.microsoft.com/office/powerpoint/2010/main" val="15487799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5791200" y="304800"/>
            <a:ext cx="30480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7" name="Rectangle 6"/>
          <p:cNvSpPr/>
          <p:nvPr/>
        </p:nvSpPr>
        <p:spPr>
          <a:xfrm>
            <a:off x="0" y="0"/>
            <a:ext cx="9144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14400" y="800101"/>
            <a:ext cx="7620000" cy="5257799"/>
          </a:xfrm>
        </p:spPr>
        <p:txBody>
          <a:bodyPr/>
          <a:lstStyle/>
          <a:p>
            <a:r>
              <a:rPr lang="en-US" sz="6600" b="1" dirty="0" smtClean="0"/>
              <a:t>Questions?</a:t>
            </a:r>
            <a:endParaRPr lang="en-US" sz="6600" b="1" dirty="0"/>
          </a:p>
        </p:txBody>
      </p:sp>
    </p:spTree>
    <p:extLst>
      <p:ext uri="{BB962C8B-B14F-4D97-AF65-F5344CB8AC3E}">
        <p14:creationId xmlns:p14="http://schemas.microsoft.com/office/powerpoint/2010/main" val="41898273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95003"/>
            <a:ext cx="9143999" cy="666750"/>
          </a:xfrm>
        </p:spPr>
        <p:txBody>
          <a:bodyPr/>
          <a:lstStyle/>
          <a:p>
            <a:pPr algn="ctr"/>
            <a:r>
              <a:rPr lang="en-US" b="1" kern="1200" dirty="0" smtClean="0">
                <a:solidFill>
                  <a:srgbClr val="C00000"/>
                </a:solidFill>
                <a:latin typeface="Arial" charset="0"/>
                <a:cs typeface="ヒラギノ角ゴ Pro W3" charset="0"/>
              </a:rPr>
              <a:t>Causes of Water Resources Problems in New Jersey</a:t>
            </a:r>
            <a:endParaRPr lang="en-US" b="1" kern="1200" dirty="0">
              <a:solidFill>
                <a:srgbClr val="C00000"/>
              </a:solidFill>
              <a:latin typeface="Arial" charset="0"/>
              <a:cs typeface="ヒラギノ角ゴ Pro W3"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77399"/>
            <a:ext cx="6690447" cy="2580601"/>
          </a:xfrm>
          <a:prstGeom prst="rect">
            <a:avLst/>
          </a:prstGeom>
        </p:spPr>
      </p:pic>
      <p:sp>
        <p:nvSpPr>
          <p:cNvPr id="11" name="Title 1"/>
          <p:cNvSpPr txBox="1">
            <a:spLocks/>
          </p:cNvSpPr>
          <p:nvPr/>
        </p:nvSpPr>
        <p:spPr bwMode="auto">
          <a:xfrm>
            <a:off x="90894" y="2178505"/>
            <a:ext cx="431569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a:solidFill>
                  <a:schemeClr val="tx2"/>
                </a:solidFill>
                <a:latin typeface="Arial" panose="020B0604020202020204" pitchFamily="34" charset="0"/>
                <a:ea typeface="ヒラギノ角ゴ Pro W3" charset="0"/>
                <a:cs typeface="Geneva" charset="0"/>
              </a:defRPr>
            </a:lvl1pPr>
            <a:lvl2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2pPr>
            <a:lvl3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3pPr>
            <a:lvl4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4pPr>
            <a:lvl5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pPr algn="ctr"/>
            <a:r>
              <a:rPr lang="en-US" sz="3600" b="1" dirty="0" smtClean="0">
                <a:solidFill>
                  <a:prstClr val="black"/>
                </a:solidFill>
                <a:latin typeface="Arial" charset="0"/>
                <a:cs typeface="ヒラギノ角ゴ Pro W3" charset="0"/>
              </a:rPr>
              <a:t>1.  Agriculture Land Uses</a:t>
            </a:r>
            <a:endParaRPr lang="en-US" sz="3600" b="1" dirty="0">
              <a:solidFill>
                <a:prstClr val="black"/>
              </a:solidFill>
              <a:latin typeface="Arial" charset="0"/>
              <a:cs typeface="ヒラギノ角ゴ Pro W3" charset="0"/>
            </a:endParaRPr>
          </a:p>
        </p:txBody>
      </p:sp>
      <p:pic>
        <p:nvPicPr>
          <p:cNvPr id="14" name="Picture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54213" y="1333878"/>
            <a:ext cx="4694142" cy="2859866"/>
          </a:xfrm>
          <a:prstGeom prst="rect">
            <a:avLst/>
          </a:prstGeom>
        </p:spPr>
      </p:pic>
    </p:spTree>
    <p:extLst>
      <p:ext uri="{BB962C8B-B14F-4D97-AF65-F5344CB8AC3E}">
        <p14:creationId xmlns:p14="http://schemas.microsoft.com/office/powerpoint/2010/main" val="25796419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val="0"/>
              </a:ext>
            </a:extLst>
          </a:blip>
          <a:srcRect t="18388" b="699"/>
          <a:stretch/>
        </p:blipFill>
        <p:spPr>
          <a:xfrm>
            <a:off x="5671069" y="1477458"/>
            <a:ext cx="3472930" cy="2011680"/>
          </a:xfrm>
          <a:prstGeom prst="rect">
            <a:avLst/>
          </a:prstGeom>
        </p:spPr>
      </p:pic>
      <p:sp>
        <p:nvSpPr>
          <p:cNvPr id="11" name="Title 1"/>
          <p:cNvSpPr>
            <a:spLocks noGrp="1"/>
          </p:cNvSpPr>
          <p:nvPr>
            <p:ph type="title"/>
          </p:nvPr>
        </p:nvSpPr>
        <p:spPr>
          <a:xfrm>
            <a:off x="0" y="418828"/>
            <a:ext cx="9143999" cy="666750"/>
          </a:xfrm>
        </p:spPr>
        <p:txBody>
          <a:bodyPr/>
          <a:lstStyle/>
          <a:p>
            <a:pPr algn="ctr"/>
            <a:r>
              <a:rPr lang="en-US" b="1" kern="1200" dirty="0" smtClean="0">
                <a:solidFill>
                  <a:srgbClr val="C00000"/>
                </a:solidFill>
                <a:latin typeface="Arial" charset="0"/>
                <a:cs typeface="ヒラギノ角ゴ Pro W3" charset="0"/>
              </a:rPr>
              <a:t>Causes of Water Resources Problems in New Jersey</a:t>
            </a:r>
            <a:endParaRPr lang="en-US" b="1" kern="1200" dirty="0">
              <a:solidFill>
                <a:srgbClr val="C00000"/>
              </a:solidFill>
              <a:latin typeface="Arial" charset="0"/>
              <a:cs typeface="ヒラギノ角ゴ Pro W3" charset="0"/>
            </a:endParaRPr>
          </a:p>
        </p:txBody>
      </p:sp>
      <p:sp>
        <p:nvSpPr>
          <p:cNvPr id="14" name="Title 1"/>
          <p:cNvSpPr txBox="1">
            <a:spLocks/>
          </p:cNvSpPr>
          <p:nvPr/>
        </p:nvSpPr>
        <p:spPr bwMode="auto">
          <a:xfrm>
            <a:off x="138249" y="1957528"/>
            <a:ext cx="537319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a:solidFill>
                  <a:schemeClr val="tx2"/>
                </a:solidFill>
                <a:latin typeface="Arial" panose="020B0604020202020204" pitchFamily="34" charset="0"/>
                <a:ea typeface="ヒラギノ角ゴ Pro W3" charset="0"/>
                <a:cs typeface="Geneva" charset="0"/>
              </a:defRPr>
            </a:lvl1pPr>
            <a:lvl2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2pPr>
            <a:lvl3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3pPr>
            <a:lvl4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4pPr>
            <a:lvl5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pPr algn="ctr"/>
            <a:r>
              <a:rPr lang="en-US" sz="2800" b="1" dirty="0" smtClean="0">
                <a:solidFill>
                  <a:prstClr val="black"/>
                </a:solidFill>
                <a:latin typeface="Arial" charset="0"/>
                <a:cs typeface="ヒラギノ角ゴ Pro W3" charset="0"/>
              </a:rPr>
              <a:t>2.  Urban/Suburban Land Use New Development</a:t>
            </a:r>
            <a:endParaRPr lang="en-US" sz="2800" b="1" dirty="0">
              <a:solidFill>
                <a:prstClr val="black"/>
              </a:solidFill>
              <a:latin typeface="Arial" charset="0"/>
              <a:cs typeface="ヒラギノ角ゴ Pro W3"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71875"/>
            <a:ext cx="9144000" cy="3286125"/>
          </a:xfrm>
          <a:prstGeom prst="rect">
            <a:avLst/>
          </a:prstGeom>
        </p:spPr>
      </p:pic>
    </p:spTree>
    <p:extLst>
      <p:ext uri="{BB962C8B-B14F-4D97-AF65-F5344CB8AC3E}">
        <p14:creationId xmlns:p14="http://schemas.microsoft.com/office/powerpoint/2010/main" val="31785032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2400000"/>
            <a:ext cx="9163666" cy="4458000"/>
          </a:xfrm>
          <a:prstGeom prst="rect">
            <a:avLst/>
          </a:prstGeom>
        </p:spPr>
      </p:pic>
      <p:sp>
        <p:nvSpPr>
          <p:cNvPr id="11" name="Title 1"/>
          <p:cNvSpPr>
            <a:spLocks noGrp="1"/>
          </p:cNvSpPr>
          <p:nvPr>
            <p:ph type="title"/>
          </p:nvPr>
        </p:nvSpPr>
        <p:spPr>
          <a:xfrm>
            <a:off x="0" y="371203"/>
            <a:ext cx="9143999" cy="666750"/>
          </a:xfrm>
        </p:spPr>
        <p:txBody>
          <a:bodyPr/>
          <a:lstStyle/>
          <a:p>
            <a:pPr algn="ctr"/>
            <a:r>
              <a:rPr lang="en-US" b="1" kern="1200" dirty="0" smtClean="0">
                <a:solidFill>
                  <a:srgbClr val="C00000"/>
                </a:solidFill>
                <a:latin typeface="Arial" charset="0"/>
                <a:cs typeface="ヒラギノ角ゴ Pro W3" charset="0"/>
              </a:rPr>
              <a:t>Causes of Water Resources Problems in New Jersey</a:t>
            </a:r>
            <a:endParaRPr lang="en-US" b="1" kern="1200" dirty="0">
              <a:solidFill>
                <a:srgbClr val="C00000"/>
              </a:solidFill>
              <a:latin typeface="Arial" charset="0"/>
              <a:cs typeface="ヒラギノ角ゴ Pro W3" charset="0"/>
            </a:endParaRPr>
          </a:p>
        </p:txBody>
      </p:sp>
      <p:sp>
        <p:nvSpPr>
          <p:cNvPr id="14" name="Title 1"/>
          <p:cNvSpPr txBox="1">
            <a:spLocks/>
          </p:cNvSpPr>
          <p:nvPr/>
        </p:nvSpPr>
        <p:spPr bwMode="auto">
          <a:xfrm>
            <a:off x="52524" y="1574350"/>
            <a:ext cx="90438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a:solidFill>
                  <a:schemeClr val="tx2"/>
                </a:solidFill>
                <a:latin typeface="Arial" panose="020B0604020202020204" pitchFamily="34" charset="0"/>
                <a:ea typeface="ヒラギノ角ゴ Pro W3" charset="0"/>
                <a:cs typeface="Geneva" charset="0"/>
              </a:defRPr>
            </a:lvl1pPr>
            <a:lvl2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2pPr>
            <a:lvl3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3pPr>
            <a:lvl4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4pPr>
            <a:lvl5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pPr algn="ctr"/>
            <a:r>
              <a:rPr lang="en-US" sz="2800" b="1" dirty="0">
                <a:solidFill>
                  <a:prstClr val="black"/>
                </a:solidFill>
                <a:latin typeface="Arial" charset="0"/>
                <a:cs typeface="ヒラギノ角ゴ Pro W3" charset="0"/>
              </a:rPr>
              <a:t>3</a:t>
            </a:r>
            <a:r>
              <a:rPr lang="en-US" sz="2800" b="1" dirty="0" smtClean="0">
                <a:solidFill>
                  <a:prstClr val="black"/>
                </a:solidFill>
                <a:latin typeface="Arial" charset="0"/>
                <a:cs typeface="ヒラギノ角ゴ Pro W3" charset="0"/>
              </a:rPr>
              <a:t>.  Urban/Suburban Land Use Existing Development</a:t>
            </a:r>
            <a:endParaRPr lang="en-US" sz="2800" b="1" dirty="0">
              <a:solidFill>
                <a:prstClr val="black"/>
              </a:solidFill>
              <a:latin typeface="Arial" charset="0"/>
              <a:cs typeface="ヒラギノ角ゴ Pro W3" charset="0"/>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4767942"/>
            <a:ext cx="2786743" cy="2090057"/>
          </a:xfrm>
          <a:prstGeom prst="rect">
            <a:avLst/>
          </a:prstGeom>
          <a:ln w="63500">
            <a:solidFill>
              <a:schemeClr val="bg1"/>
            </a:solidFill>
          </a:ln>
        </p:spPr>
      </p:pic>
    </p:spTree>
    <p:extLst>
      <p:ext uri="{BB962C8B-B14F-4D97-AF65-F5344CB8AC3E}">
        <p14:creationId xmlns:p14="http://schemas.microsoft.com/office/powerpoint/2010/main" val="1640502168"/>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_Template_NJAES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3535</TotalTime>
  <Words>2020</Words>
  <Application>Microsoft Office PowerPoint</Application>
  <PresentationFormat>On-screen Show (4:3)</PresentationFormat>
  <Paragraphs>384</Paragraphs>
  <Slides>68</Slides>
  <Notes>38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68</vt:i4>
      </vt:variant>
    </vt:vector>
  </HeadingPairs>
  <TitlesOfParts>
    <vt:vector size="79" baseType="lpstr">
      <vt:lpstr>Arial</vt:lpstr>
      <vt:lpstr>Arial Narrow</vt:lpstr>
      <vt:lpstr>Calibri</vt:lpstr>
      <vt:lpstr>Formata BQ Regular</vt:lpstr>
      <vt:lpstr>Gill Sans</vt:lpstr>
      <vt:lpstr>Minion Pro</vt:lpstr>
      <vt:lpstr>Myriad Roman</vt:lpstr>
      <vt:lpstr>Times New Roman</vt:lpstr>
      <vt:lpstr>Wingdings</vt:lpstr>
      <vt:lpstr>ヒラギノ角ゴ Pro W3</vt:lpstr>
      <vt:lpstr>POWERPOINT_Template_NJAES_2014</vt:lpstr>
      <vt:lpstr>Complying with New Jersey Stormwater Regulations Workshop</vt:lpstr>
      <vt:lpstr>Asking the Right Questions in Stormwater Review </vt:lpstr>
      <vt:lpstr>Water Resources Program</vt:lpstr>
      <vt:lpstr>Partners</vt:lpstr>
      <vt:lpstr>New Jersey Facts </vt:lpstr>
      <vt:lpstr>PowerPoint Presentation</vt:lpstr>
      <vt:lpstr>Causes of Water Resources Problems in New Jersey</vt:lpstr>
      <vt:lpstr>Causes of Water Resources Problems in New Jersey</vt:lpstr>
      <vt:lpstr>Causes of Water Resources Problems in New Jersey</vt:lpstr>
      <vt:lpstr>Addressing Impacts from New Development</vt:lpstr>
      <vt:lpstr>Addressing Impacts from Existing Development</vt:lpstr>
      <vt:lpstr>1st – New Development  Asking the Right Questions  in Stormwater Review</vt:lpstr>
      <vt:lpstr>Important to Remember</vt:lpstr>
      <vt:lpstr>PowerPoint Presentation</vt:lpstr>
      <vt:lpstr>The Natural Hydrologic Cycle</vt:lpstr>
      <vt:lpstr>PowerPoint Presentation</vt:lpstr>
      <vt:lpstr>PowerPoint Presentation</vt:lpstr>
      <vt:lpstr>PowerPoint Presentation</vt:lpstr>
      <vt:lpstr>PowerPoint Presentation</vt:lpstr>
      <vt:lpstr>History of Stormwater Management</vt:lpstr>
      <vt:lpstr>PowerPoint Presentation</vt:lpstr>
      <vt:lpstr>PowerPoint Presentation</vt:lpstr>
      <vt:lpstr>3rd Generation of Stormwater Management</vt:lpstr>
      <vt:lpstr>Stormwater Management  Key Objectives</vt:lpstr>
      <vt:lpstr>PowerPoint Presentation</vt:lpstr>
      <vt:lpstr>New Jersey Stormwater Management Rules</vt:lpstr>
      <vt:lpstr>Nonstructural Strategies</vt:lpstr>
      <vt:lpstr>Water Quantity Performance Standards</vt:lpstr>
      <vt:lpstr>Groundwater Recharge Performance Standards</vt:lpstr>
      <vt:lpstr>Water Quality Performance Standards</vt:lpstr>
      <vt:lpstr>NJ Stormwater Guidance</vt:lpstr>
      <vt:lpstr>Bottom line - what does the developer really need to do?</vt:lpstr>
      <vt:lpstr>Nine Nonstructural Strategies</vt:lpstr>
      <vt:lpstr>9 Strategies to 4 Categories</vt:lpstr>
      <vt:lpstr>PowerPoint Presentation</vt:lpstr>
      <vt:lpstr>Vegetative Buffers</vt:lpstr>
      <vt:lpstr>#2:  Minimize impervious surfaces and break up or disconnect the flow of runoff over impervious surfaces</vt:lpstr>
      <vt:lpstr>PowerPoint Presentation</vt:lpstr>
      <vt:lpstr>The Solution…</vt:lpstr>
      <vt:lpstr>PowerPoint Presentation</vt:lpstr>
      <vt:lpstr>PowerPoint Presentation</vt:lpstr>
      <vt:lpstr>PowerPoint Presentation</vt:lpstr>
      <vt:lpstr>PowerPoint Presentation</vt:lpstr>
      <vt:lpstr>PowerPoint Presentation</vt:lpstr>
      <vt:lpstr>PowerPoint Presentation</vt:lpstr>
      <vt:lpstr>Preserving Natural Lands</vt:lpstr>
      <vt:lpstr>PowerPoint Presentation</vt:lpstr>
      <vt:lpstr>PowerPoint Presentation</vt:lpstr>
      <vt:lpstr>PowerPoint Presentation</vt:lpstr>
      <vt:lpstr>PowerPoint Presentation</vt:lpstr>
      <vt:lpstr>Vegetated Conveyances</vt:lpstr>
      <vt:lpstr>PowerPoint Presentation</vt:lpstr>
      <vt:lpstr>Bottom line - what does the developer really need to do?</vt:lpstr>
      <vt:lpstr>Nonpoint Source Pollution (NPS)</vt:lpstr>
      <vt:lpstr>Examples of NPS</vt:lpstr>
      <vt:lpstr>Impact of NPS</vt:lpstr>
      <vt:lpstr>Groundwater Recharge Requires…</vt:lpstr>
      <vt:lpstr>Groundwater Recharge…</vt:lpstr>
      <vt:lpstr>PowerPoint Presentation</vt:lpstr>
      <vt:lpstr>Manufactured Treatment Devices (off-line devices)</vt:lpstr>
      <vt:lpstr>Table 2: TSS Removal Rates for BMPs</vt:lpstr>
      <vt:lpstr>Bottom line - what does the developer really need to do?</vt:lpstr>
      <vt:lpstr>WATER QUANTITY  (NJAC 7.8-5.4(a)3)</vt:lpstr>
      <vt:lpstr>WATER QUANTITY  (NJAC 7.8-5.4(a)3)</vt:lpstr>
      <vt:lpstr>Summary</vt:lpstr>
      <vt:lpstr>How do we integrate these tools into the review process?</vt:lpstr>
      <vt:lpstr>E-learning Tool Available Online</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hchyun</dc:creator>
  <cp:lastModifiedBy>Lisa Galloway Evrard</cp:lastModifiedBy>
  <cp:revision>308</cp:revision>
  <cp:lastPrinted>2017-10-30T14:42:51Z</cp:lastPrinted>
  <dcterms:created xsi:type="dcterms:W3CDTF">2010-11-02T15:14:45Z</dcterms:created>
  <dcterms:modified xsi:type="dcterms:W3CDTF">2018-07-30T20:45:05Z</dcterms:modified>
</cp:coreProperties>
</file>