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5"/>
  </p:notesMasterIdLst>
  <p:handoutMasterIdLst>
    <p:handoutMasterId r:id="rId56"/>
  </p:handoutMasterIdLst>
  <p:sldIdLst>
    <p:sldId id="683" r:id="rId2"/>
    <p:sldId id="768" r:id="rId3"/>
    <p:sldId id="811" r:id="rId4"/>
    <p:sldId id="817" r:id="rId5"/>
    <p:sldId id="818" r:id="rId6"/>
    <p:sldId id="820" r:id="rId7"/>
    <p:sldId id="821" r:id="rId8"/>
    <p:sldId id="822" r:id="rId9"/>
    <p:sldId id="824" r:id="rId10"/>
    <p:sldId id="825" r:id="rId11"/>
    <p:sldId id="819" r:id="rId12"/>
    <p:sldId id="826" r:id="rId13"/>
    <p:sldId id="769" r:id="rId14"/>
    <p:sldId id="770" r:id="rId15"/>
    <p:sldId id="771" r:id="rId16"/>
    <p:sldId id="772" r:id="rId17"/>
    <p:sldId id="773" r:id="rId18"/>
    <p:sldId id="774" r:id="rId19"/>
    <p:sldId id="859" r:id="rId20"/>
    <p:sldId id="776" r:id="rId21"/>
    <p:sldId id="827" r:id="rId22"/>
    <p:sldId id="828" r:id="rId23"/>
    <p:sldId id="829" r:id="rId24"/>
    <p:sldId id="830" r:id="rId25"/>
    <p:sldId id="831" r:id="rId26"/>
    <p:sldId id="832" r:id="rId27"/>
    <p:sldId id="833" r:id="rId28"/>
    <p:sldId id="834" r:id="rId29"/>
    <p:sldId id="835" r:id="rId30"/>
    <p:sldId id="836" r:id="rId31"/>
    <p:sldId id="837" r:id="rId32"/>
    <p:sldId id="838" r:id="rId33"/>
    <p:sldId id="839" r:id="rId34"/>
    <p:sldId id="840" r:id="rId35"/>
    <p:sldId id="841" r:id="rId36"/>
    <p:sldId id="842" r:id="rId37"/>
    <p:sldId id="843" r:id="rId38"/>
    <p:sldId id="844" r:id="rId39"/>
    <p:sldId id="845" r:id="rId40"/>
    <p:sldId id="846" r:id="rId41"/>
    <p:sldId id="847" r:id="rId42"/>
    <p:sldId id="848" r:id="rId43"/>
    <p:sldId id="849" r:id="rId44"/>
    <p:sldId id="850" r:id="rId45"/>
    <p:sldId id="851" r:id="rId46"/>
    <p:sldId id="852" r:id="rId47"/>
    <p:sldId id="853" r:id="rId48"/>
    <p:sldId id="854" r:id="rId49"/>
    <p:sldId id="855" r:id="rId50"/>
    <p:sldId id="856" r:id="rId51"/>
    <p:sldId id="857" r:id="rId52"/>
    <p:sldId id="766" r:id="rId53"/>
    <p:sldId id="860" r:id="rId5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7BCC078-DFC3-4497-AF31-AECD53E1B3D0}">
          <p14:sldIdLst>
            <p14:sldId id="683"/>
            <p14:sldId id="768"/>
          </p14:sldIdLst>
        </p14:section>
        <p14:section name="Types of Infrastructure" id="{8A5CCAFF-4D32-4A16-BC35-2665D57F92FE}">
          <p14:sldIdLst>
            <p14:sldId id="811"/>
            <p14:sldId id="817"/>
            <p14:sldId id="818"/>
            <p14:sldId id="820"/>
            <p14:sldId id="821"/>
            <p14:sldId id="822"/>
            <p14:sldId id="824"/>
            <p14:sldId id="825"/>
            <p14:sldId id="819"/>
            <p14:sldId id="826"/>
          </p14:sldIdLst>
        </p14:section>
        <p14:section name="Benfits of Inventory &amp; Assessment" id="{9E0589DB-97D6-4DF1-8A8A-38B77404BB0E}">
          <p14:sldIdLst>
            <p14:sldId id="769"/>
            <p14:sldId id="770"/>
            <p14:sldId id="771"/>
            <p14:sldId id="772"/>
            <p14:sldId id="773"/>
            <p14:sldId id="774"/>
          </p14:sldIdLst>
        </p14:section>
        <p14:section name="Inventory" id="{0D39CC28-8625-4B4C-AF70-43E74ACE1862}">
          <p14:sldIdLst>
            <p14:sldId id="859"/>
            <p14:sldId id="776"/>
          </p14:sldIdLst>
        </p14:section>
        <p14:section name="Hamilton Example" id="{39D77C96-D5A6-4AEE-8EF0-801053041A07}">
          <p14:sldIdLst>
            <p14:sldId id="827"/>
            <p14:sldId id="828"/>
            <p14:sldId id="829"/>
            <p14:sldId id="830"/>
            <p14:sldId id="831"/>
            <p14:sldId id="832"/>
            <p14:sldId id="833"/>
            <p14:sldId id="834"/>
          </p14:sldIdLst>
        </p14:section>
        <p14:section name="Detention Basins" id="{F9F50A2F-C0FB-4592-A349-DC2F364C1738}">
          <p14:sldIdLst>
            <p14:sldId id="835"/>
            <p14:sldId id="836"/>
            <p14:sldId id="837"/>
            <p14:sldId id="838"/>
            <p14:sldId id="839"/>
            <p14:sldId id="840"/>
            <p14:sldId id="841"/>
            <p14:sldId id="842"/>
            <p14:sldId id="843"/>
          </p14:sldIdLst>
        </p14:section>
        <p14:section name="Retention Basins" id="{7ED97D03-BC70-4901-AF25-8A5630CDFA45}">
          <p14:sldIdLst>
            <p14:sldId id="844"/>
            <p14:sldId id="845"/>
            <p14:sldId id="846"/>
            <p14:sldId id="847"/>
          </p14:sldIdLst>
        </p14:section>
        <p14:section name="Stormwater Outfall" id="{D55E77F3-960B-4810-BD61-C06827BED980}">
          <p14:sldIdLst>
            <p14:sldId id="848"/>
            <p14:sldId id="849"/>
            <p14:sldId id="850"/>
            <p14:sldId id="851"/>
            <p14:sldId id="852"/>
            <p14:sldId id="853"/>
            <p14:sldId id="854"/>
            <p14:sldId id="855"/>
            <p14:sldId id="856"/>
          </p14:sldIdLst>
        </p14:section>
        <p14:section name="Summary" id="{9958F432-0E48-4889-A79A-97D57B681773}">
          <p14:sldIdLst>
            <p14:sldId id="857"/>
            <p14:sldId id="766"/>
            <p14:sldId id="8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99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99" autoAdjust="0"/>
    <p:restoredTop sz="83890" autoAdjust="0"/>
  </p:normalViewPr>
  <p:slideViewPr>
    <p:cSldViewPr>
      <p:cViewPr varScale="1">
        <p:scale>
          <a:sx n="98" d="100"/>
          <a:sy n="98" d="100"/>
        </p:scale>
        <p:origin x="1560" y="90"/>
      </p:cViewPr>
      <p:guideLst>
        <p:guide orient="horz" pos="2160"/>
        <p:guide pos="2880"/>
      </p:guideLst>
    </p:cSldViewPr>
  </p:slideViewPr>
  <p:notesTextViewPr>
    <p:cViewPr>
      <p:scale>
        <a:sx n="3" d="2"/>
        <a:sy n="3" d="2"/>
      </p:scale>
      <p:origin x="0" y="0"/>
    </p:cViewPr>
  </p:notesTextViewPr>
  <p:sorterViewPr>
    <p:cViewPr varScale="1">
      <p:scale>
        <a:sx n="1" d="1"/>
        <a:sy n="1" d="1"/>
      </p:scale>
      <p:origin x="0" y="-6462"/>
    </p:cViewPr>
  </p:sorterViewPr>
  <p:notesViewPr>
    <p:cSldViewPr>
      <p:cViewPr varScale="1">
        <p:scale>
          <a:sx n="73" d="100"/>
          <a:sy n="73" d="100"/>
        </p:scale>
        <p:origin x="-2851" y="-67"/>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7"/>
          </a:xfrm>
          <a:prstGeom prst="rect">
            <a:avLst/>
          </a:prstGeom>
        </p:spPr>
        <p:txBody>
          <a:bodyPr vert="horz" lIns="91218" tIns="45609" rIns="91218" bIns="45609" rtlCol="0"/>
          <a:lstStyle>
            <a:lvl1pPr algn="l">
              <a:defRPr sz="1200"/>
            </a:lvl1pPr>
          </a:lstStyle>
          <a:p>
            <a:endParaRPr lang="en-US"/>
          </a:p>
        </p:txBody>
      </p:sp>
      <p:sp>
        <p:nvSpPr>
          <p:cNvPr id="3" name="Date Placeholder 2"/>
          <p:cNvSpPr>
            <a:spLocks noGrp="1"/>
          </p:cNvSpPr>
          <p:nvPr>
            <p:ph type="dt" sz="quarter" idx="1"/>
          </p:nvPr>
        </p:nvSpPr>
        <p:spPr>
          <a:xfrm>
            <a:off x="3897514" y="0"/>
            <a:ext cx="2982742" cy="465137"/>
          </a:xfrm>
          <a:prstGeom prst="rect">
            <a:avLst/>
          </a:prstGeom>
        </p:spPr>
        <p:txBody>
          <a:bodyPr vert="horz" lIns="91218" tIns="45609" rIns="91218" bIns="45609" rtlCol="0"/>
          <a:lstStyle>
            <a:lvl1pPr algn="r">
              <a:defRPr sz="1200"/>
            </a:lvl1pPr>
          </a:lstStyle>
          <a:p>
            <a:r>
              <a:rPr lang="en-US" smtClean="0"/>
              <a:t>11/1/2017</a:t>
            </a:r>
            <a:endParaRPr lang="en-US"/>
          </a:p>
        </p:txBody>
      </p:sp>
      <p:sp>
        <p:nvSpPr>
          <p:cNvPr id="4" name="Footer Placeholder 3"/>
          <p:cNvSpPr>
            <a:spLocks noGrp="1"/>
          </p:cNvSpPr>
          <p:nvPr>
            <p:ph type="ftr" sz="quarter" idx="2"/>
          </p:nvPr>
        </p:nvSpPr>
        <p:spPr>
          <a:xfrm>
            <a:off x="1" y="8829677"/>
            <a:ext cx="2982742" cy="465137"/>
          </a:xfrm>
          <a:prstGeom prst="rect">
            <a:avLst/>
          </a:prstGeom>
        </p:spPr>
        <p:txBody>
          <a:bodyPr vert="horz" lIns="91218" tIns="45609" rIns="91218" bIns="45609" rtlCol="0" anchor="b"/>
          <a:lstStyle>
            <a:lvl1pPr algn="l">
              <a:defRPr sz="1200"/>
            </a:lvl1pPr>
          </a:lstStyle>
          <a:p>
            <a:endParaRPr lang="en-US"/>
          </a:p>
        </p:txBody>
      </p:sp>
      <p:sp>
        <p:nvSpPr>
          <p:cNvPr id="5" name="Slide Number Placeholder 4"/>
          <p:cNvSpPr>
            <a:spLocks noGrp="1"/>
          </p:cNvSpPr>
          <p:nvPr>
            <p:ph type="sldNum" sz="quarter" idx="3"/>
          </p:nvPr>
        </p:nvSpPr>
        <p:spPr>
          <a:xfrm>
            <a:off x="3897514" y="8829677"/>
            <a:ext cx="2982742" cy="465137"/>
          </a:xfrm>
          <a:prstGeom prst="rect">
            <a:avLst/>
          </a:prstGeom>
        </p:spPr>
        <p:txBody>
          <a:bodyPr vert="horz" lIns="91218" tIns="45609" rIns="91218" bIns="45609" rtlCol="0" anchor="b"/>
          <a:lstStyle>
            <a:lvl1pPr algn="r">
              <a:defRPr sz="1200"/>
            </a:lvl1pPr>
          </a:lstStyle>
          <a:p>
            <a:fld id="{80299F90-8D70-4594-BBCF-542CD01EDFCC}" type="slidenum">
              <a:rPr lang="en-US" smtClean="0"/>
              <a:pPr/>
              <a:t>‹#›</a:t>
            </a:fld>
            <a:endParaRPr lang="en-US"/>
          </a:p>
        </p:txBody>
      </p:sp>
    </p:spTree>
    <p:extLst>
      <p:ext uri="{BB962C8B-B14F-4D97-AF65-F5344CB8AC3E}">
        <p14:creationId xmlns:p14="http://schemas.microsoft.com/office/powerpoint/2010/main" val="202812000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82119" cy="464820"/>
          </a:xfrm>
          <a:prstGeom prst="rect">
            <a:avLst/>
          </a:prstGeom>
        </p:spPr>
        <p:txBody>
          <a:bodyPr vert="horz" lIns="92951" tIns="46476" rIns="92951" bIns="46476" rtlCol="0"/>
          <a:lstStyle>
            <a:lvl1pPr algn="l">
              <a:defRPr sz="1200"/>
            </a:lvl1pPr>
          </a:lstStyle>
          <a:p>
            <a:endParaRPr lang="en-US"/>
          </a:p>
        </p:txBody>
      </p:sp>
      <p:sp>
        <p:nvSpPr>
          <p:cNvPr id="3" name="Date Placeholder 2"/>
          <p:cNvSpPr>
            <a:spLocks noGrp="1"/>
          </p:cNvSpPr>
          <p:nvPr>
            <p:ph type="dt" idx="1"/>
          </p:nvPr>
        </p:nvSpPr>
        <p:spPr>
          <a:xfrm>
            <a:off x="3898103" y="2"/>
            <a:ext cx="2982119" cy="464820"/>
          </a:xfrm>
          <a:prstGeom prst="rect">
            <a:avLst/>
          </a:prstGeom>
        </p:spPr>
        <p:txBody>
          <a:bodyPr vert="horz" lIns="92951" tIns="46476" rIns="92951" bIns="46476" rtlCol="0"/>
          <a:lstStyle>
            <a:lvl1pPr algn="r">
              <a:defRPr sz="1200"/>
            </a:lvl1pPr>
          </a:lstStyle>
          <a:p>
            <a:r>
              <a:rPr lang="en-US" smtClean="0"/>
              <a:t>11/1/2017</a:t>
            </a:r>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951" tIns="46476" rIns="92951" bIns="46476" rtlCol="0" anchor="ctr"/>
          <a:lstStyle/>
          <a:p>
            <a:endParaRPr lang="en-US"/>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2951" tIns="46476" rIns="92951" bIns="464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951" tIns="46476" rIns="92951" bIns="46476"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92951" tIns="46476" rIns="92951" bIns="46476" rtlCol="0" anchor="b"/>
          <a:lstStyle>
            <a:lvl1pPr algn="r">
              <a:defRPr sz="1200"/>
            </a:lvl1pPr>
          </a:lstStyle>
          <a:p>
            <a:fld id="{980BBC93-63BC-49FC-9AC6-301B0A34E5ED}" type="slidenum">
              <a:rPr lang="en-US" smtClean="0"/>
              <a:pPr/>
              <a:t>‹#›</a:t>
            </a:fld>
            <a:endParaRPr lang="en-US"/>
          </a:p>
        </p:txBody>
      </p:sp>
    </p:spTree>
    <p:extLst>
      <p:ext uri="{BB962C8B-B14F-4D97-AF65-F5344CB8AC3E}">
        <p14:creationId xmlns:p14="http://schemas.microsoft.com/office/powerpoint/2010/main" val="165786020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workshop will provide instruction on how to identify and assess stormwater infrastructure in your community.  The development of this tool was funded by the New Jersey Department of Environmental Protection.  Additionally, the New Jersey Sea Grant Consortium and the New Jersey Agricultural Experiment Station provided funding to partially support the creators of this presentation and eLearning Tool</a:t>
            </a:r>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1</a:t>
            </a:fld>
            <a:endParaRPr lang="en-US"/>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912202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r>
              <a:rPr lang="en-US" dirty="0" smtClean="0"/>
              <a:t>Grass swales</a:t>
            </a:r>
            <a:r>
              <a:rPr lang="en-US" baseline="0" dirty="0" smtClean="0"/>
              <a:t> are systems that transport water from one location to another while filtering out sediment and other pollutants.</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10</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078033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r>
              <a:rPr lang="en-US" dirty="0" smtClean="0"/>
              <a:t>Dry wells are a common BMP</a:t>
            </a:r>
            <a:r>
              <a:rPr lang="en-US" baseline="0" dirty="0" smtClean="0"/>
              <a:t> in New Jersey.  These are basically underground systems design to infiltrate stormwater runoff.  People like these systems because they are out of sight and can be very effective at infiltrating runoff at a low cost.</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11</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83088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r>
              <a:rPr lang="en-US" dirty="0" smtClean="0"/>
              <a:t>Finally,</a:t>
            </a:r>
            <a:r>
              <a:rPr lang="en-US" baseline="0" dirty="0" smtClean="0"/>
              <a:t> there are manufactured treatment devices that are designed to mainly reduce sediment loading to local waterways.  Since all of these BMPs require maintenance, they should  be include in the municipal stormwater inventory.</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12</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1964361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Tx/>
            </a:pPr>
            <a:r>
              <a:rPr lang="en-US" sz="1200" i="0" kern="1200" dirty="0" smtClean="0">
                <a:solidFill>
                  <a:schemeClr val="tx1"/>
                </a:solidFill>
                <a:effectLst/>
                <a:latin typeface="+mn-lt"/>
                <a:ea typeface="+mn-ea"/>
                <a:cs typeface="+mn-cs"/>
              </a:rPr>
              <a:t>Inventorying and assessing municipal stormwater infrastructure provides many benefits.  It promotes maintenance by allowing municipalities to identify and prioritize issues before they become larger problems.  Regular maintenance improves system function and reduces replacement and repair needs.  Properly maintained stormwater infrastructure can reduce flooding, improve water quality, support compliance with federal and state environmental law, and reduce safety issues and associated liability.  Inventorying and assessing infrastructure also can identify opportunities for alternative maintenance programs.  These benefits can translate into reduced long-term costs.</a:t>
            </a:r>
            <a:endParaRPr lang="en-US" i="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E64FFFE-63B5-42F9-BA1A-A4EFEFB07C7D}" type="slidenum">
              <a:rPr lang="en-US" smtClean="0"/>
              <a:pPr/>
              <a:t>13</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59763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Inventory and assessment of stormwater infrastructure supports improved maintenance and more efficient use of resources.  Improved maintenance also provides quality of life benefits such as: reduced pollution of local waterways, reduced stream channel erosion, fewer localized flooding events, and enhanced climate resiliency.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CE64FFFE-63B5-42F9-BA1A-A4EFEFB07C7D}" type="slidenum">
              <a:rPr lang="en-US" smtClean="0"/>
              <a:pPr/>
              <a:t>14</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113120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Most municipalities in New Jersey have a </a:t>
            </a:r>
            <a:r>
              <a:rPr lang="en-US" sz="1200" i="0" u="sng" kern="1200" dirty="0" smtClean="0">
                <a:solidFill>
                  <a:schemeClr val="tx1"/>
                </a:solidFill>
                <a:effectLst/>
                <a:latin typeface="+mn-lt"/>
                <a:ea typeface="+mn-ea"/>
                <a:cs typeface="+mn-cs"/>
              </a:rPr>
              <a:t>M</a:t>
            </a:r>
            <a:r>
              <a:rPr lang="en-US" sz="1200" i="0" kern="1200" dirty="0" smtClean="0">
                <a:solidFill>
                  <a:schemeClr val="tx1"/>
                </a:solidFill>
                <a:effectLst/>
                <a:latin typeface="+mn-lt"/>
                <a:ea typeface="+mn-ea"/>
                <a:cs typeface="+mn-cs"/>
              </a:rPr>
              <a:t>unicipal </a:t>
            </a:r>
            <a:r>
              <a:rPr lang="en-US" sz="1200" i="0" u="sng" kern="1200" dirty="0" smtClean="0">
                <a:solidFill>
                  <a:schemeClr val="tx1"/>
                </a:solidFill>
                <a:effectLst/>
                <a:latin typeface="+mn-lt"/>
                <a:ea typeface="+mn-ea"/>
                <a:cs typeface="+mn-cs"/>
              </a:rPr>
              <a:t>S</a:t>
            </a:r>
            <a:r>
              <a:rPr lang="en-US" sz="1200" i="0" kern="1200" dirty="0" smtClean="0">
                <a:solidFill>
                  <a:schemeClr val="tx1"/>
                </a:solidFill>
                <a:effectLst/>
                <a:latin typeface="+mn-lt"/>
                <a:ea typeface="+mn-ea"/>
                <a:cs typeface="+mn-cs"/>
              </a:rPr>
              <a:t>eparate </a:t>
            </a:r>
            <a:r>
              <a:rPr lang="en-US" sz="1200" i="0" u="sng" kern="1200" dirty="0" smtClean="0">
                <a:solidFill>
                  <a:schemeClr val="tx1"/>
                </a:solidFill>
                <a:effectLst/>
                <a:latin typeface="+mn-lt"/>
                <a:ea typeface="+mn-ea"/>
                <a:cs typeface="+mn-cs"/>
              </a:rPr>
              <a:t>S</a:t>
            </a:r>
            <a:r>
              <a:rPr lang="en-US" sz="1200" i="0" kern="1200" dirty="0" smtClean="0">
                <a:solidFill>
                  <a:schemeClr val="tx1"/>
                </a:solidFill>
                <a:effectLst/>
                <a:latin typeface="+mn-lt"/>
                <a:ea typeface="+mn-ea"/>
                <a:cs typeface="+mn-cs"/>
              </a:rPr>
              <a:t>torm </a:t>
            </a:r>
            <a:r>
              <a:rPr lang="en-US" sz="1200" i="0" u="sng" kern="1200" dirty="0" smtClean="0">
                <a:solidFill>
                  <a:schemeClr val="tx1"/>
                </a:solidFill>
                <a:effectLst/>
                <a:latin typeface="+mn-lt"/>
                <a:ea typeface="+mn-ea"/>
                <a:cs typeface="+mn-cs"/>
              </a:rPr>
              <a:t>S</a:t>
            </a:r>
            <a:r>
              <a:rPr lang="en-US" sz="1200" i="0" kern="1200" dirty="0" smtClean="0">
                <a:solidFill>
                  <a:schemeClr val="tx1"/>
                </a:solidFill>
                <a:effectLst/>
                <a:latin typeface="+mn-lt"/>
                <a:ea typeface="+mn-ea"/>
                <a:cs typeface="+mn-cs"/>
              </a:rPr>
              <a:t>ewer </a:t>
            </a:r>
            <a:r>
              <a:rPr lang="en-US" sz="1200" i="0" u="sng" kern="1200" dirty="0" smtClean="0">
                <a:solidFill>
                  <a:schemeClr val="tx1"/>
                </a:solidFill>
                <a:effectLst/>
                <a:latin typeface="+mn-lt"/>
                <a:ea typeface="+mn-ea"/>
                <a:cs typeface="+mn-cs"/>
              </a:rPr>
              <a:t>S</a:t>
            </a:r>
            <a:r>
              <a:rPr lang="en-US" sz="1200" i="0" kern="1200" dirty="0" smtClean="0">
                <a:solidFill>
                  <a:schemeClr val="tx1"/>
                </a:solidFill>
                <a:effectLst/>
                <a:latin typeface="+mn-lt"/>
                <a:ea typeface="+mn-ea"/>
                <a:cs typeface="+mn-cs"/>
              </a:rPr>
              <a:t>ystem permit (MS4) from the New Jersey Department of Environmental Protection (NJDEP). For most municipalities (Tier A) this requires them to develop a map showing the location of the end of all MS4 outfall pipes.  As part of the MS4 permit, each municipality is required to develop and implement a program to detect and eliminate illicit connections.  Illicit connections include discharges of any number of pollutant sources to the storm sewer including the connection of a sanitary sewer pipe to the storm sewer pipe, thereby discharging untreated wastewater into the local stream.</a:t>
            </a:r>
          </a:p>
          <a:p>
            <a:r>
              <a:rPr lang="en-US" sz="1200" i="1" kern="1200" dirty="0" smtClean="0">
                <a:solidFill>
                  <a:schemeClr val="tx1"/>
                </a:solidFill>
                <a:effectLst/>
                <a:latin typeface="+mn-lt"/>
                <a:ea typeface="+mn-ea"/>
                <a:cs typeface="+mn-cs"/>
              </a:rPr>
              <a:t/>
            </a:r>
            <a:br>
              <a:rPr lang="en-US" sz="1200"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CE64FFFE-63B5-42F9-BA1A-A4EFEFB07C7D}" type="slidenum">
              <a:rPr lang="en-US" smtClean="0"/>
              <a:pPr/>
              <a:t>15</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4256769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Under the MS4 permit, each municipality is required to develop and implement a stormwater outfall pipe scouring detection, remediation and maintenance program.  One unstable or over-loaded stormwater outfall can do a lot of damage to a local waterway.</a:t>
            </a:r>
          </a:p>
          <a:p>
            <a:r>
              <a:rPr lang="en-US" sz="1200" i="1" kern="1200" dirty="0" smtClean="0">
                <a:solidFill>
                  <a:schemeClr val="tx1"/>
                </a:solidFill>
                <a:effectLst/>
                <a:latin typeface="+mn-lt"/>
                <a:ea typeface="+mn-ea"/>
                <a:cs typeface="+mn-cs"/>
              </a:rPr>
              <a:t/>
            </a:r>
            <a:br>
              <a:rPr lang="en-US" sz="1200"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CE64FFFE-63B5-42F9-BA1A-A4EFEFB07C7D}" type="slidenum">
              <a:rPr lang="en-US" smtClean="0"/>
              <a:pPr/>
              <a:t>16</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43544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Tx/>
            </a:pPr>
            <a:r>
              <a:rPr lang="en-US" sz="1200" i="0" kern="1200" dirty="0" smtClean="0">
                <a:solidFill>
                  <a:schemeClr val="tx1"/>
                </a:solidFill>
                <a:effectLst/>
                <a:latin typeface="+mn-lt"/>
                <a:ea typeface="+mn-ea"/>
                <a:cs typeface="+mn-cs"/>
              </a:rPr>
              <a:t>Under the MS4 permits, the municipality must ensure that privately owned stormwater facilities are being maintained unless the facility is subject to another NJPDES stormwater permit.  Without a proper inventory, proper maintenance is difficult to ensure.  Therefore, it is important that the municipality inventory its stormwater facilities as well as those they do not own or operate.  Regulatory requirements aside, lack of maintenance of these privately owned systems could have a negative effect on the municipality’s stormwater system, water quality and the residents of the community.  NJDEP is proposing changes to the MS4 permit to require a digital inventory using GPS technology.  The above features are likely to be required.  While these would be the minimum permit requirements, municipalities will benefit from developing a comprehensive inventory of all stormwater facilities, including those listed here. </a:t>
            </a:r>
            <a:endParaRPr lang="en-US" i="0" dirty="0"/>
          </a:p>
        </p:txBody>
      </p:sp>
      <p:sp>
        <p:nvSpPr>
          <p:cNvPr id="4" name="Slide Number Placeholder 3"/>
          <p:cNvSpPr>
            <a:spLocks noGrp="1"/>
          </p:cNvSpPr>
          <p:nvPr>
            <p:ph type="sldNum" sz="quarter" idx="10"/>
          </p:nvPr>
        </p:nvSpPr>
        <p:spPr/>
        <p:txBody>
          <a:bodyPr/>
          <a:lstStyle/>
          <a:p>
            <a:fld id="{CE64FFFE-63B5-42F9-BA1A-A4EFEFB07C7D}" type="slidenum">
              <a:rPr lang="en-US" smtClean="0"/>
              <a:pPr/>
              <a:t>17</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757568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Many municipalities have expanded their mapping to include catch basins and stormwater piping.  The MS4 permit requires the municipality to clean every catch basin on an annual basis; therefore catch basin mapping is very important and makes scheduling catch basin cleaning much easier.  Mapping pipes (size and direction) is important to address localized flooding.  Often flooding during smaller storm events can be remediated by cleaning or replacing one or two pipes.  The mapping helps facilitate these procedures.</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4FFFE-63B5-42F9-BA1A-A4EFEFB07C7D}" type="slidenum">
              <a:rPr lang="en-US" smtClean="0"/>
              <a:pPr/>
              <a:t>18</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460031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each inventoried stormwater facility, minimum common data should be collected. NJDEP is proposing changes to the MS4 permit to require a digital inventory using GPS technology.  The above attributes  are likely to be required as part of the inventory.  While these would be the minimum permit requirements, municipalities will benefit from collecting additional information about each stormwater facility inventoried. The municipality also should assign a unique identification number so that the information can be incorporated into a searchable database or geographic information system (GIS). </a:t>
            </a:r>
          </a:p>
        </p:txBody>
      </p:sp>
      <p:sp>
        <p:nvSpPr>
          <p:cNvPr id="4" name="Slide Number Placeholder 3"/>
          <p:cNvSpPr>
            <a:spLocks noGrp="1"/>
          </p:cNvSpPr>
          <p:nvPr>
            <p:ph type="sldNum" sz="quarter" idx="10"/>
          </p:nvPr>
        </p:nvSpPr>
        <p:spPr/>
        <p:txBody>
          <a:bodyPr/>
          <a:lstStyle/>
          <a:p>
            <a:fld id="{CE64FFFE-63B5-42F9-BA1A-A4EFEFB07C7D}" type="slidenum">
              <a:rPr lang="en-US" smtClean="0"/>
              <a:pPr/>
              <a:t>19</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77109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begin, there are some very important online</a:t>
            </a:r>
            <a:r>
              <a:rPr lang="en-US" baseline="0" dirty="0" smtClean="0"/>
              <a:t> resources available to help with stormwater management.  Here is the New Jersey Department of Environmental Protection website at www.Njstormwater.org.  Under the Maintenance Guidance section, you will find “Field Manuals” for various stormwater management practices.  </a:t>
            </a:r>
            <a:r>
              <a:rPr lang="en-US" dirty="0" smtClean="0"/>
              <a:t>Each Field Manual includes templates for basic design information, checklists, visual aids, reference documents, and maintenance records. This provides a systematic method to assist maintenance crews in performing field work and retaining records. </a:t>
            </a:r>
            <a:endParaRPr lang="en-US" dirty="0"/>
          </a:p>
        </p:txBody>
      </p:sp>
      <p:sp>
        <p:nvSpPr>
          <p:cNvPr id="4" name="Slide Number Placeholder 3"/>
          <p:cNvSpPr>
            <a:spLocks noGrp="1"/>
          </p:cNvSpPr>
          <p:nvPr>
            <p:ph type="sldNum" sz="quarter" idx="10"/>
          </p:nvPr>
        </p:nvSpPr>
        <p:spPr/>
        <p:txBody>
          <a:bodyPr/>
          <a:lstStyle/>
          <a:p>
            <a:fld id="{CE64FFFE-63B5-42F9-BA1A-A4EFEFB07C7D}" type="slidenum">
              <a:rPr lang="en-US" smtClean="0"/>
              <a:pPr/>
              <a:t>2</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421999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Although mapping of stormwater facilities can be very labor intensive, modern technology has made it relatively easy.  Some municipalities already have engineering plans of stormwater systems that can easily be converted into an inventory of stormwater facilities. For many municipalities, this would be a conversion of existing data into a GIS database with some level of field verification.  The harder part of this effort is assessing the condition of the stormwater facilities.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4FFFE-63B5-42F9-BA1A-A4EFEFB07C7D}" type="slidenum">
              <a:rPr lang="en-US" smtClean="0"/>
              <a:pPr/>
              <a:t>20</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651261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pPr defTabSz="899770">
              <a:defRPr/>
            </a:pPr>
            <a:r>
              <a:rPr lang="en-US" dirty="0" smtClean="0">
                <a:latin typeface="Times New Roman" panose="02020603050405020304" pitchFamily="18" charset="0"/>
                <a:cs typeface="Times New Roman" panose="02020603050405020304" pitchFamily="18" charset="0"/>
              </a:rPr>
              <a:t>Hamilton Township is located in Mercer County</a:t>
            </a:r>
            <a:r>
              <a:rPr lang="en-US" baseline="0" dirty="0" smtClean="0">
                <a:latin typeface="Times New Roman" panose="02020603050405020304" pitchFamily="18" charset="0"/>
                <a:cs typeface="Times New Roman" panose="02020603050405020304" pitchFamily="18" charset="0"/>
              </a:rPr>
              <a:t>.  It is a large township 40 square miles in size with a population of approximately 89,000.  It has predominately urban land uses (58%) and has over 22% impervious cover.  Hamilton is suffering from frequently localized flowing and the eight rivers that flow through town are all impaired.</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21</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257023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pPr defTabSz="899770">
              <a:defRPr/>
            </a:pPr>
            <a:r>
              <a:rPr lang="en-US" dirty="0" smtClean="0">
                <a:latin typeface="Times New Roman" panose="02020603050405020304" pitchFamily="18" charset="0"/>
                <a:cs typeface="Times New Roman" panose="02020603050405020304" pitchFamily="18" charset="0"/>
              </a:rPr>
              <a:t>Hamilton Township decided</a:t>
            </a:r>
            <a:r>
              <a:rPr lang="en-US" baseline="0" dirty="0" smtClean="0">
                <a:latin typeface="Times New Roman" panose="02020603050405020304" pitchFamily="18" charset="0"/>
                <a:cs typeface="Times New Roman" panose="02020603050405020304" pitchFamily="18" charset="0"/>
              </a:rPr>
              <a:t> it was necessary to inventory and assess its detention basins and stormwater outfalls.</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22</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400883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pPr>
              <a:lnSpc>
                <a:spcPct val="125000"/>
              </a:lnSpc>
              <a:buClr>
                <a:srgbClr val="C00000"/>
              </a:buClr>
            </a:pPr>
            <a:r>
              <a:rPr lang="en-US" dirty="0"/>
              <a:t>Detention basin and stormwater outfall inventory forms </a:t>
            </a:r>
            <a:r>
              <a:rPr lang="en-US" dirty="0" smtClean="0"/>
              <a:t>were created</a:t>
            </a:r>
            <a:r>
              <a:rPr lang="en-US" baseline="0" dirty="0" smtClean="0"/>
              <a:t> specifically for this projects. </a:t>
            </a:r>
            <a:r>
              <a:rPr lang="en-US" dirty="0" smtClean="0"/>
              <a:t>The</a:t>
            </a:r>
            <a:r>
              <a:rPr lang="en-US" baseline="0" dirty="0" smtClean="0"/>
              <a:t> New Jersey Department of Environmental Protection website at www.Njstormwater.org has Field Manuals under the Maintenance Guidance section, which contain inspection checklists.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C8FD95-B692-4B28-93AB-95DAF44D7EE0}" type="slidenum">
              <a:rPr lang="en-US" smtClean="0"/>
              <a:pPr/>
              <a:t>23</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660591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T</a:t>
            </a:r>
            <a:r>
              <a:rPr lang="en-US" baseline="0" dirty="0" smtClean="0"/>
              <a:t>he Rutgers Cooperative Extension (RCE) Water Resources Program developed an App to help facility the collection of these data.  This App was loaded on tablets and taken into the field.  When the inspector returned to the office, all the information was downloaded into an online geographic information system (GIS).  </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24</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4089023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There are four simple steps</a:t>
            </a:r>
            <a:r>
              <a:rPr lang="en-US" baseline="0" dirty="0" smtClean="0"/>
              <a:t> in using the App.</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25</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95024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of 2016, over 300 detention basins have been identified, mapped, and assessed in Hamilton Township.  Efforts over the past three years have focused on establishing a baseline condition of these stormwater facilities.  It is important that that these systems function as designed to prevent damage to property and minimize flooding.  Owners and operators of these basins need to be made aware of their responsibilities in cleaning and maintaining these systems.  And, in some cases, significant efforts may be needed to repair damaged and or non-functioning systems.  </a:t>
            </a:r>
            <a:endParaRPr lang="en-US" dirty="0"/>
          </a:p>
        </p:txBody>
      </p:sp>
      <p:sp>
        <p:nvSpPr>
          <p:cNvPr id="4" name="Slide Number Placeholder 3"/>
          <p:cNvSpPr>
            <a:spLocks noGrp="1"/>
          </p:cNvSpPr>
          <p:nvPr>
            <p:ph type="sldNum" sz="quarter" idx="10"/>
          </p:nvPr>
        </p:nvSpPr>
        <p:spPr/>
        <p:txBody>
          <a:bodyPr/>
          <a:lstStyle/>
          <a:p>
            <a:fld id="{CE64FFFE-63B5-42F9-BA1A-A4EFEFB07C7D}" type="slidenum">
              <a:rPr lang="en-US" smtClean="0"/>
              <a:pPr/>
              <a:t>26</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603827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final product</a:t>
            </a:r>
            <a:r>
              <a:rPr lang="en-US" baseline="0" dirty="0" smtClean="0"/>
              <a:t> of the inventories is a GIS map that has all the survey data linked to it.  Once all the stormwater infrastructure is mapped and assessed, Hamilton Township was able to schedule for regular inspections as well as a plan to systematically provide repairs and maintenance. </a:t>
            </a:r>
            <a:r>
              <a:rPr lang="en-US" sz="1200" kern="1200" dirty="0" smtClean="0">
                <a:solidFill>
                  <a:schemeClr val="tx1"/>
                </a:solidFill>
                <a:effectLst/>
                <a:latin typeface="+mn-lt"/>
                <a:ea typeface="+mn-ea"/>
                <a:cs typeface="+mn-cs"/>
              </a:rPr>
              <a:t>As part of the Township’s MS4 stormwater permit, it is important that efforts are made to identify and notify property owners of any issues and provide information on routine maintenance procedures and repairs.</a:t>
            </a:r>
            <a:r>
              <a:rPr lang="en-US" sz="1200" kern="1200" baseline="0" dirty="0" smtClean="0">
                <a:solidFill>
                  <a:schemeClr val="tx1"/>
                </a:solidFill>
                <a:effectLst/>
                <a:latin typeface="+mn-lt"/>
                <a:ea typeface="+mn-ea"/>
                <a:cs typeface="+mn-cs"/>
              </a:rPr>
              <a: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E64FFFE-63B5-42F9-BA1A-A4EFEFB07C7D}" type="slidenum">
              <a:rPr lang="en-US" smtClean="0"/>
              <a:pPr/>
              <a:t>27</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849806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Hamilton Township has been evaluating issues with flooding and stormwater management at critical locations.  These efforts provided an opportunity to better understand the current drainage issues, ensure compliance with MS4 permitting, and develop cost-effective solutions to the problems.</a:t>
            </a:r>
            <a:r>
              <a:rPr lang="en-US" sz="1200" kern="1200" baseline="0" dirty="0" smtClean="0">
                <a:solidFill>
                  <a:schemeClr val="tx1"/>
                </a:solidFill>
                <a:effectLst/>
                <a:latin typeface="+mn-lt"/>
                <a:ea typeface="+mn-ea"/>
                <a:cs typeface="+mn-cs"/>
              </a:rPr>
              <a:t> Inventorying and assessing the stormwater outfalls that discharge directly into waterways provided Hamilton Township with the information needed to begin correcting ongoing localized problems. The township is beginning to </a:t>
            </a:r>
            <a:r>
              <a:rPr lang="en-US" sz="1200" kern="1200" dirty="0" smtClean="0">
                <a:solidFill>
                  <a:schemeClr val="tx1"/>
                </a:solidFill>
                <a:effectLst/>
                <a:latin typeface="+mn-lt"/>
                <a:ea typeface="+mn-ea"/>
                <a:cs typeface="+mn-cs"/>
              </a:rPr>
              <a:t>educate and engage local officials and property owners in how innovative strategies can be adopted</a:t>
            </a:r>
            <a:r>
              <a:rPr lang="en-US" sz="1200" kern="1200" baseline="0" dirty="0" smtClean="0">
                <a:solidFill>
                  <a:schemeClr val="tx1"/>
                </a:solidFill>
                <a:effectLst/>
                <a:latin typeface="+mn-lt"/>
                <a:ea typeface="+mn-ea"/>
                <a:cs typeface="+mn-cs"/>
              </a:rPr>
              <a:t> as a solution to flooding</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efforts target key flood zones to identify the problems and develop an individualized response effort to begin addressing and correcting the ongoing problems.  </a:t>
            </a:r>
            <a:r>
              <a:rPr lang="en-US" baseline="0" dirty="0" smtClean="0"/>
              <a:t>Let’s look at some of the issues that arose in Hamilton Township when assessing detention basins and stormwater outfalls.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4FFFE-63B5-42F9-BA1A-A4EFEFB07C7D}" type="slidenum">
              <a:rPr lang="en-US" smtClean="0"/>
              <a:pPr/>
              <a:t>28</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1080311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sz="1200" i="0" u="none" kern="1200" dirty="0" smtClean="0">
                <a:solidFill>
                  <a:schemeClr val="tx1"/>
                </a:solidFill>
                <a:effectLst/>
                <a:latin typeface="+mn-lt"/>
                <a:ea typeface="+mn-ea"/>
                <a:cs typeface="+mn-cs"/>
              </a:rPr>
              <a:t>There are generally two categories of stormwater management basins; basins that remain wet permanently (known as retention</a:t>
            </a:r>
            <a:r>
              <a:rPr lang="en-US" sz="1200" i="0" u="none" kern="1200" baseline="0" dirty="0" smtClean="0">
                <a:solidFill>
                  <a:schemeClr val="tx1"/>
                </a:solidFill>
                <a:effectLst/>
                <a:latin typeface="+mn-lt"/>
                <a:ea typeface="+mn-ea"/>
                <a:cs typeface="+mn-cs"/>
              </a:rPr>
              <a:t> basins or wet ponds) </a:t>
            </a:r>
            <a:r>
              <a:rPr lang="en-US" sz="1200" i="0" u="none" kern="1200" dirty="0" smtClean="0">
                <a:solidFill>
                  <a:schemeClr val="tx1"/>
                </a:solidFill>
                <a:effectLst/>
                <a:latin typeface="+mn-lt"/>
                <a:ea typeface="+mn-ea"/>
                <a:cs typeface="+mn-cs"/>
              </a:rPr>
              <a:t>and basins that go dry between storm events (known</a:t>
            </a:r>
            <a:r>
              <a:rPr lang="en-US" sz="1200" i="0" u="none" kern="1200" baseline="0" dirty="0" smtClean="0">
                <a:solidFill>
                  <a:schemeClr val="tx1"/>
                </a:solidFill>
                <a:effectLst/>
                <a:latin typeface="+mn-lt"/>
                <a:ea typeface="+mn-ea"/>
                <a:cs typeface="+mn-cs"/>
              </a:rPr>
              <a:t> as detention basins)</a:t>
            </a:r>
            <a:r>
              <a:rPr lang="en-US" sz="1200" i="0" u="none" kern="1200" dirty="0" smtClean="0">
                <a:solidFill>
                  <a:schemeClr val="tx1"/>
                </a:solidFill>
                <a:effectLst/>
                <a:latin typeface="+mn-lt"/>
                <a:ea typeface="+mn-ea"/>
                <a:cs typeface="+mn-cs"/>
              </a:rPr>
              <a:t>. </a:t>
            </a:r>
            <a:endParaRPr lang="en-US" i="0" u="none"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29</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838478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Tx/>
            </a:pPr>
            <a:r>
              <a:rPr lang="en-US" sz="1200" dirty="0" smtClean="0">
                <a:latin typeface="Arial" panose="020B0604020202020204" pitchFamily="34" charset="0"/>
                <a:cs typeface="Arial" panose="020B0604020202020204" pitchFamily="34" charset="0"/>
              </a:rPr>
              <a:t>Before an assessment can be completed, stormwater infrastructure must be located and identified such as: Detention Basins, Retention Basins, Other Stormwater Best Practices Management (BMPs), Manufactured Treatment Devices (MTDs), Outfalls, Catch Basins, and Stormwater Piping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E64FFFE-63B5-42F9-BA1A-A4EFEFB07C7D}" type="slidenum">
              <a:rPr lang="en-US" smtClean="0"/>
              <a:pPr/>
              <a:t>3</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110472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pPr>
              <a:lnSpc>
                <a:spcPct val="125000"/>
              </a:lnSpc>
              <a:buClr>
                <a:srgbClr val="C00000"/>
              </a:buClr>
            </a:pPr>
            <a:r>
              <a:rPr lang="en-US" dirty="0" smtClean="0"/>
              <a:t>During</a:t>
            </a:r>
            <a:r>
              <a:rPr lang="en-US" baseline="0" dirty="0" smtClean="0"/>
              <a:t> inventory and assessing stormwater infrastructure in </a:t>
            </a:r>
            <a:r>
              <a:rPr lang="en-US" dirty="0" smtClean="0"/>
              <a:t>Hamilton</a:t>
            </a:r>
            <a:r>
              <a:rPr lang="en-US" baseline="0" dirty="0" smtClean="0"/>
              <a:t> Township, s</a:t>
            </a:r>
            <a:r>
              <a:rPr lang="en-US" dirty="0" smtClean="0"/>
              <a:t>ome of the common problems associated with detention basins included </a:t>
            </a:r>
            <a:r>
              <a:rPr lang="en-US" dirty="0">
                <a:latin typeface="Times New Roman" panose="02020603050405020304" pitchFamily="18" charset="0"/>
                <a:cs typeface="Times New Roman" panose="02020603050405020304" pitchFamily="18" charset="0"/>
              </a:rPr>
              <a:t>erosion, sedimentation, outlet blockages, broken or clogged low-flow channels, standing water or wet soils, floatables and debris, and weeds or woody vegetation</a:t>
            </a:r>
            <a:r>
              <a:rPr lang="en-US" dirty="0" smtClean="0">
                <a:latin typeface="Times New Roman" panose="02020603050405020304" pitchFamily="18" charset="0"/>
                <a:cs typeface="Times New Roman" panose="02020603050405020304" pitchFamily="18" charset="0"/>
              </a:rPr>
              <a:t>. Let’s review these</a:t>
            </a:r>
            <a:r>
              <a:rPr lang="en-US" baseline="0" dirty="0" smtClean="0">
                <a:latin typeface="Times New Roman" panose="02020603050405020304" pitchFamily="18" charset="0"/>
                <a:cs typeface="Times New Roman" panose="02020603050405020304" pitchFamily="18" charset="0"/>
              </a:rPr>
              <a:t> common concerns in more detail.</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C8FD95-B692-4B28-93AB-95DAF44D7EE0}" type="slidenum">
              <a:rPr lang="en-US" smtClean="0"/>
              <a:pPr/>
              <a:t>30</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551042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Since detention</a:t>
            </a:r>
            <a:r>
              <a:rPr lang="en-US" baseline="0" dirty="0" smtClean="0"/>
              <a:t> basin </a:t>
            </a:r>
            <a:r>
              <a:rPr lang="en-US" dirty="0" smtClean="0"/>
              <a:t>outfalls typically discharge</a:t>
            </a:r>
            <a:r>
              <a:rPr lang="en-US" baseline="0" dirty="0" smtClean="0"/>
              <a:t> water at a high velocity, soil around the outfalls can be eroded as shown in the picture on the right.  The embankments of the detention basin can become eroded due to unstable soils and slopes.</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31</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635578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S</a:t>
            </a:r>
            <a:r>
              <a:rPr lang="en-US" baseline="0" dirty="0" smtClean="0"/>
              <a:t>ediment can accumulate in detention basins near inlets.  As the velocity of the stormwater entering the basin lessens, sediment settles out of the stormwater.  This was a common problem in Hamilton Township. With the GIS database of their stormwater infrastructure, Hamilton Township is able prioritize outfalls for and improve infrastructure to alleviate flood zones.</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32</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4209187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Detention</a:t>
            </a:r>
            <a:r>
              <a:rPr lang="en-US" baseline="0" dirty="0" smtClean="0"/>
              <a:t> basin outlets can be easily clogged with debris, leaves and brush if they are not regularly cleaned. The availability of the GIS map has assisted Hamilton Township schedule maintain needs of their facilities such as scheduling for more frequent cleaning of outfalls that clogged more often than others. </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33</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44350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The concrete</a:t>
            </a:r>
            <a:r>
              <a:rPr lang="en-US" baseline="0" dirty="0" smtClean="0"/>
              <a:t> low-flow channel can deteriorate over time and crack.  These channels also can be clogged with sediment and vegetation.</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34</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909983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When</a:t>
            </a:r>
            <a:r>
              <a:rPr lang="en-US" baseline="0" dirty="0" smtClean="0"/>
              <a:t> detention basins fail, standing water problems can be created, resulting in mosquito breeding and loss of storage capacity.  Several basins were found to have standing water in Hamilton Township.  These basins have been repaired and are now functioning properly.  The inventory and assessment process facilitated these repairs by prioritizing their facilities within the GIS map.</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35</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242006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Detention</a:t>
            </a:r>
            <a:r>
              <a:rPr lang="en-US" baseline="0" dirty="0" smtClean="0"/>
              <a:t> basins can become dumping grounds for trash and other debris.  Floatables from upstream also can accumulate in detention basins.</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36</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7568846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It is important to remove</a:t>
            </a:r>
            <a:r>
              <a:rPr lang="en-US" baseline="0" dirty="0" smtClean="0"/>
              <a:t> weeds and woody vegetation from detention basins, which can result in the outlet becoming clogged. </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37</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4237521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effectLst/>
                <a:latin typeface="+mn-lt"/>
                <a:ea typeface="+mn-ea"/>
                <a:cs typeface="+mn-cs"/>
              </a:rPr>
              <a:t>Many of the common problems associated with detention basins also are associated with wet ponds or retention basins such as erosion, sedimentation, outlet blockages, and floatables and debris.  Other common problems are lack of shoreline buffer and excessive algal growth.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C8FD95-B692-4B28-93AB-95DAF44D7EE0}" type="slidenum">
              <a:rPr lang="en-US" smtClean="0"/>
              <a:pPr/>
              <a:t>38</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852716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effectLst/>
                <a:latin typeface="+mn-lt"/>
                <a:ea typeface="+mn-ea"/>
                <a:cs typeface="+mn-cs"/>
              </a:rPr>
              <a:t>A healthy vegetative buffer in needed around a wet pond to reduce the geese population and to filter pollutant runoff.</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r>
            <a:br>
              <a:rPr lang="en-US" sz="1200" i="1"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39</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817426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other stormwater best management practices (BMPs) that should be included in a municipal stormwater inventory such as bioretention system also known as rain gardens.  These are vegetative systems that are designed to capture, treat and infiltrate stormwater runoff.  The plants uptake the nutrients in stormwater runoff.  The microbes in the mulch and soil also work to reduce pollutants.</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4</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47073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effectLst/>
                <a:latin typeface="+mn-lt"/>
                <a:ea typeface="+mn-ea"/>
                <a:cs typeface="+mn-cs"/>
              </a:rPr>
              <a:t>Since wet ponds are designed to intercept pollutants, the nutrients become trapped in the pond and cause excessive algal growth.</a:t>
            </a:r>
            <a:endParaRPr lang="en-US" sz="1200" kern="1200" dirty="0" smtClean="0">
              <a:solidFill>
                <a:schemeClr val="tx1"/>
              </a:solidFill>
              <a:effectLst/>
              <a:latin typeface="+mn-lt"/>
              <a:ea typeface="+mn-ea"/>
              <a:cs typeface="+mn-cs"/>
            </a:endParaRPr>
          </a:p>
          <a:p>
            <a:r>
              <a:rPr lang="en-US" sz="1200" i="1" u="dbl"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C8FD95-B692-4B28-93AB-95DAF44D7EE0}" type="slidenum">
              <a:rPr lang="en-US" smtClean="0"/>
              <a:pPr/>
              <a:t>40</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541606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effectLst/>
                <a:latin typeface="+mn-lt"/>
                <a:ea typeface="+mn-ea"/>
                <a:cs typeface="+mn-cs"/>
              </a:rPr>
              <a:t>Here</a:t>
            </a:r>
            <a:r>
              <a:rPr lang="en-US" sz="1200" i="1" kern="1200" baseline="0" dirty="0" smtClean="0">
                <a:solidFill>
                  <a:schemeClr val="tx1"/>
                </a:solidFill>
                <a:effectLst/>
                <a:latin typeface="+mn-lt"/>
                <a:ea typeface="+mn-ea"/>
                <a:cs typeface="+mn-cs"/>
              </a:rPr>
              <a:t> are wet ponds that are in good condition.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C8FD95-B692-4B28-93AB-95DAF44D7EE0}" type="slidenum">
              <a:rPr lang="en-US" smtClean="0"/>
              <a:pPr/>
              <a:t>41</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806789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In</a:t>
            </a:r>
            <a:r>
              <a:rPr lang="en-US" baseline="0" dirty="0" smtClean="0"/>
              <a:t> Hamilton Township, s</a:t>
            </a:r>
            <a:r>
              <a:rPr lang="en-US" dirty="0" smtClean="0"/>
              <a:t>ome of the common problems associated with stormwater outfalls included </a:t>
            </a:r>
            <a:r>
              <a:rPr lang="en-US" dirty="0">
                <a:latin typeface="Times New Roman" panose="02020603050405020304" pitchFamily="18" charset="0"/>
                <a:cs typeface="Times New Roman" panose="02020603050405020304" pitchFamily="18" charset="0"/>
              </a:rPr>
              <a:t>stream erosion or scouring resulting from discharge, poor pipe condition, discharge of floatables, discharge of excessive sediment, color of the water discharging, discharging during dry weather conditions, outfall overgrown with vegetation, and structural integrity of headwall or other supporting structure.</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42</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464890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It is not uncommon to see erosion associated</a:t>
            </a:r>
            <a:r>
              <a:rPr lang="en-US" baseline="0" dirty="0" smtClean="0"/>
              <a:t> with an outfall pipe as shown here.  Since water is exiting the pipe at a high velocity, scouring can also occur downstream of the outfall pipe entering the waterway.  Typically, a stone scour hole and riprap are used to stabilize the area around the outfall to prevent erosion and scouring.</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43</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1162275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Most stormwater</a:t>
            </a:r>
            <a:r>
              <a:rPr lang="en-US" baseline="0" dirty="0" smtClean="0"/>
              <a:t> outfall pipes are made of reinforced concrete that can deteriorate over time.  At times, section of outfall pipes can fall into the stream as the soil around the pipe is eroded away.  A headwall with a riprap apron can be constructed to repair this situation and prevent future pipe sections from becoming undermined.</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44</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177391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Plastic</a:t>
            </a:r>
            <a:r>
              <a:rPr lang="en-US" baseline="0" dirty="0" smtClean="0"/>
              <a:t> bottles and other debris can enter a stormwater system and get discharged from the stormwater outfall.  Street sweeping and retrofitting storm drain inlets to reduce the curb opening can be used to reduce this problem.</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45</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27037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err="1" smtClean="0"/>
              <a:t>Stormwater</a:t>
            </a:r>
            <a:r>
              <a:rPr lang="en-US" baseline="0" dirty="0" smtClean="0"/>
              <a:t> outfalls can discharge excessive sediment to local waterways as shown here.  This results in sediment accumulation in the stream, which reduces the stream’s capacity to convey stormwater from larger storms, causing flooding and smothering the aquatic habitat on the bottom of the stream.  Hamilton Township is reducing this by ensuring that soil erosion and sediment control standards are being used for new construction and street sweeping is being conducted as required by the MS4 permit. </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46</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3237497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Discolored water coming from</a:t>
            </a:r>
            <a:r>
              <a:rPr lang="en-US" baseline="0" dirty="0" smtClean="0"/>
              <a:t> </a:t>
            </a:r>
            <a:r>
              <a:rPr lang="en-US" dirty="0" smtClean="0"/>
              <a:t>the stormwater outfall can mean a cross-connection with a sanitary sewer</a:t>
            </a:r>
            <a:r>
              <a:rPr lang="en-US" baseline="0" dirty="0" smtClean="0"/>
              <a:t> pipe.  Water quality testing is recommended.</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47</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571985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Flows during</a:t>
            </a:r>
            <a:r>
              <a:rPr lang="en-US" baseline="0" dirty="0" smtClean="0"/>
              <a:t> dry weather means that the stormwater outlet is discharging groundwater that has seeped into the piping system or there is an illegal connection to the stormwater system.  Water quality testing needs to be completed of this dry weather flow.</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48</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32088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err="1" smtClean="0"/>
              <a:t>Stormwater</a:t>
            </a:r>
            <a:r>
              <a:rPr lang="en-US" baseline="0" dirty="0" smtClean="0"/>
              <a:t> outfalls can become overgrown with vegetation which can limit their ability to discharge stormwater. </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49</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79782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r>
              <a:rPr lang="en-US" dirty="0" smtClean="0"/>
              <a:t>While</a:t>
            </a:r>
            <a:r>
              <a:rPr lang="en-US" baseline="0" dirty="0" smtClean="0"/>
              <a:t> constructed wetlands for stormwater management are not typically used in New Jersey, these systems do a great job at removing pollutants from stormwater runoff.</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5</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1237440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8488"/>
          </a:xfrm>
        </p:spPr>
      </p:sp>
      <p:sp>
        <p:nvSpPr>
          <p:cNvPr id="3" name="Notes Placeholder 2"/>
          <p:cNvSpPr>
            <a:spLocks noGrp="1"/>
          </p:cNvSpPr>
          <p:nvPr>
            <p:ph type="body" idx="1"/>
          </p:nvPr>
        </p:nvSpPr>
        <p:spPr/>
        <p:txBody>
          <a:bodyPr>
            <a:normAutofit/>
          </a:bodyPr>
          <a:lstStyle/>
          <a:p>
            <a:r>
              <a:rPr lang="en-US" dirty="0" smtClean="0"/>
              <a:t>The concrete headwalls</a:t>
            </a:r>
            <a:r>
              <a:rPr lang="en-US" baseline="0" dirty="0" smtClean="0"/>
              <a:t> associate with stormwater outfalls can deteriorate, creating a safety hazard as well as an environmental problem of an unstable outfall.  Hamilton Department of Public Works can fix many of these problems themselves.  The inventory and assessment of their outfalls and stormwater infrastructure allowed them to schedule this type of maintenance.</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50</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10425283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Hamilton Township is directing efforts to educate and engage homeowners in the community to take action on their property to help reduce stormwater runoff. In utilizing the GIS inventory</a:t>
            </a:r>
            <a:r>
              <a:rPr lang="en-US" baseline="0" dirty="0" smtClean="0"/>
              <a:t> map for assessments</a:t>
            </a:r>
            <a:r>
              <a:rPr lang="en-US" dirty="0" smtClean="0"/>
              <a:t>, the Township is working to schedule and facilitate an informative work session to provide detailed information to stormwater basin owners about how these systems function and the maintenance required to keep them functioning. Township Public Works have installed demonstration rain garden projects to illustrate how this can be done.  In addition, the Township has sponsored rain barrel workshops for local residents.  Citizens are willing to participate in these efforts when given the “tools” and information they need to move forward.</a:t>
            </a:r>
            <a:endParaRPr lang="en-US" dirty="0"/>
          </a:p>
        </p:txBody>
      </p:sp>
      <p:sp>
        <p:nvSpPr>
          <p:cNvPr id="4" name="Slide Number Placeholder 3"/>
          <p:cNvSpPr>
            <a:spLocks noGrp="1"/>
          </p:cNvSpPr>
          <p:nvPr>
            <p:ph type="sldNum" sz="quarter" idx="10"/>
          </p:nvPr>
        </p:nvSpPr>
        <p:spPr/>
        <p:txBody>
          <a:bodyPr/>
          <a:lstStyle/>
          <a:p>
            <a:fld id="{CE64FFFE-63B5-42F9-BA1A-A4EFEFB07C7D}" type="slidenum">
              <a:rPr lang="en-US" smtClean="0"/>
              <a:pPr/>
              <a:t>51</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095571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52</a:t>
            </a:fld>
            <a:endParaRPr lang="en-US"/>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2784758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workshop will provide instruction on how to identify and assess stormwater infrastructure in your community.  The development of this tool was funded by the New Jersey Department of Environmental Protection.  Additionally, the New Jersey Sea Grant Consortium and the New Jersey Agricultural Experiment Station provided funding to partially support the creators of this presentation and eLearning Tool</a:t>
            </a:r>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53</a:t>
            </a:fld>
            <a:endParaRPr lang="en-US"/>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126725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r>
              <a:rPr lang="en-US" dirty="0" smtClean="0"/>
              <a:t>An</a:t>
            </a:r>
            <a:r>
              <a:rPr lang="en-US" baseline="0" dirty="0" smtClean="0"/>
              <a:t> infiltration basin is very similar to a bioretention system except it is typically planted with only one species of vegetation such as turf grass.</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6</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117578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r>
              <a:rPr lang="en-US" dirty="0" smtClean="0"/>
              <a:t>Pervious paving</a:t>
            </a:r>
            <a:r>
              <a:rPr lang="en-US" baseline="0" dirty="0" smtClean="0"/>
              <a:t> systems include porous asphalt, pervious concrete, permeable pavers, and grass paver systems.  These systems are design to allow stormwater to pass through the surface and be stored in a stone reservoir and slowly infiltrated into the underlying aquifer or released slowing to a local storm sewer system or directly to the waterway.  In this photograph, the parking spots are porous asphalt while the cartway is regular asphalt.</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7</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494624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r>
              <a:rPr lang="en-US" dirty="0" smtClean="0"/>
              <a:t>Green</a:t>
            </a:r>
            <a:r>
              <a:rPr lang="en-US" baseline="0" dirty="0" smtClean="0"/>
              <a:t> roofs are another BMP that is designed to capture stormwater.  These system are often associated with new construction since they are heavy and require the roof to be designed specifically to handle the additional weight.</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8</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253873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r>
              <a:rPr lang="en-US" dirty="0" smtClean="0"/>
              <a:t>Sand</a:t>
            </a:r>
            <a:r>
              <a:rPr lang="en-US" baseline="0" dirty="0" smtClean="0"/>
              <a:t> filters are very similar to infiltration basins except there is no vegetation.</a:t>
            </a:r>
            <a:endParaRPr lang="en-US" dirty="0"/>
          </a:p>
        </p:txBody>
      </p:sp>
      <p:sp>
        <p:nvSpPr>
          <p:cNvPr id="4" name="Slide Number Placeholder 3"/>
          <p:cNvSpPr>
            <a:spLocks noGrp="1"/>
          </p:cNvSpPr>
          <p:nvPr>
            <p:ph type="sldNum" sz="quarter" idx="10"/>
          </p:nvPr>
        </p:nvSpPr>
        <p:spPr/>
        <p:txBody>
          <a:bodyPr/>
          <a:lstStyle/>
          <a:p>
            <a:fld id="{22C8FD95-B692-4B28-93AB-95DAF44D7EE0}" type="slidenum">
              <a:rPr lang="en-US" smtClean="0"/>
              <a:pPr/>
              <a:t>9</a:t>
            </a:fld>
            <a:endParaRPr lang="en-US" dirty="0"/>
          </a:p>
        </p:txBody>
      </p:sp>
      <p:sp>
        <p:nvSpPr>
          <p:cNvPr id="6" name="Date Placeholder 5"/>
          <p:cNvSpPr>
            <a:spLocks noGrp="1"/>
          </p:cNvSpPr>
          <p:nvPr>
            <p:ph type="dt" idx="11"/>
          </p:nvPr>
        </p:nvSpPr>
        <p:spPr/>
        <p:txBody>
          <a:bodyPr/>
          <a:lstStyle/>
          <a:p>
            <a:r>
              <a:rPr lang="en-US" smtClean="0"/>
              <a:t>11/1/2017</a:t>
            </a:r>
            <a:endParaRPr lang="en-US"/>
          </a:p>
        </p:txBody>
      </p:sp>
    </p:spTree>
    <p:extLst>
      <p:ext uri="{BB962C8B-B14F-4D97-AF65-F5344CB8AC3E}">
        <p14:creationId xmlns:p14="http://schemas.microsoft.com/office/powerpoint/2010/main" val="3581755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fld id="{111B6D6F-7AC4-441C-85B4-6C9AE6A9F14C}" type="datetimeFigureOut">
              <a:rPr lang="en-US" smtClean="0"/>
              <a:pPr/>
              <a:t>10/30/2017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16" name="Rectangle 15"/>
          <p:cNvSpPr/>
          <p:nvPr userDrawn="1"/>
        </p:nvSpPr>
        <p:spPr>
          <a:xfrm>
            <a:off x="1055594" y="6288087"/>
            <a:ext cx="477812"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9282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11B6D6F-7AC4-441C-85B4-6C9AE6A9F14C}" type="datetimeFigureOut">
              <a:rPr lang="en-US" smtClean="0"/>
              <a:pPr/>
              <a:t>10/30/2017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8310626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11B6D6F-7AC4-441C-85B4-6C9AE6A9F14C}" type="datetimeFigureOut">
              <a:rPr lang="en-US" smtClean="0"/>
              <a:pPr/>
              <a:t>10/30/2017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25166362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C00000"/>
              </a:buClr>
              <a:defRPr>
                <a:latin typeface="Arial" panose="020B0604020202020204" pitchFamily="34" charset="0"/>
                <a:cs typeface="Arial" panose="020B0604020202020204" pitchFamily="34" charset="0"/>
              </a:defRPr>
            </a:lvl1pPr>
            <a:lvl2pPr>
              <a:buClr>
                <a:srgbClr val="C00000"/>
              </a:buClr>
              <a:defRPr>
                <a:latin typeface="Arial" panose="020B0604020202020204" pitchFamily="34" charset="0"/>
                <a:cs typeface="Arial" panose="020B0604020202020204" pitchFamily="34" charset="0"/>
              </a:defRPr>
            </a:lvl2pPr>
            <a:lvl3pPr>
              <a:buClr>
                <a:srgbClr val="C00000"/>
              </a:buClr>
              <a:defRPr>
                <a:latin typeface="Arial" panose="020B0604020202020204" pitchFamily="34" charset="0"/>
                <a:cs typeface="Arial" panose="020B0604020202020204" pitchFamily="34" charset="0"/>
              </a:defRPr>
            </a:lvl3pPr>
            <a:lvl4pPr>
              <a:buClr>
                <a:srgbClr val="C00000"/>
              </a:buClr>
              <a:defRPr>
                <a:latin typeface="Arial" panose="020B0604020202020204" pitchFamily="34" charset="0"/>
                <a:cs typeface="Arial" panose="020B0604020202020204" pitchFamily="34" charset="0"/>
              </a:defRPr>
            </a:lvl4pPr>
            <a:lvl5pPr>
              <a:buClr>
                <a:srgbClr val="C00000"/>
              </a:buCl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36228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p:cNvPicPr>
            <a:picLocks noChangeAspect="1"/>
          </p:cNvPicPr>
          <p:nvPr/>
        </p:nvPicPr>
        <p:blipFill>
          <a:blip r:embed="rId2" cstate="print">
            <a:extLst>
              <a:ext uri="{28A0092B-C50C-407E-A947-70E740481C1C}">
                <a14:useLocalDpi xmlns:a14="http://schemas.microsoft.com/office/drawing/2010/main" val="0"/>
              </a:ext>
            </a:extLst>
          </a:blip>
          <a:srcRect t="8089" b="13786"/>
          <a:stretch>
            <a:fillRect/>
          </a:stretch>
        </p:blipFill>
        <p:spPr bwMode="auto">
          <a:xfrm>
            <a:off x="4235711" y="6048375"/>
            <a:ext cx="31019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11B6D6F-7AC4-441C-85B4-6C9AE6A9F14C}" type="datetimeFigureOut">
              <a:rPr lang="en-US" smtClean="0"/>
              <a:pPr/>
              <a:t>10/30/2017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DF518DE-1E94-4DCB-9026-21625A1CB05B}" type="slidenum">
              <a:rPr lang="en-US" smtClean="0"/>
              <a:pPr/>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37686" y="6048375"/>
            <a:ext cx="820517" cy="809625"/>
          </a:xfrm>
          <a:prstGeom prst="rect">
            <a:avLst/>
          </a:prstGeom>
        </p:spPr>
      </p:pic>
    </p:spTree>
    <p:extLst>
      <p:ext uri="{BB962C8B-B14F-4D97-AF65-F5344CB8AC3E}">
        <p14:creationId xmlns:p14="http://schemas.microsoft.com/office/powerpoint/2010/main" val="30752736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11B6D6F-7AC4-441C-85B4-6C9AE6A9F14C}" type="datetimeFigureOut">
              <a:rPr lang="en-US" smtClean="0"/>
              <a:pPr/>
              <a:t>10/30/2017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23534714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11B6D6F-7AC4-441C-85B4-6C9AE6A9F14C}" type="datetimeFigureOut">
              <a:rPr lang="en-US" smtClean="0"/>
              <a:pPr/>
              <a:t>10/30/2017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6065422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111B6D6F-7AC4-441C-85B4-6C9AE6A9F14C}" type="datetimeFigureOut">
              <a:rPr lang="en-US" smtClean="0"/>
              <a:pPr/>
              <a:t>10/30/2017</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31274716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1B6D6F-7AC4-441C-85B4-6C9AE6A9F14C}" type="datetimeFigureOut">
              <a:rPr lang="en-US" smtClean="0"/>
              <a:pPr/>
              <a:t>10/30/2017</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36406387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11B6D6F-7AC4-441C-85B4-6C9AE6A9F14C}" type="datetimeFigureOut">
              <a:rPr lang="en-US" smtClean="0"/>
              <a:pPr/>
              <a:t>10/30/2017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22779764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11B6D6F-7AC4-441C-85B4-6C9AE6A9F14C}" type="datetimeFigureOut">
              <a:rPr lang="en-US" smtClean="0"/>
              <a:pPr/>
              <a:t>10/30/2017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33194247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52400" y="152400"/>
            <a:ext cx="8839200" cy="65532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fld id="{111B6D6F-7AC4-441C-85B4-6C9AE6A9F14C}" type="datetimeFigureOut">
              <a:rPr lang="en-US" smtClean="0"/>
              <a:pPr/>
              <a:t>10/30/2017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DF518DE-1E94-4DCB-9026-21625A1CB05B}" type="slidenum">
              <a:rPr lang="en-US" smtClean="0"/>
              <a:pPr/>
              <a:t>‹#›</a:t>
            </a:fld>
            <a:endParaRPr lang="en-US"/>
          </a:p>
        </p:txBody>
      </p:sp>
      <p:pic>
        <p:nvPicPr>
          <p:cNvPr id="11" name="Picture 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724400" y="6356350"/>
            <a:ext cx="14478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172200" y="6253842"/>
            <a:ext cx="1143000" cy="573996"/>
          </a:xfrm>
          <a:prstGeom prst="rect">
            <a:avLst/>
          </a:prstGeom>
        </p:spPr>
      </p:pic>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11189" y="6221966"/>
            <a:ext cx="1512354" cy="633891"/>
          </a:xfrm>
          <a:prstGeom prst="rect">
            <a:avLst/>
          </a:prstGeom>
        </p:spPr>
      </p:pic>
    </p:spTree>
    <p:extLst>
      <p:ext uri="{BB962C8B-B14F-4D97-AF65-F5344CB8AC3E}">
        <p14:creationId xmlns:p14="http://schemas.microsoft.com/office/powerpoint/2010/main" val="909563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ctr" rtl="0" eaLnBrk="1" fontAlgn="base" hangingPunct="1">
        <a:spcBef>
          <a:spcPct val="0"/>
        </a:spcBef>
        <a:spcAft>
          <a:spcPct val="0"/>
        </a:spcAft>
        <a:defRPr sz="4400" b="1" kern="1200">
          <a:solidFill>
            <a:srgbClr val="C00000"/>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b="1">
          <a:solidFill>
            <a:srgbClr val="C00000"/>
          </a:solidFill>
          <a:latin typeface="Arial" charset="0"/>
          <a:cs typeface="Arial" charset="0"/>
        </a:defRPr>
      </a:lvl2pPr>
      <a:lvl3pPr algn="ctr" rtl="0" eaLnBrk="1" fontAlgn="base" hangingPunct="1">
        <a:spcBef>
          <a:spcPct val="0"/>
        </a:spcBef>
        <a:spcAft>
          <a:spcPct val="0"/>
        </a:spcAft>
        <a:defRPr sz="4400" b="1">
          <a:solidFill>
            <a:srgbClr val="C00000"/>
          </a:solidFill>
          <a:latin typeface="Arial" charset="0"/>
          <a:cs typeface="Arial" charset="0"/>
        </a:defRPr>
      </a:lvl3pPr>
      <a:lvl4pPr algn="ctr" rtl="0" eaLnBrk="1" fontAlgn="base" hangingPunct="1">
        <a:spcBef>
          <a:spcPct val="0"/>
        </a:spcBef>
        <a:spcAft>
          <a:spcPct val="0"/>
        </a:spcAft>
        <a:defRPr sz="4400" b="1">
          <a:solidFill>
            <a:srgbClr val="C00000"/>
          </a:solidFill>
          <a:latin typeface="Arial" charset="0"/>
          <a:cs typeface="Arial" charset="0"/>
        </a:defRPr>
      </a:lvl4pPr>
      <a:lvl5pPr algn="ctr" rtl="0" eaLnBrk="1" fontAlgn="base" hangingPunct="1">
        <a:spcBef>
          <a:spcPct val="0"/>
        </a:spcBef>
        <a:spcAft>
          <a:spcPct val="0"/>
        </a:spcAft>
        <a:defRPr sz="4400" b="1">
          <a:solidFill>
            <a:srgbClr val="C00000"/>
          </a:solidFill>
          <a:latin typeface="Arial" charset="0"/>
          <a:cs typeface="Arial" charset="0"/>
        </a:defRPr>
      </a:lvl5pPr>
      <a:lvl6pPr marL="457200" algn="ctr" rtl="0" eaLnBrk="1" fontAlgn="base" hangingPunct="1">
        <a:spcBef>
          <a:spcPct val="0"/>
        </a:spcBef>
        <a:spcAft>
          <a:spcPct val="0"/>
        </a:spcAft>
        <a:defRPr sz="4400">
          <a:solidFill>
            <a:srgbClr val="C00000"/>
          </a:solidFill>
          <a:latin typeface="Minion Pro" pitchFamily="18" charset="0"/>
        </a:defRPr>
      </a:lvl6pPr>
      <a:lvl7pPr marL="914400" algn="ctr" rtl="0" eaLnBrk="1" fontAlgn="base" hangingPunct="1">
        <a:spcBef>
          <a:spcPct val="0"/>
        </a:spcBef>
        <a:spcAft>
          <a:spcPct val="0"/>
        </a:spcAft>
        <a:defRPr sz="4400">
          <a:solidFill>
            <a:srgbClr val="C00000"/>
          </a:solidFill>
          <a:latin typeface="Minion Pro" pitchFamily="18" charset="0"/>
        </a:defRPr>
      </a:lvl7pPr>
      <a:lvl8pPr marL="1371600" algn="ctr" rtl="0" eaLnBrk="1" fontAlgn="base" hangingPunct="1">
        <a:spcBef>
          <a:spcPct val="0"/>
        </a:spcBef>
        <a:spcAft>
          <a:spcPct val="0"/>
        </a:spcAft>
        <a:defRPr sz="4400">
          <a:solidFill>
            <a:srgbClr val="C00000"/>
          </a:solidFill>
          <a:latin typeface="Minion Pro" pitchFamily="18" charset="0"/>
        </a:defRPr>
      </a:lvl8pPr>
      <a:lvl9pPr marL="1828800" algn="ctr" rtl="0" eaLnBrk="1" fontAlgn="base" hangingPunct="1">
        <a:spcBef>
          <a:spcPct val="0"/>
        </a:spcBef>
        <a:spcAft>
          <a:spcPct val="0"/>
        </a:spcAft>
        <a:defRPr sz="4400">
          <a:solidFill>
            <a:srgbClr val="C00000"/>
          </a:solidFill>
          <a:latin typeface="Minion Pro" pitchFamily="18" charset="0"/>
        </a:defRPr>
      </a:lvl9pPr>
    </p:titleStyle>
    <p:bodyStyle>
      <a:lvl1pPr marL="342900" indent="-342900" algn="l" rtl="0" eaLnBrk="1" fontAlgn="base" hangingPunct="1">
        <a:spcBef>
          <a:spcPct val="20000"/>
        </a:spcBef>
        <a:spcAft>
          <a:spcPct val="0"/>
        </a:spcAft>
        <a:buClr>
          <a:srgbClr val="C00000"/>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C0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hyperlink" Target="http://water.rutgers.edu/E-learning.html"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hyperlink" Target="mailto:water@envsci.rutgers.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91200" y="304800"/>
            <a:ext cx="3048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8631" b="8503"/>
          <a:stretch/>
        </p:blipFill>
        <p:spPr>
          <a:xfrm>
            <a:off x="0" y="0"/>
            <a:ext cx="9144000" cy="7696200"/>
          </a:xfrm>
          <a:prstGeom prst="rect">
            <a:avLst/>
          </a:prstGeom>
        </p:spPr>
      </p:pic>
      <p:sp>
        <p:nvSpPr>
          <p:cNvPr id="8" name="Rectangle 7"/>
          <p:cNvSpPr/>
          <p:nvPr/>
        </p:nvSpPr>
        <p:spPr>
          <a:xfrm>
            <a:off x="0" y="0"/>
            <a:ext cx="9144000" cy="76962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362200"/>
            <a:ext cx="7772400" cy="2133600"/>
          </a:xfrm>
        </p:spPr>
        <p:txBody>
          <a:bodyPr/>
          <a:lstStyle/>
          <a:p>
            <a:r>
              <a:rPr lang="en-US" b="1" dirty="0" smtClean="0"/>
              <a:t>Inventory and Assessment of </a:t>
            </a:r>
            <a:r>
              <a:rPr lang="en-US" b="1" dirty="0" err="1" smtClean="0"/>
              <a:t>Stormwater</a:t>
            </a:r>
            <a:r>
              <a:rPr lang="en-US" b="1" dirty="0" smtClean="0"/>
              <a:t> Infrastructure</a:t>
            </a:r>
            <a:endParaRPr lang="en-US" b="1" dirty="0"/>
          </a:p>
        </p:txBody>
      </p:sp>
    </p:spTree>
    <p:extLst>
      <p:ext uri="{BB962C8B-B14F-4D97-AF65-F5344CB8AC3E}">
        <p14:creationId xmlns:p14="http://schemas.microsoft.com/office/powerpoint/2010/main" val="34292514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304800" y="6198513"/>
            <a:ext cx="5011737"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Grass Swales</a:t>
            </a:r>
            <a:endParaRPr lang="en-US" sz="2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143000"/>
            <a:ext cx="6781800" cy="5086350"/>
          </a:xfrm>
          <a:prstGeom prst="rect">
            <a:avLst/>
          </a:prstGeom>
        </p:spPr>
      </p:pic>
      <p:sp>
        <p:nvSpPr>
          <p:cNvPr id="5" name="TextBox 4"/>
          <p:cNvSpPr txBox="1"/>
          <p:nvPr/>
        </p:nvSpPr>
        <p:spPr>
          <a:xfrm>
            <a:off x="533401" y="76200"/>
            <a:ext cx="7924799"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O</a:t>
            </a:r>
            <a:r>
              <a:rPr lang="en-US" sz="3600" b="1" dirty="0" smtClean="0">
                <a:solidFill>
                  <a:srgbClr val="C00000"/>
                </a:solidFill>
                <a:latin typeface="Arial" panose="020B0604020202020204" pitchFamily="34" charset="0"/>
                <a:cs typeface="Arial" panose="020B0604020202020204" pitchFamily="34" charset="0"/>
              </a:rPr>
              <a:t>ther Stormwater Management Practices</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581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04851" y="4941152"/>
            <a:ext cx="379095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Dry Wells</a:t>
            </a:r>
            <a:endParaRPr lang="en-US" sz="2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26" y="1750238"/>
            <a:ext cx="3033487" cy="303348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006" y="1750238"/>
            <a:ext cx="4558519" cy="3033487"/>
          </a:xfrm>
          <a:prstGeom prst="rect">
            <a:avLst/>
          </a:prstGeom>
        </p:spPr>
      </p:pic>
      <p:sp>
        <p:nvSpPr>
          <p:cNvPr id="6" name="TextBox 5"/>
          <p:cNvSpPr txBox="1"/>
          <p:nvPr/>
        </p:nvSpPr>
        <p:spPr>
          <a:xfrm>
            <a:off x="533401" y="323671"/>
            <a:ext cx="7924799"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O</a:t>
            </a:r>
            <a:r>
              <a:rPr lang="en-US" sz="3600" b="1" dirty="0" smtClean="0">
                <a:solidFill>
                  <a:srgbClr val="C00000"/>
                </a:solidFill>
                <a:latin typeface="Arial" panose="020B0604020202020204" pitchFamily="34" charset="0"/>
                <a:cs typeface="Arial" panose="020B0604020202020204" pitchFamily="34" charset="0"/>
              </a:rPr>
              <a:t>ther Stormwater Management Practices</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0242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55" y="1981200"/>
            <a:ext cx="4547023" cy="266890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 r="41699"/>
          <a:stretch/>
        </p:blipFill>
        <p:spPr>
          <a:xfrm>
            <a:off x="4991100" y="1981200"/>
            <a:ext cx="3843223" cy="2668905"/>
          </a:xfrm>
          <a:prstGeom prst="rect">
            <a:avLst/>
          </a:prstGeom>
        </p:spPr>
      </p:pic>
      <p:sp>
        <p:nvSpPr>
          <p:cNvPr id="5" name="TextBox 4"/>
          <p:cNvSpPr txBox="1"/>
          <p:nvPr/>
        </p:nvSpPr>
        <p:spPr>
          <a:xfrm>
            <a:off x="324554" y="4888231"/>
            <a:ext cx="5847645"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Manufactured Treatment Devices (MTDs)</a:t>
            </a: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a:off x="533401" y="323671"/>
            <a:ext cx="7924799"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O</a:t>
            </a:r>
            <a:r>
              <a:rPr lang="en-US" sz="3600" b="1" dirty="0" smtClean="0">
                <a:solidFill>
                  <a:srgbClr val="C00000"/>
                </a:solidFill>
                <a:latin typeface="Arial" panose="020B0604020202020204" pitchFamily="34" charset="0"/>
                <a:cs typeface="Arial" panose="020B0604020202020204" pitchFamily="34" charset="0"/>
              </a:rPr>
              <a:t>ther Stormwater Management Practices</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725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152400" y="533400"/>
            <a:ext cx="8782050" cy="1143000"/>
          </a:xfrm>
        </p:spPr>
        <p:txBody>
          <a:bodyPr>
            <a:noAutofit/>
          </a:bodyPr>
          <a:lstStyle/>
          <a:p>
            <a:pPr algn="ctr"/>
            <a:r>
              <a:rPr lang="en-US" sz="3600" b="1" dirty="0">
                <a:ea typeface="MS Mincho" panose="02020609040205080304" pitchFamily="49" charset="-128"/>
              </a:rPr>
              <a:t>The Benefits of Stormwater Infrastructure Inventory and Assessment</a:t>
            </a:r>
            <a:endParaRPr lang="en-US" sz="3600" b="1" dirty="0" smtClean="0"/>
          </a:p>
        </p:txBody>
      </p:sp>
      <p:sp>
        <p:nvSpPr>
          <p:cNvPr id="3" name="Rectangle 2"/>
          <p:cNvSpPr/>
          <p:nvPr/>
        </p:nvSpPr>
        <p:spPr>
          <a:xfrm>
            <a:off x="533401" y="1894106"/>
            <a:ext cx="8122084" cy="4278094"/>
          </a:xfrm>
          <a:prstGeom prst="rect">
            <a:avLst/>
          </a:prstGeom>
        </p:spPr>
        <p:txBody>
          <a:bodyPr wrap="square">
            <a:spAutoFit/>
          </a:bodyPr>
          <a:lstStyle/>
          <a:p>
            <a:pPr marL="342900" marR="0" lvl="0" indent="-342900">
              <a:lnSpc>
                <a:spcPct val="150000"/>
              </a:lnSpc>
              <a:spcBef>
                <a:spcPts val="600"/>
              </a:spcBef>
              <a:spcAft>
                <a:spcPts val="0"/>
              </a:spcAft>
              <a:buFont typeface="Wingdings" panose="05000000000000000000" pitchFamily="2" charset="2"/>
              <a:buChar char=""/>
            </a:pPr>
            <a:r>
              <a:rPr lang="en-US" sz="2800" dirty="0" smtClean="0">
                <a:solidFill>
                  <a:srgbClr val="000000"/>
                </a:solidFill>
                <a:latin typeface="Arial" panose="020B0604020202020204" pitchFamily="34" charset="0"/>
                <a:ea typeface="MS Mincho" panose="02020609040205080304" pitchFamily="49" charset="-128"/>
                <a:cs typeface="Arial" panose="020B0604020202020204" pitchFamily="34" charset="0"/>
              </a:rPr>
              <a:t>Identify maintenance needs</a:t>
            </a:r>
          </a:p>
          <a:p>
            <a:pPr marL="342900" marR="0" lvl="0" indent="-342900">
              <a:lnSpc>
                <a:spcPct val="150000"/>
              </a:lnSpc>
              <a:spcBef>
                <a:spcPts val="600"/>
              </a:spcBef>
              <a:spcAft>
                <a:spcPts val="0"/>
              </a:spcAft>
              <a:buFont typeface="Wingdings" panose="05000000000000000000" pitchFamily="2" charset="2"/>
              <a:buChar char=""/>
            </a:pPr>
            <a:r>
              <a:rPr lang="en-US" sz="2800" dirty="0" smtClean="0">
                <a:solidFill>
                  <a:srgbClr val="000000"/>
                </a:solidFill>
                <a:latin typeface="Arial" panose="020B0604020202020204" pitchFamily="34" charset="0"/>
                <a:ea typeface="MS Mincho" panose="02020609040205080304" pitchFamily="49" charset="-128"/>
                <a:cs typeface="Arial" panose="020B0604020202020204" pitchFamily="34" charset="0"/>
              </a:rPr>
              <a:t>Reduce </a:t>
            </a: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replacement and repair needs</a:t>
            </a:r>
          </a:p>
          <a:p>
            <a:pPr marL="342900" marR="0" lvl="0" indent="-342900">
              <a:lnSpc>
                <a:spcPct val="150000"/>
              </a:lnSpc>
              <a:spcBef>
                <a:spcPts val="600"/>
              </a:spcBef>
              <a:spcAft>
                <a:spcPts val="0"/>
              </a:spcAft>
              <a:buFont typeface="Wingdings" panose="05000000000000000000" pitchFamily="2" charset="2"/>
              <a:buChar char=""/>
            </a:pP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Reduce liability</a:t>
            </a:r>
          </a:p>
          <a:p>
            <a:pPr marL="342900" marR="0" lvl="0" indent="-342900">
              <a:lnSpc>
                <a:spcPct val="150000"/>
              </a:lnSpc>
              <a:spcBef>
                <a:spcPts val="600"/>
              </a:spcBef>
              <a:spcAft>
                <a:spcPts val="0"/>
              </a:spcAft>
              <a:buFont typeface="Wingdings" panose="05000000000000000000" pitchFamily="2" charset="2"/>
              <a:buChar char=""/>
            </a:pP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Support development of alternative maintenance </a:t>
            </a:r>
            <a:r>
              <a:rPr lang="en-US" sz="2800" dirty="0" smtClean="0">
                <a:solidFill>
                  <a:srgbClr val="000000"/>
                </a:solidFill>
                <a:latin typeface="Arial" panose="020B0604020202020204" pitchFamily="34" charset="0"/>
                <a:ea typeface="MS Mincho" panose="02020609040205080304" pitchFamily="49" charset="-128"/>
                <a:cs typeface="Arial" panose="020B0604020202020204" pitchFamily="34" charset="0"/>
              </a:rPr>
              <a:t>programs</a:t>
            </a:r>
          </a:p>
          <a:p>
            <a:pPr marL="342900" marR="0" lvl="0" indent="-342900">
              <a:lnSpc>
                <a:spcPct val="150000"/>
              </a:lnSpc>
              <a:spcBef>
                <a:spcPts val="600"/>
              </a:spcBef>
              <a:spcAft>
                <a:spcPts val="0"/>
              </a:spcAft>
              <a:buFont typeface="Wingdings" panose="05000000000000000000" pitchFamily="2" charset="2"/>
              <a:buChar char=""/>
            </a:pPr>
            <a:r>
              <a:rPr lang="en-US" sz="2800" dirty="0" smtClean="0">
                <a:solidFill>
                  <a:srgbClr val="000000"/>
                </a:solidFill>
                <a:latin typeface="Arial" panose="020B0604020202020204" pitchFamily="34" charset="0"/>
                <a:ea typeface="MS Mincho" panose="02020609040205080304" pitchFamily="49" charset="-128"/>
                <a:cs typeface="Arial" panose="020B0604020202020204" pitchFamily="34" charset="0"/>
              </a:rPr>
              <a:t>Translate </a:t>
            </a: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into reduced long-term costs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131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457200" y="669683"/>
            <a:ext cx="8198284" cy="1143000"/>
          </a:xfrm>
        </p:spPr>
        <p:txBody>
          <a:bodyPr>
            <a:normAutofit/>
          </a:bodyPr>
          <a:lstStyle/>
          <a:p>
            <a:pPr algn="ctr"/>
            <a:r>
              <a:rPr lang="en-US" sz="4000" b="1" dirty="0">
                <a:ea typeface="MS Mincho" panose="02020609040205080304" pitchFamily="49" charset="-128"/>
              </a:rPr>
              <a:t> Improved </a:t>
            </a:r>
            <a:r>
              <a:rPr lang="en-US" sz="4000" b="1" dirty="0" smtClean="0">
                <a:ea typeface="MS Mincho" panose="02020609040205080304" pitchFamily="49" charset="-128"/>
              </a:rPr>
              <a:t>Maintenance Results</a:t>
            </a:r>
            <a:endParaRPr lang="en-US" sz="4000" b="1" dirty="0" smtClean="0"/>
          </a:p>
        </p:txBody>
      </p:sp>
      <p:sp>
        <p:nvSpPr>
          <p:cNvPr id="3" name="Rectangle 2"/>
          <p:cNvSpPr/>
          <p:nvPr/>
        </p:nvSpPr>
        <p:spPr>
          <a:xfrm>
            <a:off x="889347" y="1824715"/>
            <a:ext cx="7766137" cy="2908489"/>
          </a:xfrm>
          <a:prstGeom prst="rect">
            <a:avLst/>
          </a:prstGeom>
        </p:spPr>
        <p:txBody>
          <a:bodyPr wrap="square">
            <a:spAutoFit/>
          </a:bodyPr>
          <a:lstStyle/>
          <a:p>
            <a:pPr marL="342900" marR="0" lvl="0" indent="-342900">
              <a:lnSpc>
                <a:spcPct val="150000"/>
              </a:lnSpc>
              <a:spcBef>
                <a:spcPts val="600"/>
              </a:spcBef>
              <a:spcAft>
                <a:spcPts val="0"/>
              </a:spcAft>
              <a:buFont typeface="Wingdings" panose="05000000000000000000" pitchFamily="2" charset="2"/>
              <a:buChar char=""/>
            </a:pP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Reduced pollution of local waterways</a:t>
            </a:r>
            <a:endParaRPr lang="en-US" sz="2400" dirty="0">
              <a:solidFill>
                <a:srgbClr val="000000"/>
              </a:solidFill>
              <a:latin typeface="Calibri" panose="020F0502020204030204" pitchFamily="34" charset="0"/>
              <a:ea typeface="MS Mincho" panose="02020609040205080304" pitchFamily="49" charset="-128"/>
              <a:cs typeface="Arial" panose="020B0604020202020204" pitchFamily="34" charset="0"/>
            </a:endParaRPr>
          </a:p>
          <a:p>
            <a:pPr marL="342900" marR="0" lvl="0" indent="-342900">
              <a:lnSpc>
                <a:spcPct val="150000"/>
              </a:lnSpc>
              <a:spcBef>
                <a:spcPts val="600"/>
              </a:spcBef>
              <a:spcAft>
                <a:spcPts val="0"/>
              </a:spcAft>
              <a:buFont typeface="Wingdings" panose="05000000000000000000" pitchFamily="2" charset="2"/>
              <a:buChar char=""/>
            </a:pP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Reduced stream channel erosion </a:t>
            </a:r>
            <a:endParaRPr lang="en-US" sz="2400" dirty="0">
              <a:solidFill>
                <a:srgbClr val="000000"/>
              </a:solidFill>
              <a:latin typeface="Calibri" panose="020F0502020204030204" pitchFamily="34" charset="0"/>
              <a:ea typeface="MS Mincho" panose="02020609040205080304" pitchFamily="49" charset="-128"/>
              <a:cs typeface="Arial" panose="020B0604020202020204" pitchFamily="34" charset="0"/>
            </a:endParaRPr>
          </a:p>
          <a:p>
            <a:pPr marL="342900" marR="0" lvl="0" indent="-342900">
              <a:lnSpc>
                <a:spcPct val="150000"/>
              </a:lnSpc>
              <a:spcBef>
                <a:spcPts val="600"/>
              </a:spcBef>
              <a:spcAft>
                <a:spcPts val="0"/>
              </a:spcAft>
              <a:buFont typeface="Wingdings" panose="05000000000000000000" pitchFamily="2" charset="2"/>
              <a:buChar char=""/>
            </a:pP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Reduced flooding</a:t>
            </a:r>
            <a:endParaRPr lang="en-US" sz="2400" dirty="0">
              <a:solidFill>
                <a:srgbClr val="000000"/>
              </a:solidFill>
              <a:latin typeface="Calibri" panose="020F0502020204030204" pitchFamily="34" charset="0"/>
              <a:ea typeface="MS Mincho" panose="02020609040205080304" pitchFamily="49" charset="-128"/>
              <a:cs typeface="Arial" panose="020B0604020202020204" pitchFamily="34" charset="0"/>
            </a:endParaRPr>
          </a:p>
          <a:p>
            <a:pPr marL="342900" marR="0" lvl="0" indent="-342900">
              <a:lnSpc>
                <a:spcPct val="150000"/>
              </a:lnSpc>
              <a:spcBef>
                <a:spcPts val="600"/>
              </a:spcBef>
              <a:spcAft>
                <a:spcPts val="0"/>
              </a:spcAft>
              <a:buFont typeface="Wingdings" panose="05000000000000000000" pitchFamily="2" charset="2"/>
              <a:buChar char=""/>
            </a:pP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Enhanced climate </a:t>
            </a:r>
            <a:r>
              <a:rPr lang="en-US" sz="2800" dirty="0" smtClean="0">
                <a:solidFill>
                  <a:srgbClr val="000000"/>
                </a:solidFill>
                <a:latin typeface="Arial" panose="020B0604020202020204" pitchFamily="34" charset="0"/>
                <a:ea typeface="MS Mincho" panose="02020609040205080304" pitchFamily="49" charset="-128"/>
                <a:cs typeface="Arial" panose="020B0604020202020204" pitchFamily="34" charset="0"/>
              </a:rPr>
              <a:t>resiliency</a:t>
            </a:r>
            <a:endParaRPr lang="en-US" sz="2400" dirty="0">
              <a:solidFill>
                <a:srgbClr val="000000"/>
              </a:solidFill>
              <a:latin typeface="Calibri" panose="020F050202020403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906901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200416" y="331333"/>
            <a:ext cx="8730642" cy="1143000"/>
          </a:xfrm>
        </p:spPr>
        <p:txBody>
          <a:bodyPr>
            <a:noAutofit/>
          </a:bodyPr>
          <a:lstStyle/>
          <a:p>
            <a:pPr algn="ctr"/>
            <a:r>
              <a:rPr lang="en-US" sz="3600" b="1" dirty="0">
                <a:ea typeface="MS Mincho" panose="02020609040205080304" pitchFamily="49" charset="-128"/>
              </a:rPr>
              <a:t> State </a:t>
            </a:r>
            <a:r>
              <a:rPr lang="en-US" sz="3600" b="1" dirty="0" smtClean="0">
                <a:ea typeface="MS Mincho" panose="02020609040205080304" pitchFamily="49" charset="-128"/>
              </a:rPr>
              <a:t>Regulations: </a:t>
            </a:r>
            <a:r>
              <a:rPr lang="en-US" sz="3600" b="1" dirty="0">
                <a:ea typeface="MS Mincho" panose="02020609040205080304" pitchFamily="49" charset="-128"/>
              </a:rPr>
              <a:t>Outfall Mapping and Illicit Connections</a:t>
            </a:r>
            <a:endParaRPr lang="en-US" sz="3600" b="1"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08" y="1613651"/>
            <a:ext cx="7250584" cy="4060327"/>
          </a:xfrm>
          <a:prstGeom prst="rect">
            <a:avLst/>
          </a:prstGeom>
        </p:spPr>
      </p:pic>
    </p:spTree>
    <p:extLst>
      <p:ext uri="{BB962C8B-B14F-4D97-AF65-F5344CB8AC3E}">
        <p14:creationId xmlns:p14="http://schemas.microsoft.com/office/powerpoint/2010/main" val="4123003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200416" y="331333"/>
            <a:ext cx="8730642" cy="1143000"/>
          </a:xfrm>
        </p:spPr>
        <p:txBody>
          <a:bodyPr>
            <a:noAutofit/>
          </a:bodyPr>
          <a:lstStyle/>
          <a:p>
            <a:pPr algn="ctr"/>
            <a:r>
              <a:rPr lang="en-US" sz="3600" b="1" dirty="0">
                <a:ea typeface="MS Mincho" panose="02020609040205080304" pitchFamily="49" charset="-128"/>
              </a:rPr>
              <a:t> State </a:t>
            </a:r>
            <a:r>
              <a:rPr lang="en-US" sz="3600" b="1" dirty="0" smtClean="0">
                <a:ea typeface="MS Mincho" panose="02020609040205080304" pitchFamily="49" charset="-128"/>
              </a:rPr>
              <a:t>Regulations: Outfall </a:t>
            </a:r>
            <a:r>
              <a:rPr lang="en-US" sz="3600" b="1" dirty="0">
                <a:ea typeface="MS Mincho" panose="02020609040205080304" pitchFamily="49" charset="-128"/>
              </a:rPr>
              <a:t>Pipe Stream Scouring Remediation</a:t>
            </a:r>
            <a:endParaRPr lang="en-US" sz="3600" b="1"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873" y="1612119"/>
            <a:ext cx="3419605" cy="455947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326103"/>
            <a:ext cx="4146737" cy="2759465"/>
          </a:xfrm>
          <a:prstGeom prst="rect">
            <a:avLst/>
          </a:prstGeom>
        </p:spPr>
      </p:pic>
    </p:spTree>
    <p:extLst>
      <p:ext uri="{BB962C8B-B14F-4D97-AF65-F5344CB8AC3E}">
        <p14:creationId xmlns:p14="http://schemas.microsoft.com/office/powerpoint/2010/main" val="9954607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190500" y="457200"/>
            <a:ext cx="8782050" cy="1143000"/>
          </a:xfrm>
        </p:spPr>
        <p:txBody>
          <a:bodyPr>
            <a:noAutofit/>
          </a:bodyPr>
          <a:lstStyle/>
          <a:p>
            <a:pPr algn="ctr"/>
            <a:r>
              <a:rPr lang="en-US" sz="4000" b="1" dirty="0">
                <a:ea typeface="MS Mincho" panose="02020609040205080304" pitchFamily="49" charset="-128"/>
              </a:rPr>
              <a:t>What Other Stormwater Facilities to Inventory</a:t>
            </a:r>
            <a:endParaRPr lang="en-US" sz="4000" b="1" dirty="0" smtClean="0"/>
          </a:p>
        </p:txBody>
      </p:sp>
      <p:sp>
        <p:nvSpPr>
          <p:cNvPr id="2" name="Rectangle 1"/>
          <p:cNvSpPr/>
          <p:nvPr/>
        </p:nvSpPr>
        <p:spPr>
          <a:xfrm>
            <a:off x="911398" y="1741447"/>
            <a:ext cx="7340253" cy="3631763"/>
          </a:xfrm>
          <a:prstGeom prst="rect">
            <a:avLst/>
          </a:prstGeom>
        </p:spPr>
        <p:txBody>
          <a:bodyPr wrap="square">
            <a:spAutoFit/>
          </a:bodyPr>
          <a:lstStyle/>
          <a:p>
            <a:pPr marL="342900" marR="0" lvl="0" indent="-342900">
              <a:lnSpc>
                <a:spcPct val="150000"/>
              </a:lnSpc>
              <a:spcBef>
                <a:spcPts val="600"/>
              </a:spcBef>
              <a:spcAft>
                <a:spcPts val="0"/>
              </a:spcAft>
              <a:buFont typeface="Wingdings" panose="05000000000000000000" pitchFamily="2" charset="2"/>
              <a:buChar char=""/>
            </a:pP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Stormwater management basins </a:t>
            </a:r>
          </a:p>
          <a:p>
            <a:pPr marL="342900" marR="0" lvl="0" indent="-342900">
              <a:lnSpc>
                <a:spcPct val="150000"/>
              </a:lnSpc>
              <a:spcBef>
                <a:spcPts val="600"/>
              </a:spcBef>
              <a:spcAft>
                <a:spcPts val="0"/>
              </a:spcAft>
              <a:buFont typeface="Wingdings" panose="05000000000000000000" pitchFamily="2" charset="2"/>
              <a:buChar char=""/>
            </a:pP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Outfalls pipes</a:t>
            </a:r>
          </a:p>
          <a:p>
            <a:pPr marL="342900" marR="0" lvl="0" indent="-342900">
              <a:lnSpc>
                <a:spcPct val="150000"/>
              </a:lnSpc>
              <a:spcBef>
                <a:spcPts val="600"/>
              </a:spcBef>
              <a:spcAft>
                <a:spcPts val="0"/>
              </a:spcAft>
              <a:buFont typeface="Wingdings" panose="05000000000000000000" pitchFamily="2" charset="2"/>
              <a:buChar char=""/>
            </a:pP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Subsurface retention/detention systems</a:t>
            </a:r>
          </a:p>
          <a:p>
            <a:pPr marL="342900" marR="0" lvl="0" indent="-342900">
              <a:lnSpc>
                <a:spcPct val="150000"/>
              </a:lnSpc>
              <a:spcBef>
                <a:spcPts val="600"/>
              </a:spcBef>
              <a:spcAft>
                <a:spcPts val="0"/>
              </a:spcAft>
              <a:buFont typeface="Wingdings" panose="05000000000000000000" pitchFamily="2" charset="2"/>
              <a:buChar char=""/>
            </a:pP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Manufactured treatment devices (</a:t>
            </a:r>
            <a:r>
              <a:rPr lang="en-US" sz="2800" dirty="0" smtClean="0">
                <a:solidFill>
                  <a:srgbClr val="000000"/>
                </a:solidFill>
                <a:latin typeface="Arial" panose="020B0604020202020204" pitchFamily="34" charset="0"/>
                <a:ea typeface="MS Mincho" panose="02020609040205080304" pitchFamily="49" charset="-128"/>
                <a:cs typeface="Arial" panose="020B0604020202020204" pitchFamily="34" charset="0"/>
              </a:rPr>
              <a:t>MTDs)</a:t>
            </a:r>
          </a:p>
          <a:p>
            <a:pPr marL="342900" marR="0" lvl="0" indent="-342900">
              <a:lnSpc>
                <a:spcPct val="150000"/>
              </a:lnSpc>
              <a:spcBef>
                <a:spcPts val="600"/>
              </a:spcBef>
              <a:spcAft>
                <a:spcPts val="0"/>
              </a:spcAft>
              <a:buFont typeface="Wingdings" panose="05000000000000000000" pitchFamily="2" charset="2"/>
              <a:buChar char=""/>
            </a:pPr>
            <a:r>
              <a:rPr lang="en-US" sz="2800" dirty="0" smtClean="0">
                <a:solidFill>
                  <a:srgbClr val="000000"/>
                </a:solidFill>
                <a:latin typeface="Arial" panose="020B0604020202020204" pitchFamily="34" charset="0"/>
                <a:ea typeface="MS Mincho" panose="02020609040205080304" pitchFamily="49" charset="-128"/>
                <a:cs typeface="Arial" panose="020B0604020202020204" pitchFamily="34" charset="0"/>
              </a:rPr>
              <a:t>Green </a:t>
            </a:r>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infrastructure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2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190500" y="274638"/>
            <a:ext cx="8782050" cy="1143000"/>
          </a:xfrm>
        </p:spPr>
        <p:txBody>
          <a:bodyPr>
            <a:normAutofit fontScale="90000"/>
          </a:bodyPr>
          <a:lstStyle/>
          <a:p>
            <a:pPr algn="ctr"/>
            <a:r>
              <a:rPr lang="en-US" sz="3600" b="1" dirty="0">
                <a:ea typeface="MS Mincho" panose="02020609040205080304" pitchFamily="49" charset="-128"/>
              </a:rPr>
              <a:t>Beyond State Regulations – </a:t>
            </a:r>
            <a:r>
              <a:rPr lang="en-US" sz="3600" b="1" dirty="0" smtClean="0">
                <a:ea typeface="MS Mincho" panose="02020609040205080304" pitchFamily="49" charset="-128"/>
              </a:rPr>
              <a:t/>
            </a:r>
            <a:br>
              <a:rPr lang="en-US" sz="3600" b="1" dirty="0" smtClean="0">
                <a:ea typeface="MS Mincho" panose="02020609040205080304" pitchFamily="49" charset="-128"/>
              </a:rPr>
            </a:br>
            <a:r>
              <a:rPr lang="en-US" sz="3600" b="1" dirty="0" smtClean="0">
                <a:ea typeface="MS Mincho" panose="02020609040205080304" pitchFamily="49" charset="-128"/>
              </a:rPr>
              <a:t>Mapping </a:t>
            </a:r>
            <a:r>
              <a:rPr lang="en-US" sz="3600" b="1" dirty="0">
                <a:ea typeface="MS Mincho" panose="02020609040205080304" pitchFamily="49" charset="-128"/>
              </a:rPr>
              <a:t>Catch Basins and Piping</a:t>
            </a:r>
            <a:endParaRPr lang="en-US" sz="3600" b="1" dirty="0" smtClean="0">
              <a:solidFill>
                <a:srgbClr val="C00000"/>
              </a:solidFill>
            </a:endParaRPr>
          </a:p>
        </p:txBody>
      </p:sp>
      <p:pic>
        <p:nvPicPr>
          <p:cNvPr id="5" name="Picture 11" descr="IMG_1782.JPG"/>
          <p:cNvPicPr>
            <a:picLocks noChangeAspect="1"/>
          </p:cNvPicPr>
          <p:nvPr/>
        </p:nvPicPr>
        <p:blipFill>
          <a:blip r:embed="rId3" cstate="print">
            <a:extLst>
              <a:ext uri="{28A0092B-C50C-407E-A947-70E740481C1C}">
                <a14:useLocalDpi xmlns:a14="http://schemas.microsoft.com/office/drawing/2010/main" val="0"/>
              </a:ext>
            </a:extLst>
          </a:blip>
          <a:srcRect t="16637" b="13814"/>
          <a:stretch>
            <a:fillRect/>
          </a:stretch>
        </p:blipFill>
        <p:spPr bwMode="auto">
          <a:xfrm>
            <a:off x="583834" y="1445602"/>
            <a:ext cx="4352665" cy="226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avement runoff 1.jpg"/>
          <p:cNvPicPr>
            <a:picLocks noChangeAspect="1"/>
          </p:cNvPicPr>
          <p:nvPr/>
        </p:nvPicPr>
        <p:blipFill rotWithShape="1">
          <a:blip r:embed="rId4" cstate="print"/>
          <a:srcRect t="11614" b="14053"/>
          <a:stretch/>
        </p:blipFill>
        <p:spPr>
          <a:xfrm>
            <a:off x="557003" y="3810001"/>
            <a:ext cx="4379496" cy="2438400"/>
          </a:xfrm>
          <a:prstGeom prst="rect">
            <a:avLst/>
          </a:prstGeom>
        </p:spPr>
      </p:pic>
      <p:pic>
        <p:nvPicPr>
          <p:cNvPr id="10" name="Content Placeholder 4" descr="NPS Image.JPG"/>
          <p:cNvPicPr>
            <a:picLocks noGrp="1" noChangeAspect="1"/>
          </p:cNvPicPr>
          <p:nvPr>
            <p:ph sz="half" idx="4294967295"/>
          </p:nvPr>
        </p:nvPicPr>
        <p:blipFill>
          <a:blip r:embed="rId5" cstate="print"/>
          <a:srcRect/>
          <a:stretch>
            <a:fillRect/>
          </a:stretch>
        </p:blipFill>
        <p:spPr>
          <a:xfrm>
            <a:off x="5175848" y="1451954"/>
            <a:ext cx="3394075" cy="4525963"/>
          </a:xfrm>
          <a:prstGeom prst="rect">
            <a:avLst/>
          </a:prstGeom>
        </p:spPr>
      </p:pic>
    </p:spTree>
    <p:extLst>
      <p:ext uri="{BB962C8B-B14F-4D97-AF65-F5344CB8AC3E}">
        <p14:creationId xmlns:p14="http://schemas.microsoft.com/office/powerpoint/2010/main" val="786843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190500" y="609600"/>
            <a:ext cx="8782050" cy="1143000"/>
          </a:xfrm>
        </p:spPr>
        <p:txBody>
          <a:bodyPr>
            <a:noAutofit/>
          </a:bodyPr>
          <a:lstStyle/>
          <a:p>
            <a:pPr algn="ctr"/>
            <a:r>
              <a:rPr lang="en-US" sz="4000" b="1" dirty="0" smtClean="0">
                <a:ea typeface="MS Mincho" panose="02020609040205080304" pitchFamily="49" charset="-128"/>
              </a:rPr>
              <a:t>Minimum Information Collected in an Inventory</a:t>
            </a:r>
            <a:endParaRPr lang="en-US" sz="4000" b="1" dirty="0" smtClean="0"/>
          </a:p>
        </p:txBody>
      </p:sp>
      <p:sp>
        <p:nvSpPr>
          <p:cNvPr id="2" name="Rectangle 1"/>
          <p:cNvSpPr/>
          <p:nvPr/>
        </p:nvSpPr>
        <p:spPr>
          <a:xfrm>
            <a:off x="466725" y="1981200"/>
            <a:ext cx="8229599" cy="3970318"/>
          </a:xfrm>
          <a:prstGeom prst="rect">
            <a:avLst/>
          </a:prstGeom>
        </p:spPr>
        <p:txBody>
          <a:bodyPr wrap="square">
            <a:spAutoFit/>
          </a:bodyPr>
          <a:lstStyle/>
          <a:p>
            <a:pPr marL="342900" marR="0" lvl="0" indent="-342900">
              <a:lnSpc>
                <a:spcPct val="150000"/>
              </a:lnSpc>
              <a:spcBef>
                <a:spcPts val="30"/>
              </a:spcBef>
              <a:spcAft>
                <a:spcPts val="0"/>
              </a:spcAft>
              <a:buFont typeface="Wingdings" panose="05000000000000000000" pitchFamily="2" charset="2"/>
              <a:buChar char=""/>
            </a:pPr>
            <a:r>
              <a:rPr lang="en-US" sz="2400" dirty="0">
                <a:solidFill>
                  <a:srgbClr val="000000"/>
                </a:solidFill>
                <a:latin typeface="Arial" panose="020B0604020202020204" pitchFamily="34" charset="0"/>
                <a:ea typeface="MS Mincho" panose="02020609040205080304" pitchFamily="49" charset="-128"/>
                <a:cs typeface="Arial" panose="020B0604020202020204" pitchFamily="34" charset="0"/>
              </a:rPr>
              <a:t>Type of Stormwater Facility</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342900" marR="0" lvl="0" indent="-342900">
              <a:lnSpc>
                <a:spcPct val="150000"/>
              </a:lnSpc>
              <a:spcBef>
                <a:spcPts val="30"/>
              </a:spcBef>
              <a:spcAft>
                <a:spcPts val="0"/>
              </a:spcAft>
              <a:buFont typeface="Wingdings" panose="05000000000000000000" pitchFamily="2" charset="2"/>
              <a:buChar char=""/>
            </a:pPr>
            <a:r>
              <a:rPr lang="en-US" sz="2400" dirty="0">
                <a:solidFill>
                  <a:srgbClr val="000000"/>
                </a:solidFill>
                <a:latin typeface="Arial" panose="020B0604020202020204" pitchFamily="34" charset="0"/>
                <a:ea typeface="MS Mincho" panose="02020609040205080304" pitchFamily="49" charset="-128"/>
                <a:cs typeface="Arial" panose="020B0604020202020204" pitchFamily="34" charset="0"/>
              </a:rPr>
              <a:t>Coordinates in accordance with NJDEP GIS Protocol</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342900" marR="0" lvl="0" indent="-342900">
              <a:lnSpc>
                <a:spcPct val="150000"/>
              </a:lnSpc>
              <a:spcBef>
                <a:spcPts val="30"/>
              </a:spcBef>
              <a:spcAft>
                <a:spcPts val="0"/>
              </a:spcAft>
              <a:buFont typeface="Wingdings" panose="05000000000000000000" pitchFamily="2" charset="2"/>
              <a:buChar char=""/>
            </a:pPr>
            <a:r>
              <a:rPr lang="en-US" sz="2400" dirty="0">
                <a:solidFill>
                  <a:srgbClr val="000000"/>
                </a:solidFill>
                <a:latin typeface="Arial" panose="020B0604020202020204" pitchFamily="34" charset="0"/>
                <a:ea typeface="MS Mincho" panose="02020609040205080304" pitchFamily="49" charset="-128"/>
                <a:cs typeface="Arial" panose="020B0604020202020204" pitchFamily="34" charset="0"/>
              </a:rPr>
              <a:t>Road Name</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342900" marR="0" lvl="0" indent="-342900">
              <a:lnSpc>
                <a:spcPct val="150000"/>
              </a:lnSpc>
              <a:spcBef>
                <a:spcPts val="30"/>
              </a:spcBef>
              <a:spcAft>
                <a:spcPts val="0"/>
              </a:spcAft>
              <a:buFont typeface="Wingdings" panose="05000000000000000000" pitchFamily="2" charset="2"/>
              <a:buChar char=""/>
            </a:pPr>
            <a:r>
              <a:rPr lang="en-US" sz="2400" dirty="0">
                <a:solidFill>
                  <a:srgbClr val="000000"/>
                </a:solidFill>
                <a:latin typeface="Arial" panose="020B0604020202020204" pitchFamily="34" charset="0"/>
                <a:ea typeface="MS Mincho" panose="02020609040205080304" pitchFamily="49" charset="-128"/>
                <a:cs typeface="Arial" panose="020B0604020202020204" pitchFamily="34" charset="0"/>
              </a:rPr>
              <a:t>Owner</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342900" marR="0" lvl="0" indent="-342900">
              <a:lnSpc>
                <a:spcPct val="150000"/>
              </a:lnSpc>
              <a:spcBef>
                <a:spcPts val="30"/>
              </a:spcBef>
              <a:spcAft>
                <a:spcPts val="0"/>
              </a:spcAft>
              <a:buFont typeface="Wingdings" panose="05000000000000000000" pitchFamily="2" charset="2"/>
              <a:buChar char=""/>
            </a:pPr>
            <a:r>
              <a:rPr lang="en-US" sz="2400" dirty="0">
                <a:solidFill>
                  <a:srgbClr val="000000"/>
                </a:solidFill>
                <a:latin typeface="Arial" panose="020B0604020202020204" pitchFamily="34" charset="0"/>
                <a:ea typeface="MS Mincho" panose="02020609040205080304" pitchFamily="49" charset="-128"/>
                <a:cs typeface="Arial" panose="020B0604020202020204" pitchFamily="34" charset="0"/>
              </a:rPr>
              <a:t>Tax Map Number</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342900" marR="0" lvl="0" indent="-342900">
              <a:lnSpc>
                <a:spcPct val="150000"/>
              </a:lnSpc>
              <a:spcBef>
                <a:spcPts val="30"/>
              </a:spcBef>
              <a:spcAft>
                <a:spcPts val="0"/>
              </a:spcAft>
              <a:buFont typeface="Wingdings" panose="05000000000000000000" pitchFamily="2" charset="2"/>
              <a:buChar char=""/>
            </a:pPr>
            <a:r>
              <a:rPr lang="en-US" sz="2400" dirty="0">
                <a:solidFill>
                  <a:srgbClr val="000000"/>
                </a:solidFill>
                <a:latin typeface="Arial" panose="020B0604020202020204" pitchFamily="34" charset="0"/>
                <a:ea typeface="MS Mincho" panose="02020609040205080304" pitchFamily="49" charset="-128"/>
                <a:cs typeface="Arial" panose="020B0604020202020204" pitchFamily="34" charset="0"/>
              </a:rPr>
              <a:t>Block and </a:t>
            </a:r>
            <a:r>
              <a:rPr lang="en-US" sz="2400" dirty="0" smtClean="0">
                <a:solidFill>
                  <a:srgbClr val="000000"/>
                </a:solidFill>
                <a:latin typeface="Arial" panose="020B0604020202020204" pitchFamily="34" charset="0"/>
                <a:ea typeface="MS Mincho" panose="02020609040205080304" pitchFamily="49" charset="-128"/>
                <a:cs typeface="Arial" panose="020B0604020202020204" pitchFamily="34" charset="0"/>
              </a:rPr>
              <a:t>Lot</a:t>
            </a:r>
          </a:p>
          <a:p>
            <a:pPr marL="342900" marR="0" lvl="0" indent="-342900">
              <a:lnSpc>
                <a:spcPct val="150000"/>
              </a:lnSpc>
              <a:spcBef>
                <a:spcPts val="30"/>
              </a:spcBef>
              <a:spcAft>
                <a:spcPts val="0"/>
              </a:spcAft>
              <a:buFont typeface="Wingdings" panose="05000000000000000000" pitchFamily="2" charset="2"/>
              <a:buChar char=""/>
            </a:pPr>
            <a:r>
              <a:rPr lang="en-US" sz="2400" dirty="0" smtClean="0">
                <a:solidFill>
                  <a:srgbClr val="000000"/>
                </a:solidFill>
                <a:latin typeface="Arial" panose="020B0604020202020204" pitchFamily="34" charset="0"/>
                <a:ea typeface="MS Mincho" panose="02020609040205080304" pitchFamily="49" charset="-128"/>
                <a:cs typeface="Arial" panose="020B0604020202020204" pitchFamily="34" charset="0"/>
              </a:rPr>
              <a:t>Unique </a:t>
            </a:r>
            <a:r>
              <a:rPr lang="en-US" sz="2400" dirty="0">
                <a:solidFill>
                  <a:srgbClr val="000000"/>
                </a:solidFill>
                <a:latin typeface="Arial" panose="020B0604020202020204" pitchFamily="34" charset="0"/>
                <a:ea typeface="MS Mincho" panose="02020609040205080304" pitchFamily="49" charset="-128"/>
                <a:cs typeface="Arial" panose="020B0604020202020204" pitchFamily="34" charset="0"/>
              </a:rPr>
              <a:t>Identification </a:t>
            </a:r>
            <a:r>
              <a:rPr lang="en-US" sz="2400" dirty="0" smtClean="0">
                <a:solidFill>
                  <a:srgbClr val="000000"/>
                </a:solidFill>
                <a:latin typeface="Arial" panose="020B0604020202020204" pitchFamily="34" charset="0"/>
                <a:ea typeface="MS Mincho" panose="02020609040205080304" pitchFamily="49" charset="-128"/>
                <a:cs typeface="Arial" panose="020B0604020202020204" pitchFamily="34" charset="0"/>
              </a:rPr>
              <a:t>Number</a:t>
            </a:r>
            <a:endParaRPr lang="en-US" sz="24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668975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34" y="31107"/>
            <a:ext cx="8955066" cy="6823625"/>
          </a:xfrm>
          <a:prstGeom prst="rect">
            <a:avLst/>
          </a:prstGeom>
        </p:spPr>
      </p:pic>
      <p:sp>
        <p:nvSpPr>
          <p:cNvPr id="5" name="Oval 4"/>
          <p:cNvSpPr/>
          <p:nvPr/>
        </p:nvSpPr>
        <p:spPr>
          <a:xfrm>
            <a:off x="0" y="3156559"/>
            <a:ext cx="2442575" cy="36325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09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190500" y="274638"/>
            <a:ext cx="8782050" cy="1143000"/>
          </a:xfrm>
        </p:spPr>
        <p:txBody>
          <a:bodyPr>
            <a:normAutofit/>
          </a:bodyPr>
          <a:lstStyle/>
          <a:p>
            <a:pPr algn="ctr"/>
            <a:r>
              <a:rPr lang="en-US" sz="3600" b="1" dirty="0">
                <a:ea typeface="MS Mincho" panose="02020609040205080304" pitchFamily="49" charset="-128"/>
              </a:rPr>
              <a:t>Mapping</a:t>
            </a:r>
            <a:endParaRPr lang="en-US" sz="3600" b="1"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97" y="663880"/>
            <a:ext cx="2333379" cy="505425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509" y="849524"/>
            <a:ext cx="2324034" cy="382469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0773" y="2683982"/>
            <a:ext cx="2633140" cy="3270981"/>
          </a:xfrm>
          <a:prstGeom prst="rect">
            <a:avLst/>
          </a:prstGeom>
        </p:spPr>
      </p:pic>
    </p:spTree>
    <p:extLst>
      <p:ext uri="{BB962C8B-B14F-4D97-AF65-F5344CB8AC3E}">
        <p14:creationId xmlns:p14="http://schemas.microsoft.com/office/powerpoint/2010/main" val="1115290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3375" y="438151"/>
            <a:ext cx="8098661" cy="1200329"/>
          </a:xfrm>
          <a:prstGeom prst="rect">
            <a:avLst/>
          </a:prstGeom>
          <a:noFill/>
        </p:spPr>
        <p:txBody>
          <a:bodyPr wrap="square" rtlCol="0">
            <a:spAutoFit/>
          </a:bodyPr>
          <a:lstStyle/>
          <a:p>
            <a:pPr algn="ctr"/>
            <a:r>
              <a:rPr lang="en-US" sz="3600" b="1" dirty="0" smtClean="0">
                <a:solidFill>
                  <a:srgbClr val="C00000"/>
                </a:solidFill>
                <a:latin typeface="Arial" panose="020B0604020202020204" pitchFamily="34" charset="0"/>
                <a:cs typeface="Arial" panose="020B0604020202020204" pitchFamily="34" charset="0"/>
              </a:rPr>
              <a:t>Inventory and Assessment Case Study: Hamilton Township</a:t>
            </a:r>
            <a:endParaRPr lang="en-US" sz="3600" b="1" dirty="0">
              <a:solidFill>
                <a:srgbClr val="C00000"/>
              </a:solidFill>
              <a:latin typeface="Arial" panose="020B0604020202020204" pitchFamily="34" charset="0"/>
              <a:cs typeface="Arial" panose="020B0604020202020204" pitchFamily="34" charset="0"/>
            </a:endParaRPr>
          </a:p>
        </p:txBody>
      </p:sp>
      <p:pic>
        <p:nvPicPr>
          <p:cNvPr id="9" name="Picture 8" descr="Figure3.jpg"/>
          <p:cNvPicPr>
            <a:picLocks noChangeAspect="1"/>
          </p:cNvPicPr>
          <p:nvPr/>
        </p:nvPicPr>
        <p:blipFill rotWithShape="1">
          <a:blip r:embed="rId3"/>
          <a:srcRect l="16243" t="18524" r="12228" b="16654"/>
          <a:stretch/>
        </p:blipFill>
        <p:spPr>
          <a:xfrm>
            <a:off x="4474976" y="2277308"/>
            <a:ext cx="4137060" cy="2895942"/>
          </a:xfrm>
          <a:prstGeom prst="rect">
            <a:avLst/>
          </a:prstGeom>
        </p:spPr>
      </p:pic>
      <p:pic>
        <p:nvPicPr>
          <p:cNvPr id="10" name="Picture 9" descr="Figure5.jpg"/>
          <p:cNvPicPr>
            <a:picLocks noChangeAspect="1"/>
          </p:cNvPicPr>
          <p:nvPr/>
        </p:nvPicPr>
        <p:blipFill>
          <a:blip r:embed="rId4"/>
          <a:stretch>
            <a:fillRect/>
          </a:stretch>
        </p:blipFill>
        <p:spPr>
          <a:xfrm>
            <a:off x="513375" y="1618533"/>
            <a:ext cx="3695370" cy="4782267"/>
          </a:xfrm>
          <a:prstGeom prst="rect">
            <a:avLst/>
          </a:prstGeom>
        </p:spPr>
      </p:pic>
    </p:spTree>
    <p:extLst>
      <p:ext uri="{BB962C8B-B14F-4D97-AF65-F5344CB8AC3E}">
        <p14:creationId xmlns:p14="http://schemas.microsoft.com/office/powerpoint/2010/main" val="36109827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4450" y="438151"/>
            <a:ext cx="6515100" cy="707886"/>
          </a:xfrm>
          <a:prstGeom prst="rect">
            <a:avLst/>
          </a:prstGeom>
          <a:noFill/>
        </p:spPr>
        <p:txBody>
          <a:bodyPr wrap="square" rtlCol="0">
            <a:spAutoFit/>
          </a:bodyPr>
          <a:lstStyle/>
          <a:p>
            <a:pPr algn="ctr"/>
            <a:r>
              <a:rPr lang="en-US" sz="4000" b="1" dirty="0" smtClean="0">
                <a:solidFill>
                  <a:srgbClr val="C00000"/>
                </a:solidFill>
                <a:latin typeface="Arial" panose="020B0604020202020204" pitchFamily="34" charset="0"/>
                <a:cs typeface="Arial" panose="020B0604020202020204" pitchFamily="34" charset="0"/>
              </a:rPr>
              <a:t>Hamilton Township</a:t>
            </a:r>
            <a:endParaRPr lang="en-US" sz="4000" b="1" dirty="0">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687888" y="1841326"/>
            <a:ext cx="4027168" cy="4333287"/>
          </a:xfrm>
          <a:prstGeom prst="rect">
            <a:avLst/>
          </a:prstGeom>
        </p:spPr>
      </p:pic>
      <p:pic>
        <p:nvPicPr>
          <p:cNvPr id="2" name="Picture 1"/>
          <p:cNvPicPr>
            <a:picLocks noChangeAspect="1"/>
          </p:cNvPicPr>
          <p:nvPr/>
        </p:nvPicPr>
        <p:blipFill>
          <a:blip r:embed="rId4"/>
          <a:stretch>
            <a:fillRect/>
          </a:stretch>
        </p:blipFill>
        <p:spPr>
          <a:xfrm>
            <a:off x="5170360" y="1843163"/>
            <a:ext cx="2743200" cy="2053330"/>
          </a:xfrm>
          <a:prstGeom prst="rect">
            <a:avLst/>
          </a:prstGeom>
        </p:spPr>
      </p:pic>
      <p:pic>
        <p:nvPicPr>
          <p:cNvPr id="8" name="Picture 7"/>
          <p:cNvPicPr>
            <a:picLocks noChangeAspect="1"/>
          </p:cNvPicPr>
          <p:nvPr/>
        </p:nvPicPr>
        <p:blipFill>
          <a:blip r:embed="rId5"/>
          <a:stretch>
            <a:fillRect/>
          </a:stretch>
        </p:blipFill>
        <p:spPr>
          <a:xfrm>
            <a:off x="5170360" y="4122994"/>
            <a:ext cx="2743200" cy="2051619"/>
          </a:xfrm>
          <a:prstGeom prst="rect">
            <a:avLst/>
          </a:prstGeom>
        </p:spPr>
      </p:pic>
    </p:spTree>
    <p:extLst>
      <p:ext uri="{BB962C8B-B14F-4D97-AF65-F5344CB8AC3E}">
        <p14:creationId xmlns:p14="http://schemas.microsoft.com/office/powerpoint/2010/main" val="22269657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4450" y="1905001"/>
            <a:ext cx="6496050" cy="580415"/>
          </a:xfrm>
          <a:prstGeom prst="rect">
            <a:avLst/>
          </a:prstGeom>
          <a:noFill/>
        </p:spPr>
        <p:txBody>
          <a:bodyPr wrap="square" rtlCol="0">
            <a:spAutoFit/>
          </a:bodyPr>
          <a:lstStyle/>
          <a:p>
            <a:pPr>
              <a:lnSpc>
                <a:spcPct val="125000"/>
              </a:lnSpc>
              <a:buClr>
                <a:srgbClr val="C00000"/>
              </a:buClr>
            </a:pP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47700" y="304800"/>
            <a:ext cx="7848600" cy="646331"/>
          </a:xfrm>
          <a:prstGeom prst="rect">
            <a:avLst/>
          </a:prstGeom>
          <a:noFill/>
        </p:spPr>
        <p:txBody>
          <a:bodyPr wrap="square" rtlCol="0">
            <a:spAutoFit/>
          </a:bodyPr>
          <a:lstStyle/>
          <a:p>
            <a:pPr algn="ctr"/>
            <a:r>
              <a:rPr lang="en-US" sz="3600" b="1" dirty="0" smtClean="0">
                <a:solidFill>
                  <a:srgbClr val="C00000"/>
                </a:solidFill>
                <a:latin typeface="Arial" panose="020B0604020202020204" pitchFamily="34" charset="0"/>
                <a:cs typeface="Arial" panose="020B0604020202020204" pitchFamily="34" charset="0"/>
              </a:rPr>
              <a:t>Inventory Forms</a:t>
            </a:r>
            <a:endParaRPr lang="en-US" sz="3600"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13" t="-17" r="1191" b="4935"/>
          <a:stretch/>
        </p:blipFill>
        <p:spPr>
          <a:xfrm>
            <a:off x="263047" y="990600"/>
            <a:ext cx="4114800" cy="5303520"/>
          </a:xfrm>
          <a:prstGeom prst="rect">
            <a:avLst/>
          </a:prstGeom>
          <a:ln>
            <a:solidFill>
              <a:schemeClr val="accent1"/>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671" t="223" r="3672" b="9556"/>
          <a:stretch/>
        </p:blipFill>
        <p:spPr>
          <a:xfrm>
            <a:off x="4562475" y="990600"/>
            <a:ext cx="4206240" cy="5303520"/>
          </a:xfrm>
          <a:prstGeom prst="rect">
            <a:avLst/>
          </a:prstGeom>
          <a:ln>
            <a:solidFill>
              <a:schemeClr val="accent1"/>
            </a:solidFill>
          </a:ln>
        </p:spPr>
      </p:pic>
    </p:spTree>
    <p:extLst>
      <p:ext uri="{BB962C8B-B14F-4D97-AF65-F5344CB8AC3E}">
        <p14:creationId xmlns:p14="http://schemas.microsoft.com/office/powerpoint/2010/main" val="2578295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897731"/>
            <a:ext cx="3319462" cy="784830"/>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smtClean="0">
                <a:solidFill>
                  <a:srgbClr val="C00000"/>
                </a:solidFill>
                <a:latin typeface="Arial" panose="020B0604020202020204" pitchFamily="34" charset="0"/>
                <a:cs typeface="Arial" panose="020B0604020202020204" pitchFamily="34" charset="0"/>
              </a:rPr>
              <a:t>Assessment Tool</a:t>
            </a:r>
          </a:p>
          <a:p>
            <a:r>
              <a:rPr lang="en-US" sz="2000" b="1" dirty="0">
                <a:solidFill>
                  <a:srgbClr val="C00000"/>
                </a:solidFill>
                <a:latin typeface="Arial" panose="020B0604020202020204" pitchFamily="34" charset="0"/>
                <a:cs typeface="Arial" panose="020B0604020202020204" pitchFamily="34" charset="0"/>
              </a:rPr>
              <a:t>Esri Collector </a:t>
            </a:r>
            <a:r>
              <a:rPr lang="en-US" sz="2000" b="1" dirty="0" smtClean="0">
                <a:solidFill>
                  <a:srgbClr val="C00000"/>
                </a:solidFill>
                <a:latin typeface="Arial" panose="020B0604020202020204" pitchFamily="34" charset="0"/>
                <a:cs typeface="Arial" panose="020B0604020202020204" pitchFamily="34" charset="0"/>
              </a:rPr>
              <a:t>Application</a:t>
            </a:r>
            <a:endParaRPr lang="en-US" sz="2000" b="1" dirty="0">
              <a:solidFill>
                <a:srgbClr val="C00000"/>
              </a:solidFill>
              <a:latin typeface="Arial" panose="020B0604020202020204" pitchFamily="34" charset="0"/>
              <a:cs typeface="Arial" panose="020B0604020202020204" pitchFamily="34" charset="0"/>
            </a:endParaRPr>
          </a:p>
        </p:txBody>
      </p:sp>
      <p:sp>
        <p:nvSpPr>
          <p:cNvPr id="8" name="Text Placeholder 3"/>
          <p:cNvSpPr txBox="1">
            <a:spLocks/>
          </p:cNvSpPr>
          <p:nvPr/>
        </p:nvSpPr>
        <p:spPr>
          <a:xfrm>
            <a:off x="260152" y="1785723"/>
            <a:ext cx="3103958" cy="390876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latin typeface="Arial" panose="020B0604020202020204" pitchFamily="34" charset="0"/>
                <a:cs typeface="Arial" panose="020B0604020202020204" pitchFamily="34" charset="0"/>
              </a:rPr>
              <a:t>Mobile application</a:t>
            </a:r>
          </a:p>
          <a:p>
            <a:r>
              <a:rPr lang="en-US" sz="2200" dirty="0" smtClean="0">
                <a:latin typeface="Arial" panose="020B0604020202020204" pitchFamily="34" charset="0"/>
                <a:cs typeface="Arial" panose="020B0604020202020204" pitchFamily="34" charset="0"/>
              </a:rPr>
              <a:t>No equipment to purchase</a:t>
            </a:r>
          </a:p>
          <a:p>
            <a:r>
              <a:rPr lang="en-US" sz="2200" dirty="0" smtClean="0">
                <a:latin typeface="Arial" panose="020B0604020202020204" pitchFamily="34" charset="0"/>
                <a:cs typeface="Arial" panose="020B0604020202020204" pitchFamily="34" charset="0"/>
              </a:rPr>
              <a:t>Android and Apple Compatible </a:t>
            </a:r>
          </a:p>
          <a:p>
            <a:r>
              <a:rPr lang="en-US" sz="2200" dirty="0" smtClean="0">
                <a:latin typeface="Arial" panose="020B0604020202020204" pitchFamily="34" charset="0"/>
                <a:cs typeface="Arial" panose="020B0604020202020204" pitchFamily="34" charset="0"/>
              </a:rPr>
              <a:t>Easy to use</a:t>
            </a:r>
          </a:p>
          <a:p>
            <a:r>
              <a:rPr lang="en-US" sz="2200" dirty="0" smtClean="0">
                <a:latin typeface="Arial" panose="020B0604020202020204" pitchFamily="34" charset="0"/>
                <a:cs typeface="Arial" panose="020B0604020202020204" pitchFamily="34" charset="0"/>
              </a:rPr>
              <a:t>Easy to upload and share</a:t>
            </a:r>
          </a:p>
          <a:p>
            <a:r>
              <a:rPr lang="en-US" sz="2200" dirty="0" smtClean="0">
                <a:latin typeface="Arial" panose="020B0604020202020204" pitchFamily="34" charset="0"/>
                <a:cs typeface="Arial" panose="020B0604020202020204" pitchFamily="34" charset="0"/>
              </a:rPr>
              <a:t>Available offline</a:t>
            </a:r>
          </a:p>
          <a:p>
            <a:endParaRPr lang="en-US" sz="22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8062" y="0"/>
            <a:ext cx="5595938" cy="5999184"/>
          </a:xfrm>
          <a:prstGeom prst="rect">
            <a:avLst/>
          </a:prstGeom>
          <a:ln>
            <a:solidFill>
              <a:schemeClr val="tx1"/>
            </a:solidFill>
          </a:ln>
        </p:spPr>
      </p:pic>
    </p:spTree>
    <p:extLst>
      <p:ext uri="{BB962C8B-B14F-4D97-AF65-F5344CB8AC3E}">
        <p14:creationId xmlns:p14="http://schemas.microsoft.com/office/powerpoint/2010/main" val="1786695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273140"/>
            <a:ext cx="1884164" cy="301466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1636" y="2273140"/>
            <a:ext cx="1884164" cy="301466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5236" y="2273140"/>
            <a:ext cx="1884164" cy="301466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4948" y="2273140"/>
            <a:ext cx="1884164" cy="3014663"/>
          </a:xfrm>
          <a:prstGeom prst="rect">
            <a:avLst/>
          </a:prstGeom>
        </p:spPr>
      </p:pic>
      <p:sp>
        <p:nvSpPr>
          <p:cNvPr id="8" name="TextBox 7"/>
          <p:cNvSpPr txBox="1"/>
          <p:nvPr/>
        </p:nvSpPr>
        <p:spPr>
          <a:xfrm>
            <a:off x="171450" y="456659"/>
            <a:ext cx="8801100" cy="1323439"/>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Using the Collector Application in </a:t>
            </a:r>
            <a:r>
              <a:rPr lang="en-US" sz="4000" b="1" dirty="0" smtClean="0">
                <a:solidFill>
                  <a:srgbClr val="C00000"/>
                </a:solidFill>
                <a:latin typeface="Arial" panose="020B0604020202020204" pitchFamily="34" charset="0"/>
                <a:cs typeface="Arial" panose="020B0604020202020204" pitchFamily="34" charset="0"/>
              </a:rPr>
              <a:t>four </a:t>
            </a:r>
            <a:r>
              <a:rPr lang="en-US" sz="4000" b="1" dirty="0">
                <a:solidFill>
                  <a:srgbClr val="C00000"/>
                </a:solidFill>
                <a:latin typeface="Arial" panose="020B0604020202020204" pitchFamily="34" charset="0"/>
                <a:cs typeface="Arial" panose="020B0604020202020204" pitchFamily="34" charset="0"/>
              </a:rPr>
              <a:t>simple steps</a:t>
            </a:r>
          </a:p>
        </p:txBody>
      </p:sp>
      <p:sp>
        <p:nvSpPr>
          <p:cNvPr id="9" name="TextBox 8"/>
          <p:cNvSpPr txBox="1"/>
          <p:nvPr/>
        </p:nvSpPr>
        <p:spPr>
          <a:xfrm>
            <a:off x="228600" y="1903807"/>
            <a:ext cx="2206526"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Launch Collector</a:t>
            </a:r>
          </a:p>
        </p:txBody>
      </p:sp>
      <p:sp>
        <p:nvSpPr>
          <p:cNvPr id="10" name="TextBox 9"/>
          <p:cNvSpPr txBox="1"/>
          <p:nvPr/>
        </p:nvSpPr>
        <p:spPr>
          <a:xfrm>
            <a:off x="2286000" y="1903807"/>
            <a:ext cx="2509242"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Choose Application</a:t>
            </a:r>
          </a:p>
        </p:txBody>
      </p:sp>
      <p:sp>
        <p:nvSpPr>
          <p:cNvPr id="11" name="TextBox 10"/>
          <p:cNvSpPr txBox="1"/>
          <p:nvPr/>
        </p:nvSpPr>
        <p:spPr>
          <a:xfrm>
            <a:off x="4648200" y="1903807"/>
            <a:ext cx="255032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Tag Location</a:t>
            </a:r>
          </a:p>
        </p:txBody>
      </p:sp>
      <p:sp>
        <p:nvSpPr>
          <p:cNvPr id="12" name="TextBox 11"/>
          <p:cNvSpPr txBox="1"/>
          <p:nvPr/>
        </p:nvSpPr>
        <p:spPr>
          <a:xfrm>
            <a:off x="6477000" y="1903807"/>
            <a:ext cx="249347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Answer Questions</a:t>
            </a:r>
          </a:p>
        </p:txBody>
      </p:sp>
      <p:cxnSp>
        <p:nvCxnSpPr>
          <p:cNvPr id="13" name="Straight Arrow Connector 12"/>
          <p:cNvCxnSpPr/>
          <p:nvPr/>
        </p:nvCxnSpPr>
        <p:spPr>
          <a:xfrm rot="5400000">
            <a:off x="1832372" y="5150643"/>
            <a:ext cx="0" cy="274320"/>
          </a:xfrm>
          <a:prstGeom prst="straightConnector1">
            <a:avLst/>
          </a:prstGeom>
          <a:ln w="53975">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rot="10800000">
            <a:off x="5768578" y="3000374"/>
            <a:ext cx="0" cy="274320"/>
          </a:xfrm>
          <a:prstGeom prst="straightConnector1">
            <a:avLst/>
          </a:prstGeom>
          <a:ln w="539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217451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3" cstate="print"/>
          <a:srcRect l="31398" t="25520" r="29511" b="25938"/>
          <a:stretch/>
        </p:blipFill>
        <p:spPr bwMode="auto">
          <a:xfrm>
            <a:off x="885825" y="1089040"/>
            <a:ext cx="7433192" cy="5768960"/>
          </a:xfrm>
          <a:prstGeom prst="rect">
            <a:avLst/>
          </a:prstGeom>
          <a:noFill/>
          <a:ln w="9525">
            <a:noFill/>
            <a:miter lim="800000"/>
            <a:headEnd/>
            <a:tailEnd/>
          </a:ln>
        </p:spPr>
      </p:pic>
      <p:sp>
        <p:nvSpPr>
          <p:cNvPr id="4" name="Title 3"/>
          <p:cNvSpPr>
            <a:spLocks noGrp="1"/>
          </p:cNvSpPr>
          <p:nvPr>
            <p:ph type="title"/>
          </p:nvPr>
        </p:nvSpPr>
        <p:spPr>
          <a:xfrm>
            <a:off x="457200" y="76200"/>
            <a:ext cx="8229600" cy="1143000"/>
          </a:xfrm>
        </p:spPr>
        <p:txBody>
          <a:bodyPr/>
          <a:lstStyle/>
          <a:p>
            <a:r>
              <a:rPr lang="en-US" sz="4000" dirty="0" smtClean="0"/>
              <a:t>Case Study: Hamilton Township</a:t>
            </a:r>
            <a:endParaRPr lang="en-US" sz="4000" dirty="0"/>
          </a:p>
        </p:txBody>
      </p:sp>
    </p:spTree>
    <p:extLst>
      <p:ext uri="{BB962C8B-B14F-4D97-AF65-F5344CB8AC3E}">
        <p14:creationId xmlns:p14="http://schemas.microsoft.com/office/powerpoint/2010/main" val="5497405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393700" y="1277394"/>
            <a:ext cx="8196112" cy="5580606"/>
          </a:xfrm>
          <a:prstGeom prst="rect">
            <a:avLst/>
          </a:prstGeom>
        </p:spPr>
      </p:pic>
      <p:sp>
        <p:nvSpPr>
          <p:cNvPr id="2" name="Title 1"/>
          <p:cNvSpPr>
            <a:spLocks noGrp="1"/>
          </p:cNvSpPr>
          <p:nvPr>
            <p:ph type="title"/>
          </p:nvPr>
        </p:nvSpPr>
        <p:spPr>
          <a:xfrm>
            <a:off x="457200" y="-76200"/>
            <a:ext cx="8229600" cy="1143000"/>
          </a:xfrm>
        </p:spPr>
        <p:txBody>
          <a:bodyPr/>
          <a:lstStyle/>
          <a:p>
            <a:r>
              <a:rPr lang="en-US" sz="3200" dirty="0" smtClean="0"/>
              <a:t>Case Study: Hamilton Township Results</a:t>
            </a:r>
            <a:endParaRPr lang="en-US" sz="3200" dirty="0"/>
          </a:p>
        </p:txBody>
      </p:sp>
      <p:sp>
        <p:nvSpPr>
          <p:cNvPr id="4" name="TextBox 3"/>
          <p:cNvSpPr txBox="1"/>
          <p:nvPr/>
        </p:nvSpPr>
        <p:spPr>
          <a:xfrm>
            <a:off x="311150" y="802765"/>
            <a:ext cx="85217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 webmap that combines the geographic </a:t>
            </a:r>
            <a:r>
              <a:rPr lang="en-US" dirty="0" smtClean="0">
                <a:latin typeface="Arial" panose="020B0604020202020204" pitchFamily="34" charset="0"/>
                <a:cs typeface="Arial" panose="020B0604020202020204" pitchFamily="34" charset="0"/>
              </a:rPr>
              <a:t>information with </a:t>
            </a:r>
            <a:r>
              <a:rPr lang="en-US" dirty="0">
                <a:latin typeface="Arial" panose="020B0604020202020204" pitchFamily="34" charset="0"/>
                <a:cs typeface="Arial" panose="020B0604020202020204" pitchFamily="34" charset="0"/>
              </a:rPr>
              <a:t>the answered question.</a:t>
            </a:r>
          </a:p>
        </p:txBody>
      </p:sp>
    </p:spTree>
    <p:extLst>
      <p:ext uri="{BB962C8B-B14F-4D97-AF65-F5344CB8AC3E}">
        <p14:creationId xmlns:p14="http://schemas.microsoft.com/office/powerpoint/2010/main" val="5904022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l="14949" t="10658" r="13643" b="3575"/>
          <a:stretch>
            <a:fillRect/>
          </a:stretch>
        </p:blipFill>
        <p:spPr bwMode="auto">
          <a:xfrm>
            <a:off x="730152" y="1090025"/>
            <a:ext cx="7683694" cy="5767975"/>
          </a:xfrm>
          <a:prstGeom prst="rect">
            <a:avLst/>
          </a:prstGeom>
          <a:noFill/>
          <a:ln w="9525">
            <a:noFill/>
            <a:miter lim="800000"/>
            <a:headEnd/>
            <a:tailEnd/>
          </a:ln>
        </p:spPr>
      </p:pic>
      <p:sp>
        <p:nvSpPr>
          <p:cNvPr id="4" name="Title 3"/>
          <p:cNvSpPr>
            <a:spLocks noGrp="1"/>
          </p:cNvSpPr>
          <p:nvPr>
            <p:ph type="title"/>
          </p:nvPr>
        </p:nvSpPr>
        <p:spPr>
          <a:xfrm>
            <a:off x="457200" y="76200"/>
            <a:ext cx="8229600" cy="1143000"/>
          </a:xfrm>
        </p:spPr>
        <p:txBody>
          <a:bodyPr/>
          <a:lstStyle/>
          <a:p>
            <a:r>
              <a:rPr lang="en-US" sz="3200" dirty="0"/>
              <a:t>Case Study: Hamilton Township </a:t>
            </a:r>
            <a:r>
              <a:rPr lang="en-US" sz="3200" dirty="0" smtClean="0"/>
              <a:t>Benefits</a:t>
            </a:r>
            <a:endParaRPr lang="en-US" sz="3200" dirty="0"/>
          </a:p>
        </p:txBody>
      </p:sp>
    </p:spTree>
    <p:extLst>
      <p:ext uri="{BB962C8B-B14F-4D97-AF65-F5344CB8AC3E}">
        <p14:creationId xmlns:p14="http://schemas.microsoft.com/office/powerpoint/2010/main" val="1718000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14351" y="400051"/>
            <a:ext cx="8235136" cy="646331"/>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Detention Basin vs. </a:t>
            </a:r>
            <a:r>
              <a:rPr lang="en-US" sz="3600" b="1" dirty="0" smtClean="0">
                <a:solidFill>
                  <a:srgbClr val="C00000"/>
                </a:solidFill>
                <a:latin typeface="Arial" panose="020B0604020202020204" pitchFamily="34" charset="0"/>
                <a:cs typeface="Arial" panose="020B0604020202020204" pitchFamily="34" charset="0"/>
              </a:rPr>
              <a:t>Retention Basin</a:t>
            </a:r>
            <a:endParaRPr lang="en-US" sz="3600" b="1" dirty="0">
              <a:solidFill>
                <a:srgbClr val="C00000"/>
              </a:solidFill>
              <a:latin typeface="Arial" panose="020B0604020202020204" pitchFamily="34" charset="0"/>
              <a:cs typeface="Arial" panose="020B0604020202020204" pitchFamily="34" charset="0"/>
            </a:endParaRPr>
          </a:p>
        </p:txBody>
      </p:sp>
      <p:grpSp>
        <p:nvGrpSpPr>
          <p:cNvPr id="4" name="Group 3"/>
          <p:cNvGrpSpPr/>
          <p:nvPr/>
        </p:nvGrpSpPr>
        <p:grpSpPr>
          <a:xfrm>
            <a:off x="514351" y="1128599"/>
            <a:ext cx="8235136" cy="5224576"/>
            <a:chOff x="514351" y="1128599"/>
            <a:chExt cx="8235136" cy="5224576"/>
          </a:xfrm>
        </p:grpSpPr>
        <p:sp>
          <p:nvSpPr>
            <p:cNvPr id="5" name="TextBox 4"/>
            <p:cNvSpPr txBox="1"/>
            <p:nvPr/>
          </p:nvSpPr>
          <p:spPr>
            <a:xfrm>
              <a:off x="1851154" y="1128599"/>
              <a:ext cx="6400800"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Does the basin hold a permanent pool of water</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pic>
          <p:nvPicPr>
            <p:cNvPr id="67586" name="Picture 2" descr="Photo Description: Photo of a dry detention pond designed to temporarily detain runoff during storm events."/>
            <p:cNvPicPr>
              <a:picLocks noChangeAspect="1" noChangeArrowheads="1"/>
            </p:cNvPicPr>
            <p:nvPr/>
          </p:nvPicPr>
          <p:blipFill>
            <a:blip r:embed="rId3" cstate="print"/>
            <a:srcRect l="1639" r="1639"/>
            <a:stretch>
              <a:fillRect/>
            </a:stretch>
          </p:blipFill>
          <p:spPr bwMode="auto">
            <a:xfrm>
              <a:off x="514351" y="2125840"/>
              <a:ext cx="4640054" cy="2414816"/>
            </a:xfrm>
            <a:prstGeom prst="rect">
              <a:avLst/>
            </a:prstGeom>
            <a:noFill/>
          </p:spPr>
        </p:pic>
        <p:pic>
          <p:nvPicPr>
            <p:cNvPr id="67588" name="Picture 4" descr="Photo Description: The primary functions of a wet pond are to detain stormwater and facilitate pollutant removal through settling and biological uptake."/>
            <p:cNvPicPr>
              <a:picLocks noChangeAspect="1" noChangeArrowheads="1"/>
            </p:cNvPicPr>
            <p:nvPr/>
          </p:nvPicPr>
          <p:blipFill>
            <a:blip r:embed="rId4" cstate="print"/>
            <a:srcRect l="1333" t="11492" r="1333" b="8068"/>
            <a:stretch>
              <a:fillRect/>
            </a:stretch>
          </p:blipFill>
          <p:spPr bwMode="auto">
            <a:xfrm>
              <a:off x="3914775" y="3935819"/>
              <a:ext cx="4834712" cy="2417356"/>
            </a:xfrm>
            <a:prstGeom prst="rect">
              <a:avLst/>
            </a:prstGeom>
            <a:noFill/>
          </p:spPr>
        </p:pic>
        <p:cxnSp>
          <p:nvCxnSpPr>
            <p:cNvPr id="22" name="Elbow Connector 21"/>
            <p:cNvCxnSpPr/>
            <p:nvPr/>
          </p:nvCxnSpPr>
          <p:spPr>
            <a:xfrm rot="5400000">
              <a:off x="5156835" y="2878544"/>
              <a:ext cx="1657350" cy="457200"/>
            </a:xfrm>
            <a:prstGeom prst="bentConnector3">
              <a:avLst>
                <a:gd name="adj1" fmla="val -94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a:off x="1783080" y="1901622"/>
              <a:ext cx="285750" cy="228600"/>
            </a:xfrm>
            <a:prstGeom prst="bentConnector3">
              <a:avLst>
                <a:gd name="adj1" fmla="val -5908"/>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38721" y="2073483"/>
              <a:ext cx="17907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YES – </a:t>
              </a:r>
              <a:r>
                <a:rPr lang="en-US" dirty="0" smtClean="0">
                  <a:latin typeface="Arial" panose="020B0604020202020204" pitchFamily="34" charset="0"/>
                  <a:cs typeface="Arial" panose="020B0604020202020204" pitchFamily="34" charset="0"/>
                </a:rPr>
                <a:t>Retention or Wet Pond</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2082177" y="1662213"/>
              <a:ext cx="17907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NO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Detention</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40747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185736" y="401580"/>
            <a:ext cx="8782050" cy="1143000"/>
          </a:xfrm>
        </p:spPr>
        <p:txBody>
          <a:bodyPr>
            <a:noAutofit/>
          </a:bodyPr>
          <a:lstStyle/>
          <a:p>
            <a:pPr algn="ctr" eaLnBrk="1" hangingPunct="1"/>
            <a:r>
              <a:rPr lang="en-US" sz="4000" b="1" dirty="0" smtClean="0">
                <a:solidFill>
                  <a:srgbClr val="C00000"/>
                </a:solidFill>
              </a:rPr>
              <a:t>Identifying and Assessing</a:t>
            </a:r>
            <a:br>
              <a:rPr lang="en-US" sz="4000" b="1" dirty="0" smtClean="0">
                <a:solidFill>
                  <a:srgbClr val="C00000"/>
                </a:solidFill>
              </a:rPr>
            </a:br>
            <a:r>
              <a:rPr lang="en-US" sz="4000" b="1" dirty="0" smtClean="0">
                <a:solidFill>
                  <a:srgbClr val="C00000"/>
                </a:solidFill>
              </a:rPr>
              <a:t>Stormwater Infrastructure</a:t>
            </a:r>
          </a:p>
        </p:txBody>
      </p:sp>
      <p:sp>
        <p:nvSpPr>
          <p:cNvPr id="17413" name="Content Placeholder 2"/>
          <p:cNvSpPr>
            <a:spLocks noGrp="1"/>
          </p:cNvSpPr>
          <p:nvPr>
            <p:ph idx="1"/>
          </p:nvPr>
        </p:nvSpPr>
        <p:spPr>
          <a:xfrm>
            <a:off x="1414461" y="2671469"/>
            <a:ext cx="6324600" cy="3541599"/>
          </a:xfrm>
        </p:spPr>
        <p:txBody>
          <a:bodyPr>
            <a:noAutofit/>
          </a:bodyPr>
          <a:lstStyle/>
          <a:p>
            <a:pPr eaLnBrk="1" hangingPunct="1">
              <a:buClrTx/>
            </a:pPr>
            <a:r>
              <a:rPr lang="en-US" sz="2400" dirty="0" smtClean="0"/>
              <a:t>Detention Basins</a:t>
            </a:r>
          </a:p>
          <a:p>
            <a:pPr eaLnBrk="1" hangingPunct="1">
              <a:buClrTx/>
            </a:pPr>
            <a:r>
              <a:rPr lang="en-US" sz="2400" dirty="0" smtClean="0"/>
              <a:t>Retention Basins</a:t>
            </a:r>
          </a:p>
          <a:p>
            <a:pPr>
              <a:buClrTx/>
            </a:pPr>
            <a:r>
              <a:rPr lang="en-US" sz="2400" dirty="0" smtClean="0"/>
              <a:t>Other Stormwater </a:t>
            </a:r>
            <a:r>
              <a:rPr lang="en-US" sz="2400" dirty="0"/>
              <a:t>Best Practices Management (</a:t>
            </a:r>
            <a:r>
              <a:rPr lang="en-US" sz="2400" dirty="0" smtClean="0"/>
              <a:t>BMPs)</a:t>
            </a:r>
          </a:p>
          <a:p>
            <a:pPr>
              <a:buClrTx/>
            </a:pPr>
            <a:r>
              <a:rPr lang="en-US" sz="2400" dirty="0" smtClean="0"/>
              <a:t>Manufactured Treatment Devices (MTDs)</a:t>
            </a:r>
          </a:p>
          <a:p>
            <a:pPr>
              <a:buClrTx/>
            </a:pPr>
            <a:r>
              <a:rPr lang="en-US" sz="2400" dirty="0" smtClean="0"/>
              <a:t>Catch Basins</a:t>
            </a:r>
          </a:p>
          <a:p>
            <a:pPr>
              <a:buClrTx/>
            </a:pPr>
            <a:r>
              <a:rPr lang="en-US" sz="2400" dirty="0" err="1" smtClean="0"/>
              <a:t>Stormwater</a:t>
            </a:r>
            <a:r>
              <a:rPr lang="en-US" sz="2400" dirty="0" smtClean="0"/>
              <a:t> Piping</a:t>
            </a:r>
          </a:p>
          <a:p>
            <a:pPr>
              <a:buClrTx/>
            </a:pPr>
            <a:r>
              <a:rPr lang="en-US" sz="2400" dirty="0" smtClean="0"/>
              <a:t>Outfalls</a:t>
            </a:r>
          </a:p>
        </p:txBody>
      </p:sp>
      <p:sp>
        <p:nvSpPr>
          <p:cNvPr id="17415" name="Rectangle 3"/>
          <p:cNvSpPr txBox="1">
            <a:spLocks noChangeArrowheads="1"/>
          </p:cNvSpPr>
          <p:nvPr/>
        </p:nvSpPr>
        <p:spPr bwMode="auto">
          <a:xfrm>
            <a:off x="609600" y="1706563"/>
            <a:ext cx="8239124" cy="830997"/>
          </a:xfrm>
          <a:prstGeom prst="rect">
            <a:avLst/>
          </a:prstGeom>
          <a:noFill/>
          <a:ln w="9525">
            <a:noFill/>
            <a:miter lim="800000"/>
            <a:headEnd/>
            <a:tailEnd/>
          </a:ln>
        </p:spPr>
        <p:txBody>
          <a:bodyPr wrap="square">
            <a:spAutoFit/>
          </a:bodyPr>
          <a:lstStyle/>
          <a:p>
            <a:pPr>
              <a:spcBef>
                <a:spcPct val="20000"/>
              </a:spcBef>
              <a:buClr>
                <a:srgbClr val="C00000"/>
              </a:buClr>
            </a:pPr>
            <a:r>
              <a:rPr lang="en-US" sz="2400" dirty="0" smtClean="0">
                <a:latin typeface="Arial" panose="020B0604020202020204" pitchFamily="34" charset="0"/>
                <a:cs typeface="Arial" panose="020B0604020202020204" pitchFamily="34" charset="0"/>
              </a:rPr>
              <a:t>Before an assessment can be completed, stormwater infrastructure must be located and identified such as: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029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4450" y="1905001"/>
            <a:ext cx="6496050" cy="3862596"/>
          </a:xfrm>
          <a:prstGeom prst="rect">
            <a:avLst/>
          </a:prstGeom>
          <a:noFill/>
        </p:spPr>
        <p:txBody>
          <a:bodyPr wrap="square" rtlCol="0">
            <a:spAutoFit/>
          </a:bodyPr>
          <a:lstStyle/>
          <a:p>
            <a:pPr marL="342900" indent="-342900">
              <a:lnSpc>
                <a:spcPct val="125000"/>
              </a:lnSpc>
              <a:buClr>
                <a:srgbClr val="C00000"/>
              </a:buClr>
              <a:buAutoNum type="arabicPeriod"/>
            </a:pPr>
            <a:r>
              <a:rPr lang="en-US" sz="2800" dirty="0">
                <a:latin typeface="Arial" panose="020B0604020202020204" pitchFamily="34" charset="0"/>
                <a:cs typeface="Arial" panose="020B0604020202020204" pitchFamily="34" charset="0"/>
              </a:rPr>
              <a:t>Embankment and outlet stabilization</a:t>
            </a:r>
          </a:p>
          <a:p>
            <a:pPr marL="342900" indent="-342900">
              <a:lnSpc>
                <a:spcPct val="125000"/>
              </a:lnSpc>
              <a:buClr>
                <a:srgbClr val="C00000"/>
              </a:buClr>
              <a:buAutoNum type="arabicPeriod"/>
            </a:pPr>
            <a:r>
              <a:rPr lang="en-US" sz="2800" dirty="0">
                <a:latin typeface="Arial" panose="020B0604020202020204" pitchFamily="34" charset="0"/>
                <a:cs typeface="Arial" panose="020B0604020202020204" pitchFamily="34" charset="0"/>
              </a:rPr>
              <a:t>Sedimentation</a:t>
            </a:r>
          </a:p>
          <a:p>
            <a:pPr marL="342900" indent="-342900">
              <a:lnSpc>
                <a:spcPct val="125000"/>
              </a:lnSpc>
              <a:buClr>
                <a:srgbClr val="C00000"/>
              </a:buClr>
              <a:buAutoNum type="arabicPeriod"/>
            </a:pPr>
            <a:r>
              <a:rPr lang="en-US" sz="2800" dirty="0">
                <a:latin typeface="Arial" panose="020B0604020202020204" pitchFamily="34" charset="0"/>
                <a:cs typeface="Arial" panose="020B0604020202020204" pitchFamily="34" charset="0"/>
              </a:rPr>
              <a:t>Outlet blockages</a:t>
            </a:r>
          </a:p>
          <a:p>
            <a:pPr marL="342900" indent="-342900">
              <a:lnSpc>
                <a:spcPct val="125000"/>
              </a:lnSpc>
              <a:buClr>
                <a:srgbClr val="C00000"/>
              </a:buClr>
              <a:buAutoNum type="arabicPeriod"/>
            </a:pPr>
            <a:r>
              <a:rPr lang="en-US" sz="2800" dirty="0">
                <a:latin typeface="Arial" panose="020B0604020202020204" pitchFamily="34" charset="0"/>
                <a:cs typeface="Arial" panose="020B0604020202020204" pitchFamily="34" charset="0"/>
              </a:rPr>
              <a:t>Broken or clogged low-flow channels</a:t>
            </a:r>
          </a:p>
          <a:p>
            <a:pPr marL="342900" indent="-342900">
              <a:lnSpc>
                <a:spcPct val="125000"/>
              </a:lnSpc>
              <a:buClr>
                <a:srgbClr val="C00000"/>
              </a:buClr>
              <a:buAutoNum type="arabicPeriod"/>
            </a:pPr>
            <a:r>
              <a:rPr lang="en-US" sz="2800" dirty="0">
                <a:latin typeface="Arial" panose="020B0604020202020204" pitchFamily="34" charset="0"/>
                <a:cs typeface="Arial" panose="020B0604020202020204" pitchFamily="34" charset="0"/>
              </a:rPr>
              <a:t>Standing water or wet soils</a:t>
            </a:r>
          </a:p>
          <a:p>
            <a:pPr marL="342900" indent="-342900">
              <a:lnSpc>
                <a:spcPct val="125000"/>
              </a:lnSpc>
              <a:buClr>
                <a:srgbClr val="C00000"/>
              </a:buClr>
              <a:buAutoNum type="arabicPeriod"/>
            </a:pPr>
            <a:r>
              <a:rPr lang="en-US" sz="2800" dirty="0">
                <a:latin typeface="Arial" panose="020B0604020202020204" pitchFamily="34" charset="0"/>
                <a:cs typeface="Arial" panose="020B0604020202020204" pitchFamily="34" charset="0"/>
              </a:rPr>
              <a:t>Floatables and debris</a:t>
            </a:r>
          </a:p>
          <a:p>
            <a:pPr marL="342900" indent="-342900">
              <a:lnSpc>
                <a:spcPct val="125000"/>
              </a:lnSpc>
              <a:buClr>
                <a:srgbClr val="C00000"/>
              </a:buClr>
              <a:buAutoNum type="arabicPeriod"/>
            </a:pPr>
            <a:r>
              <a:rPr lang="en-US" sz="2800" dirty="0">
                <a:latin typeface="Arial" panose="020B0604020202020204" pitchFamily="34" charset="0"/>
                <a:cs typeface="Arial" panose="020B0604020202020204" pitchFamily="34" charset="0"/>
              </a:rPr>
              <a:t>Weeds or woody vegetation</a:t>
            </a:r>
          </a:p>
        </p:txBody>
      </p:sp>
      <p:sp>
        <p:nvSpPr>
          <p:cNvPr id="4" name="TextBox 3"/>
          <p:cNvSpPr txBox="1"/>
          <p:nvPr/>
        </p:nvSpPr>
        <p:spPr>
          <a:xfrm>
            <a:off x="647700" y="428536"/>
            <a:ext cx="7848600"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Common Concerns with </a:t>
            </a:r>
            <a:endParaRPr lang="en-US" sz="3600" b="1" dirty="0" smtClean="0">
              <a:solidFill>
                <a:srgbClr val="C00000"/>
              </a:solidFill>
              <a:latin typeface="Arial" panose="020B0604020202020204" pitchFamily="34" charset="0"/>
              <a:cs typeface="Arial" panose="020B0604020202020204" pitchFamily="34" charset="0"/>
            </a:endParaRPr>
          </a:p>
          <a:p>
            <a:pPr algn="ctr"/>
            <a:r>
              <a:rPr lang="en-US" sz="3600" b="1" dirty="0" smtClean="0">
                <a:solidFill>
                  <a:srgbClr val="C00000"/>
                </a:solidFill>
                <a:latin typeface="Arial" panose="020B0604020202020204" pitchFamily="34" charset="0"/>
                <a:cs typeface="Arial" panose="020B0604020202020204" pitchFamily="34" charset="0"/>
              </a:rPr>
              <a:t>Detention </a:t>
            </a:r>
            <a:r>
              <a:rPr lang="en-US" sz="3600" b="1" dirty="0">
                <a:solidFill>
                  <a:srgbClr val="C00000"/>
                </a:solidFill>
                <a:latin typeface="Arial" panose="020B0604020202020204" pitchFamily="34" charset="0"/>
                <a:cs typeface="Arial" panose="020B0604020202020204" pitchFamily="34" charset="0"/>
              </a:rPr>
              <a:t>Basins</a:t>
            </a:r>
          </a:p>
        </p:txBody>
      </p:sp>
    </p:spTree>
    <p:extLst>
      <p:ext uri="{BB962C8B-B14F-4D97-AF65-F5344CB8AC3E}">
        <p14:creationId xmlns:p14="http://schemas.microsoft.com/office/powerpoint/2010/main" val="3939451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 y="428536"/>
            <a:ext cx="7848600" cy="1477328"/>
          </a:xfrm>
          <a:prstGeom prst="rect">
            <a:avLst/>
          </a:prstGeom>
          <a:noFill/>
        </p:spPr>
        <p:txBody>
          <a:bodyPr wrap="square" rtlCol="0">
            <a:spAutoFit/>
          </a:bodyPr>
          <a:lstStyle/>
          <a:p>
            <a:pPr algn="ctr">
              <a:lnSpc>
                <a:spcPct val="125000"/>
              </a:lnSpc>
              <a:buClr>
                <a:srgbClr val="C00000"/>
              </a:buClr>
            </a:pPr>
            <a:r>
              <a:rPr lang="en-US" sz="3600" b="1" dirty="0" smtClean="0">
                <a:solidFill>
                  <a:srgbClr val="C00000"/>
                </a:solidFill>
                <a:latin typeface="Arial" panose="020B0604020202020204" pitchFamily="34" charset="0"/>
                <a:cs typeface="Arial" panose="020B0604020202020204" pitchFamily="34" charset="0"/>
              </a:rPr>
              <a:t>#1 Embankment </a:t>
            </a:r>
            <a:r>
              <a:rPr lang="en-US" sz="3600" b="1" dirty="0">
                <a:solidFill>
                  <a:srgbClr val="C00000"/>
                </a:solidFill>
                <a:latin typeface="Arial" panose="020B0604020202020204" pitchFamily="34" charset="0"/>
                <a:cs typeface="Arial" panose="020B0604020202020204" pitchFamily="34" charset="0"/>
              </a:rPr>
              <a:t>and </a:t>
            </a:r>
            <a:r>
              <a:rPr lang="en-US" sz="3600" b="1" dirty="0" smtClean="0">
                <a:solidFill>
                  <a:srgbClr val="C00000"/>
                </a:solidFill>
                <a:latin typeface="Arial" panose="020B0604020202020204" pitchFamily="34" charset="0"/>
                <a:cs typeface="Arial" panose="020B0604020202020204" pitchFamily="34" charset="0"/>
              </a:rPr>
              <a:t>Outlet Stabilization</a:t>
            </a:r>
            <a:endParaRPr lang="en-US" sz="3600" b="1" dirty="0">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882111"/>
            <a:ext cx="2790825" cy="3721100"/>
          </a:xfrm>
          <a:prstGeom prst="rect">
            <a:avLst/>
          </a:prstGeom>
        </p:spPr>
      </p:pic>
      <p:sp>
        <p:nvSpPr>
          <p:cNvPr id="3" name="TextBox 2"/>
          <p:cNvSpPr txBox="1"/>
          <p:nvPr/>
        </p:nvSpPr>
        <p:spPr>
          <a:xfrm>
            <a:off x="5133975" y="5640884"/>
            <a:ext cx="2847975" cy="430887"/>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Outlet Destabilization</a:t>
            </a: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a:off x="1343025" y="5631359"/>
            <a:ext cx="2847975"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Embankment Destabilization</a:t>
            </a:r>
            <a:endParaRPr lang="en-US" sz="2200" dirty="0">
              <a:latin typeface="Arial" panose="020B0604020202020204" pitchFamily="34" charset="0"/>
              <a:cs typeface="Arial" panose="020B0604020202020204" pitchFamily="34" charset="0"/>
            </a:endParaRPr>
          </a:p>
        </p:txBody>
      </p:sp>
      <p:sp>
        <p:nvSpPr>
          <p:cNvPr id="10" name="TextBox 9"/>
          <p:cNvSpPr txBox="1"/>
          <p:nvPr/>
        </p:nvSpPr>
        <p:spPr>
          <a:xfrm>
            <a:off x="2114550" y="2581275"/>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0373" t="195" r="34044" b="-195"/>
          <a:stretch/>
        </p:blipFill>
        <p:spPr>
          <a:xfrm>
            <a:off x="1409700" y="1866198"/>
            <a:ext cx="2781300" cy="3752926"/>
          </a:xfrm>
          <a:prstGeom prst="rect">
            <a:avLst/>
          </a:prstGeom>
        </p:spPr>
      </p:pic>
    </p:spTree>
    <p:extLst>
      <p:ext uri="{BB962C8B-B14F-4D97-AF65-F5344CB8AC3E}">
        <p14:creationId xmlns:p14="http://schemas.microsoft.com/office/powerpoint/2010/main" val="2155013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 y="428536"/>
            <a:ext cx="7848600" cy="789640"/>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#2 Sedimentation</a:t>
            </a:r>
            <a:endParaRPr lang="en-US" sz="40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1114425" y="5391150"/>
            <a:ext cx="6896100" cy="430887"/>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Accumulation of sediment in basin</a:t>
            </a:r>
            <a:endParaRPr lang="en-US" sz="2200" dirty="0">
              <a:latin typeface="Arial" panose="020B0604020202020204" pitchFamily="34" charset="0"/>
              <a:cs typeface="Arial" panose="020B0604020202020204" pitchFamily="34" charset="0"/>
            </a:endParaRPr>
          </a:p>
        </p:txBody>
      </p:sp>
      <p:sp>
        <p:nvSpPr>
          <p:cNvPr id="10" name="TextBox 9"/>
          <p:cNvSpPr txBox="1"/>
          <p:nvPr/>
        </p:nvSpPr>
        <p:spPr>
          <a:xfrm>
            <a:off x="3924300" y="2505670"/>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694" y="1404696"/>
            <a:ext cx="4973561" cy="3730171"/>
          </a:xfrm>
          <a:prstGeom prst="rect">
            <a:avLst/>
          </a:prstGeom>
        </p:spPr>
      </p:pic>
    </p:spTree>
    <p:extLst>
      <p:ext uri="{BB962C8B-B14F-4D97-AF65-F5344CB8AC3E}">
        <p14:creationId xmlns:p14="http://schemas.microsoft.com/office/powerpoint/2010/main" val="41658664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 y="428536"/>
            <a:ext cx="7848600" cy="789640"/>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#3 Outlet Blockage</a:t>
            </a:r>
            <a:endParaRPr lang="en-US" sz="40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314451" y="1641902"/>
            <a:ext cx="2781300" cy="372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133975" y="5400675"/>
            <a:ext cx="2847975" cy="769441"/>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Outlet </a:t>
            </a:r>
            <a:r>
              <a:rPr lang="en-US" sz="2200" dirty="0" smtClean="0">
                <a:latin typeface="Arial" panose="020B0604020202020204" pitchFamily="34" charset="0"/>
                <a:cs typeface="Arial" panose="020B0604020202020204" pitchFamily="34" charset="0"/>
              </a:rPr>
              <a:t>blockage by sediment</a:t>
            </a:r>
          </a:p>
        </p:txBody>
      </p:sp>
      <p:sp>
        <p:nvSpPr>
          <p:cNvPr id="8" name="TextBox 7"/>
          <p:cNvSpPr txBox="1"/>
          <p:nvPr/>
        </p:nvSpPr>
        <p:spPr>
          <a:xfrm>
            <a:off x="1343025" y="5391150"/>
            <a:ext cx="2847975"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Outlet blockage by debris</a:t>
            </a:r>
          </a:p>
        </p:txBody>
      </p:sp>
      <p:sp>
        <p:nvSpPr>
          <p:cNvPr id="9" name="TextBox 8"/>
          <p:cNvSpPr txBox="1"/>
          <p:nvPr/>
        </p:nvSpPr>
        <p:spPr>
          <a:xfrm>
            <a:off x="2114550" y="2581275"/>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038726" y="1641902"/>
            <a:ext cx="2781300" cy="372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838825" y="2581275"/>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208" t="195" r="20917" b="-195"/>
          <a:stretch/>
        </p:blipFill>
        <p:spPr>
          <a:xfrm>
            <a:off x="1314450" y="1641902"/>
            <a:ext cx="2790824" cy="37460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564066" y="2107041"/>
            <a:ext cx="3721098" cy="2790824"/>
          </a:xfrm>
          <a:prstGeom prst="rect">
            <a:avLst/>
          </a:prstGeom>
        </p:spPr>
      </p:pic>
    </p:spTree>
    <p:extLst>
      <p:ext uri="{BB962C8B-B14F-4D97-AF65-F5344CB8AC3E}">
        <p14:creationId xmlns:p14="http://schemas.microsoft.com/office/powerpoint/2010/main" val="3613390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3667" y="428536"/>
            <a:ext cx="7521800" cy="1631216"/>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#4 Broken or Clogged Low-Flow Channels</a:t>
            </a:r>
            <a:endParaRPr lang="en-US" sz="40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5133975" y="5114925"/>
            <a:ext cx="2847975"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Clogged low-flow channel</a:t>
            </a: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a:off x="1343025" y="5105400"/>
            <a:ext cx="2847975"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Broken low-flow channel</a:t>
            </a:r>
          </a:p>
        </p:txBody>
      </p:sp>
      <p:sp>
        <p:nvSpPr>
          <p:cNvPr id="9" name="TextBox 8"/>
          <p:cNvSpPr txBox="1"/>
          <p:nvPr/>
        </p:nvSpPr>
        <p:spPr>
          <a:xfrm>
            <a:off x="2114550" y="2581275"/>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838825" y="2581275"/>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457" y="2142857"/>
            <a:ext cx="3735009" cy="280125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667" y="2151743"/>
            <a:ext cx="3735009" cy="2801257"/>
          </a:xfrm>
          <a:prstGeom prst="rect">
            <a:avLst/>
          </a:prstGeom>
        </p:spPr>
      </p:pic>
    </p:spTree>
    <p:extLst>
      <p:ext uri="{BB962C8B-B14F-4D97-AF65-F5344CB8AC3E}">
        <p14:creationId xmlns:p14="http://schemas.microsoft.com/office/powerpoint/2010/main" val="2710041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428536"/>
            <a:ext cx="8153400" cy="786177"/>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#5 Standing Water or Wet Soils</a:t>
            </a:r>
            <a:endParaRPr lang="en-US" sz="40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1114425" y="5665113"/>
            <a:ext cx="6896100" cy="430887"/>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Standing water in detention basin</a:t>
            </a: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a:off x="3924300" y="2505670"/>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274" y="1422375"/>
            <a:ext cx="5619452" cy="4214589"/>
          </a:xfrm>
          <a:prstGeom prst="rect">
            <a:avLst/>
          </a:prstGeom>
        </p:spPr>
      </p:pic>
    </p:spTree>
    <p:extLst>
      <p:ext uri="{BB962C8B-B14F-4D97-AF65-F5344CB8AC3E}">
        <p14:creationId xmlns:p14="http://schemas.microsoft.com/office/powerpoint/2010/main" val="3361864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428536"/>
            <a:ext cx="8153400" cy="786177"/>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#6 Floatables and Debris</a:t>
            </a:r>
            <a:endParaRPr lang="en-US" sz="40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5133975" y="4886325"/>
            <a:ext cx="2847975"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Basin is a dumping ground</a:t>
            </a: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a:off x="1343025" y="4876800"/>
            <a:ext cx="2847975"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Accumulation of floatables in basin</a:t>
            </a:r>
          </a:p>
        </p:txBody>
      </p:sp>
      <p:sp>
        <p:nvSpPr>
          <p:cNvPr id="9" name="TextBox 8"/>
          <p:cNvSpPr txBox="1"/>
          <p:nvPr/>
        </p:nvSpPr>
        <p:spPr>
          <a:xfrm>
            <a:off x="2114550" y="2581275"/>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838825" y="2581275"/>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28" y="2075542"/>
            <a:ext cx="3414828" cy="256112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1961" y="2075542"/>
            <a:ext cx="3414829" cy="2561122"/>
          </a:xfrm>
          <a:prstGeom prst="rect">
            <a:avLst/>
          </a:prstGeom>
        </p:spPr>
      </p:pic>
    </p:spTree>
    <p:extLst>
      <p:ext uri="{BB962C8B-B14F-4D97-AF65-F5344CB8AC3E}">
        <p14:creationId xmlns:p14="http://schemas.microsoft.com/office/powerpoint/2010/main" val="3490448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428536"/>
            <a:ext cx="8153400" cy="786177"/>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#7 Weeds and Woody Vegetation</a:t>
            </a:r>
            <a:endParaRPr lang="en-US" sz="40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5062537" y="4827550"/>
            <a:ext cx="2847975" cy="1107996"/>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Invasive species have overtaken the basin</a:t>
            </a: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a:off x="1143000" y="4827550"/>
            <a:ext cx="2847975"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Woody vegetation in basin</a:t>
            </a:r>
          </a:p>
        </p:txBody>
      </p:sp>
      <p:sp>
        <p:nvSpPr>
          <p:cNvPr id="9" name="TextBox 8"/>
          <p:cNvSpPr txBox="1"/>
          <p:nvPr/>
        </p:nvSpPr>
        <p:spPr>
          <a:xfrm>
            <a:off x="2114550" y="2581275"/>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838825" y="2581275"/>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28" y="2175282"/>
            <a:ext cx="3989898" cy="224431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2260" b="12560"/>
          <a:stretch/>
        </p:blipFill>
        <p:spPr>
          <a:xfrm>
            <a:off x="4658801" y="2209800"/>
            <a:ext cx="3989899" cy="2249714"/>
          </a:xfrm>
          <a:prstGeom prst="rect">
            <a:avLst/>
          </a:prstGeom>
        </p:spPr>
      </p:pic>
    </p:spTree>
    <p:extLst>
      <p:ext uri="{BB962C8B-B14F-4D97-AF65-F5344CB8AC3E}">
        <p14:creationId xmlns:p14="http://schemas.microsoft.com/office/powerpoint/2010/main" val="10778026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7725" y="1905001"/>
            <a:ext cx="7477126" cy="2677656"/>
          </a:xfrm>
          <a:prstGeom prst="rect">
            <a:avLst/>
          </a:prstGeom>
          <a:noFill/>
        </p:spPr>
        <p:txBody>
          <a:bodyPr wrap="square" rtlCol="0">
            <a:spAutoFit/>
          </a:bodyPr>
          <a:lstStyle/>
          <a:p>
            <a:pPr marL="457200" lvl="0" indent="-457200">
              <a:buFont typeface="Wingdings" panose="05000000000000000000" pitchFamily="2" charset="2"/>
              <a:buChar char="ü"/>
            </a:pPr>
            <a:r>
              <a:rPr lang="en-US" sz="2800" dirty="0" smtClean="0">
                <a:latin typeface="Arial" panose="020B0604020202020204" pitchFamily="34" charset="0"/>
                <a:cs typeface="Arial" panose="020B0604020202020204" pitchFamily="34" charset="0"/>
              </a:rPr>
              <a:t>Embankment </a:t>
            </a:r>
            <a:r>
              <a:rPr lang="en-US" sz="2800" dirty="0">
                <a:latin typeface="Arial" panose="020B0604020202020204" pitchFamily="34" charset="0"/>
                <a:cs typeface="Arial" panose="020B0604020202020204" pitchFamily="34" charset="0"/>
              </a:rPr>
              <a:t>and outlet stabilization</a:t>
            </a:r>
          </a:p>
          <a:p>
            <a:pPr marL="457200" lvl="0" indent="-457200">
              <a:buFont typeface="Wingdings" panose="05000000000000000000" pitchFamily="2" charset="2"/>
              <a:buChar char="ü"/>
            </a:pPr>
            <a:r>
              <a:rPr lang="en-US" sz="2800" dirty="0">
                <a:latin typeface="Arial" panose="020B0604020202020204" pitchFamily="34" charset="0"/>
                <a:cs typeface="Arial" panose="020B0604020202020204" pitchFamily="34" charset="0"/>
              </a:rPr>
              <a:t>Outlet blockages</a:t>
            </a:r>
          </a:p>
          <a:p>
            <a:pPr marL="457200" lvl="0" indent="-457200">
              <a:buFont typeface="Wingdings" panose="05000000000000000000" pitchFamily="2" charset="2"/>
              <a:buChar char="ü"/>
            </a:pPr>
            <a:r>
              <a:rPr lang="en-US" sz="2800" dirty="0">
                <a:latin typeface="Arial" panose="020B0604020202020204" pitchFamily="34" charset="0"/>
                <a:cs typeface="Arial" panose="020B0604020202020204" pitchFamily="34" charset="0"/>
              </a:rPr>
              <a:t>Sedimentation</a:t>
            </a:r>
          </a:p>
          <a:p>
            <a:pPr marL="457200" lvl="0" indent="-457200">
              <a:buFont typeface="Wingdings" panose="05000000000000000000" pitchFamily="2" charset="2"/>
              <a:buChar char="ü"/>
            </a:pPr>
            <a:r>
              <a:rPr lang="en-US" sz="2800" dirty="0">
                <a:latin typeface="Arial" panose="020B0604020202020204" pitchFamily="34" charset="0"/>
                <a:cs typeface="Arial" panose="020B0604020202020204" pitchFamily="34" charset="0"/>
              </a:rPr>
              <a:t>Floatables and Debris</a:t>
            </a:r>
          </a:p>
          <a:p>
            <a:pPr marL="457200" lvl="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Lack of shoreline buffer</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Excessive algal growth</a:t>
            </a:r>
          </a:p>
        </p:txBody>
      </p:sp>
      <p:sp>
        <p:nvSpPr>
          <p:cNvPr id="4" name="TextBox 3"/>
          <p:cNvSpPr txBox="1"/>
          <p:nvPr/>
        </p:nvSpPr>
        <p:spPr>
          <a:xfrm>
            <a:off x="647700" y="428536"/>
            <a:ext cx="7848600" cy="1323439"/>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Common </a:t>
            </a:r>
            <a:r>
              <a:rPr lang="en-US" sz="4000" b="1" dirty="0" smtClean="0">
                <a:solidFill>
                  <a:srgbClr val="C00000"/>
                </a:solidFill>
                <a:latin typeface="Arial" panose="020B0604020202020204" pitchFamily="34" charset="0"/>
                <a:cs typeface="Arial" panose="020B0604020202020204" pitchFamily="34" charset="0"/>
              </a:rPr>
              <a:t>Concerns</a:t>
            </a:r>
          </a:p>
          <a:p>
            <a:pPr algn="ctr"/>
            <a:r>
              <a:rPr lang="en-US" sz="4000" b="1" dirty="0" smtClean="0">
                <a:solidFill>
                  <a:srgbClr val="C00000"/>
                </a:solidFill>
                <a:latin typeface="Arial" panose="020B0604020202020204" pitchFamily="34" charset="0"/>
                <a:cs typeface="Arial" panose="020B0604020202020204" pitchFamily="34" charset="0"/>
              </a:rPr>
              <a:t>for Wet Ponds</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0993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mr5_44"/>
          <p:cNvPicPr>
            <a:picLocks noChangeAspect="1" noChangeArrowheads="1"/>
          </p:cNvPicPr>
          <p:nvPr/>
        </p:nvPicPr>
        <p:blipFill>
          <a:blip r:embed="rId3" cstate="print"/>
          <a:stretch>
            <a:fillRect/>
          </a:stretch>
        </p:blipFill>
        <p:spPr bwMode="auto">
          <a:xfrm>
            <a:off x="495300" y="2089525"/>
            <a:ext cx="3901336" cy="2678949"/>
          </a:xfrm>
          <a:prstGeom prst="rect">
            <a:avLst/>
          </a:prstGeom>
          <a:noFill/>
          <a:ln>
            <a:noFill/>
          </a:ln>
        </p:spPr>
      </p:pic>
      <p:pic>
        <p:nvPicPr>
          <p:cNvPr id="12" name="Picture 11" descr="Stormwater 002"/>
          <p:cNvPicPr>
            <a:picLocks noChangeAspect="1" noChangeArrowheads="1"/>
          </p:cNvPicPr>
          <p:nvPr/>
        </p:nvPicPr>
        <p:blipFill>
          <a:blip r:embed="rId4" cstate="print"/>
          <a:srcRect/>
          <a:stretch>
            <a:fillRect/>
          </a:stretch>
        </p:blipFill>
        <p:spPr bwMode="auto">
          <a:xfrm>
            <a:off x="4534559" y="2089525"/>
            <a:ext cx="4114141" cy="274276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Shoreline Buffer</a:t>
            </a:r>
            <a:endParaRPr lang="en-US" dirty="0"/>
          </a:p>
        </p:txBody>
      </p:sp>
    </p:spTree>
    <p:extLst>
      <p:ext uri="{BB962C8B-B14F-4D97-AF65-F5344CB8AC3E}">
        <p14:creationId xmlns:p14="http://schemas.microsoft.com/office/powerpoint/2010/main" val="1875533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33401" y="76200"/>
            <a:ext cx="7924799"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O</a:t>
            </a:r>
            <a:r>
              <a:rPr lang="en-US" sz="3600" b="1" dirty="0" smtClean="0">
                <a:solidFill>
                  <a:srgbClr val="C00000"/>
                </a:solidFill>
                <a:latin typeface="Arial" panose="020B0604020202020204" pitchFamily="34" charset="0"/>
                <a:cs typeface="Arial" panose="020B0604020202020204" pitchFamily="34" charset="0"/>
              </a:rPr>
              <a:t>ther Stormwater Management Practices</a:t>
            </a:r>
            <a:endParaRPr lang="en-US" sz="3600" b="1" dirty="0">
              <a:solidFill>
                <a:srgbClr val="C00000"/>
              </a:solidFill>
              <a:latin typeface="Arial" panose="020B0604020202020204" pitchFamily="34" charset="0"/>
              <a:cs typeface="Arial" panose="020B0604020202020204" pitchFamily="34" charset="0"/>
            </a:endParaRPr>
          </a:p>
        </p:txBody>
      </p:sp>
      <p:pic>
        <p:nvPicPr>
          <p:cNvPr id="8" name="Picture 2" descr="G:\CAMDEN\01_Camden City\NEIGHBORHOODS\WATERFRONT SOUTH\CCMUA_Ferry Ave\Photos\20111010_Photos\IMG_0510.JPG"/>
          <p:cNvPicPr>
            <a:picLocks noChangeAspect="1" noChangeArrowheads="1"/>
          </p:cNvPicPr>
          <p:nvPr/>
        </p:nvPicPr>
        <p:blipFill>
          <a:blip r:embed="rId3" cstate="print"/>
          <a:srcRect/>
          <a:stretch>
            <a:fillRect/>
          </a:stretch>
        </p:blipFill>
        <p:spPr bwMode="auto">
          <a:xfrm>
            <a:off x="515201" y="1287423"/>
            <a:ext cx="8037398" cy="4902813"/>
          </a:xfrm>
          <a:prstGeom prst="rect">
            <a:avLst/>
          </a:prstGeom>
          <a:noFill/>
        </p:spPr>
      </p:pic>
      <p:sp>
        <p:nvSpPr>
          <p:cNvPr id="2" name="TextBox 1"/>
          <p:cNvSpPr txBox="1"/>
          <p:nvPr/>
        </p:nvSpPr>
        <p:spPr>
          <a:xfrm>
            <a:off x="228600" y="6190236"/>
            <a:ext cx="3414713"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Bioretention Systems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4225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lgae pond 1"/>
          <p:cNvPicPr>
            <a:picLocks noChangeAspect="1" noChangeArrowheads="1"/>
          </p:cNvPicPr>
          <p:nvPr/>
        </p:nvPicPr>
        <p:blipFill>
          <a:blip r:embed="rId3" cstate="print"/>
          <a:srcRect l="12106" t="10426" r="24529" b="6161"/>
          <a:stretch>
            <a:fillRect/>
          </a:stretch>
        </p:blipFill>
        <p:spPr bwMode="auto">
          <a:xfrm>
            <a:off x="4969459" y="2655614"/>
            <a:ext cx="3086477" cy="2695184"/>
          </a:xfrm>
          <a:prstGeom prst="rect">
            <a:avLst/>
          </a:prstGeom>
          <a:noFill/>
          <a:ln w="9525">
            <a:noFill/>
            <a:miter lim="800000"/>
            <a:headEnd/>
            <a:tailEnd/>
          </a:ln>
        </p:spPr>
      </p:pic>
      <p:pic>
        <p:nvPicPr>
          <p:cNvPr id="7" name="Picture 6" descr="IMGP0219"/>
          <p:cNvPicPr>
            <a:picLocks noChangeAspect="1" noChangeArrowheads="1"/>
          </p:cNvPicPr>
          <p:nvPr/>
        </p:nvPicPr>
        <p:blipFill>
          <a:blip r:embed="rId4" cstate="print"/>
          <a:srcRect/>
          <a:stretch>
            <a:fillRect/>
          </a:stretch>
        </p:blipFill>
        <p:spPr bwMode="auto">
          <a:xfrm>
            <a:off x="684004" y="2652766"/>
            <a:ext cx="3601451" cy="2700881"/>
          </a:xfrm>
          <a:prstGeom prst="rect">
            <a:avLst/>
          </a:prstGeom>
          <a:noFill/>
          <a:ln w="19050">
            <a:noFill/>
            <a:miter lim="800000"/>
            <a:headEnd/>
            <a:tailEnd/>
          </a:ln>
        </p:spPr>
      </p:pic>
      <p:sp>
        <p:nvSpPr>
          <p:cNvPr id="2" name="Title 1"/>
          <p:cNvSpPr>
            <a:spLocks noGrp="1"/>
          </p:cNvSpPr>
          <p:nvPr>
            <p:ph type="title"/>
          </p:nvPr>
        </p:nvSpPr>
        <p:spPr/>
        <p:txBody>
          <a:bodyPr/>
          <a:lstStyle/>
          <a:p>
            <a:r>
              <a:rPr lang="en-US" dirty="0" smtClean="0"/>
              <a:t>Excessive Algae Growth</a:t>
            </a:r>
            <a:endParaRPr lang="en-US" dirty="0"/>
          </a:p>
        </p:txBody>
      </p:sp>
    </p:spTree>
    <p:extLst>
      <p:ext uri="{BB962C8B-B14F-4D97-AF65-F5344CB8AC3E}">
        <p14:creationId xmlns:p14="http://schemas.microsoft.com/office/powerpoint/2010/main" val="31665496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fter Buffer Planting 1"/>
          <p:cNvPicPr>
            <a:picLocks noChangeAspect="1" noChangeArrowheads="1"/>
          </p:cNvPicPr>
          <p:nvPr/>
        </p:nvPicPr>
        <p:blipFill>
          <a:blip r:embed="rId3" cstate="print"/>
          <a:srcRect/>
          <a:stretch>
            <a:fillRect/>
          </a:stretch>
        </p:blipFill>
        <p:spPr bwMode="auto">
          <a:xfrm>
            <a:off x="0" y="0"/>
            <a:ext cx="10333871" cy="6858000"/>
          </a:xfrm>
          <a:prstGeom prst="rect">
            <a:avLst/>
          </a:prstGeom>
          <a:noFill/>
        </p:spPr>
      </p:pic>
      <p:sp>
        <p:nvSpPr>
          <p:cNvPr id="2" name="Title 1"/>
          <p:cNvSpPr>
            <a:spLocks noGrp="1"/>
          </p:cNvSpPr>
          <p:nvPr>
            <p:ph type="title"/>
          </p:nvPr>
        </p:nvSpPr>
        <p:spPr/>
        <p:txBody>
          <a:bodyPr/>
          <a:lstStyle/>
          <a:p>
            <a:r>
              <a:rPr lang="en-US" dirty="0" smtClean="0"/>
              <a:t>Wet Ponds in Good Condition</a:t>
            </a:r>
            <a:endParaRPr lang="en-US" dirty="0"/>
          </a:p>
        </p:txBody>
      </p:sp>
    </p:spTree>
    <p:extLst>
      <p:ext uri="{BB962C8B-B14F-4D97-AF65-F5344CB8AC3E}">
        <p14:creationId xmlns:p14="http://schemas.microsoft.com/office/powerpoint/2010/main" val="13201253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7725" y="1905001"/>
            <a:ext cx="7477126" cy="4401205"/>
          </a:xfrm>
          <a:prstGeom prst="rect">
            <a:avLst/>
          </a:prstGeom>
          <a:noFill/>
        </p:spPr>
        <p:txBody>
          <a:bodyPr wrap="square" rtlCol="0">
            <a:spAutoFit/>
          </a:bodyPr>
          <a:lstStyle/>
          <a:p>
            <a:pPr marL="514350" indent="-514350">
              <a:buFont typeface="+mj-lt"/>
              <a:buAutoNum type="arabicPeriod"/>
            </a:pPr>
            <a:r>
              <a:rPr lang="en-US" sz="2800" dirty="0" smtClean="0">
                <a:latin typeface="Arial" panose="020B0604020202020204" pitchFamily="34" charset="0"/>
                <a:cs typeface="Arial" panose="020B0604020202020204" pitchFamily="34" charset="0"/>
              </a:rPr>
              <a:t>Stream erosion or scouring resulting from discharge</a:t>
            </a:r>
            <a:endParaRPr lang="en-US" sz="28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smtClean="0">
                <a:latin typeface="Arial" panose="020B0604020202020204" pitchFamily="34" charset="0"/>
                <a:cs typeface="Arial" panose="020B0604020202020204" pitchFamily="34" charset="0"/>
              </a:rPr>
              <a:t>Poor pipe condition</a:t>
            </a:r>
            <a:endParaRPr lang="en-US" sz="28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smtClean="0">
                <a:latin typeface="Arial" panose="020B0604020202020204" pitchFamily="34" charset="0"/>
                <a:cs typeface="Arial" panose="020B0604020202020204" pitchFamily="34" charset="0"/>
              </a:rPr>
              <a:t>Discharge of floatables</a:t>
            </a:r>
            <a:endParaRPr lang="en-US" sz="28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smtClean="0">
                <a:latin typeface="Arial" panose="020B0604020202020204" pitchFamily="34" charset="0"/>
                <a:cs typeface="Arial" panose="020B0604020202020204" pitchFamily="34" charset="0"/>
              </a:rPr>
              <a:t>Discharge of excessive sediment</a:t>
            </a:r>
            <a:endParaRPr lang="en-US" sz="28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smtClean="0">
                <a:latin typeface="Arial" panose="020B0604020202020204" pitchFamily="34" charset="0"/>
                <a:cs typeface="Arial" panose="020B0604020202020204" pitchFamily="34" charset="0"/>
              </a:rPr>
              <a:t>Color of the water discharging</a:t>
            </a:r>
          </a:p>
          <a:p>
            <a:pPr marL="514350" indent="-514350">
              <a:buFont typeface="+mj-lt"/>
              <a:buAutoNum type="arabicPeriod"/>
            </a:pPr>
            <a:r>
              <a:rPr lang="en-US" sz="2800" dirty="0" smtClean="0">
                <a:latin typeface="Arial" panose="020B0604020202020204" pitchFamily="34" charset="0"/>
                <a:cs typeface="Arial" panose="020B0604020202020204" pitchFamily="34" charset="0"/>
              </a:rPr>
              <a:t>Discharging during dry weather conditions</a:t>
            </a:r>
            <a:endParaRPr lang="en-US" sz="28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smtClean="0">
                <a:latin typeface="Arial" panose="020B0604020202020204" pitchFamily="34" charset="0"/>
                <a:cs typeface="Arial" panose="020B0604020202020204" pitchFamily="34" charset="0"/>
              </a:rPr>
              <a:t>Outfall overgrown with vegetation</a:t>
            </a:r>
            <a:endParaRPr lang="en-US" sz="28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a:latin typeface="Arial" panose="020B0604020202020204" pitchFamily="34" charset="0"/>
                <a:cs typeface="Arial" panose="020B0604020202020204" pitchFamily="34" charset="0"/>
              </a:rPr>
              <a:t>Structural </a:t>
            </a:r>
            <a:r>
              <a:rPr lang="en-US" sz="2800" dirty="0" smtClean="0">
                <a:latin typeface="Arial" panose="020B0604020202020204" pitchFamily="34" charset="0"/>
                <a:cs typeface="Arial" panose="020B0604020202020204" pitchFamily="34" charset="0"/>
              </a:rPr>
              <a:t>integrity of headwall or other supporting structure</a:t>
            </a:r>
            <a:endParaRPr lang="en-US" sz="2800" dirty="0">
              <a:latin typeface="Arial" panose="020B0604020202020204" pitchFamily="34" charset="0"/>
              <a:cs typeface="Arial" panose="020B0604020202020204" pitchFamily="34" charset="0"/>
            </a:endParaRPr>
          </a:p>
        </p:txBody>
      </p:sp>
      <p:sp>
        <p:nvSpPr>
          <p:cNvPr id="4" name="TextBox 3"/>
          <p:cNvSpPr txBox="1"/>
          <p:nvPr/>
        </p:nvSpPr>
        <p:spPr>
          <a:xfrm>
            <a:off x="647700" y="428536"/>
            <a:ext cx="7848600" cy="1323439"/>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Common </a:t>
            </a:r>
            <a:r>
              <a:rPr lang="en-US" sz="4000" b="1" dirty="0" smtClean="0">
                <a:solidFill>
                  <a:srgbClr val="C00000"/>
                </a:solidFill>
                <a:latin typeface="Arial" panose="020B0604020202020204" pitchFamily="34" charset="0"/>
                <a:cs typeface="Arial" panose="020B0604020202020204" pitchFamily="34" charset="0"/>
              </a:rPr>
              <a:t>Concerns</a:t>
            </a:r>
          </a:p>
          <a:p>
            <a:pPr algn="ctr"/>
            <a:r>
              <a:rPr lang="en-US" sz="4000" b="1" dirty="0" smtClean="0">
                <a:solidFill>
                  <a:srgbClr val="C00000"/>
                </a:solidFill>
                <a:latin typeface="Arial" panose="020B0604020202020204" pitchFamily="34" charset="0"/>
                <a:cs typeface="Arial" panose="020B0604020202020204" pitchFamily="34" charset="0"/>
              </a:rPr>
              <a:t>with Stormwater Outfalls</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840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 y="228511"/>
            <a:ext cx="7848600" cy="1323439"/>
          </a:xfrm>
          <a:prstGeom prst="rect">
            <a:avLst/>
          </a:prstGeom>
          <a:noFill/>
        </p:spPr>
        <p:txBody>
          <a:bodyPr wrap="square" rtlCol="0">
            <a:spAutoFit/>
          </a:bodyPr>
          <a:lstStyle/>
          <a:p>
            <a:pPr algn="ctr">
              <a:buClr>
                <a:srgbClr val="C00000"/>
              </a:buClr>
            </a:pPr>
            <a:r>
              <a:rPr lang="en-US" sz="4000" b="1" dirty="0" smtClean="0">
                <a:solidFill>
                  <a:srgbClr val="C00000"/>
                </a:solidFill>
                <a:latin typeface="Arial" panose="020B0604020202020204" pitchFamily="34" charset="0"/>
                <a:cs typeface="Arial" panose="020B0604020202020204" pitchFamily="34" charset="0"/>
              </a:rPr>
              <a:t>#1 Stream erosion or scouring resulting from discharge</a:t>
            </a:r>
            <a:endParaRPr lang="en-US" sz="40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5133975" y="5038725"/>
            <a:ext cx="2847975"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Outfall is causing scouring</a:t>
            </a:r>
            <a:endParaRPr lang="en-US" sz="2200" dirty="0">
              <a:latin typeface="Arial" panose="020B0604020202020204" pitchFamily="34" charset="0"/>
              <a:cs typeface="Arial" panose="020B0604020202020204" pitchFamily="34" charset="0"/>
            </a:endParaRPr>
          </a:p>
        </p:txBody>
      </p:sp>
      <p:sp>
        <p:nvSpPr>
          <p:cNvPr id="11" name="TextBox 10"/>
          <p:cNvSpPr txBox="1"/>
          <p:nvPr/>
        </p:nvSpPr>
        <p:spPr>
          <a:xfrm>
            <a:off x="1343025" y="5029200"/>
            <a:ext cx="2847975"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Outfall is causing erosion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5194"/>
          <a:stretch/>
        </p:blipFill>
        <p:spPr>
          <a:xfrm>
            <a:off x="4760323" y="2096385"/>
            <a:ext cx="3565071" cy="268073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631" y="2096385"/>
            <a:ext cx="3574317" cy="2680738"/>
          </a:xfrm>
          <a:prstGeom prst="rect">
            <a:avLst/>
          </a:prstGeom>
        </p:spPr>
      </p:pic>
    </p:spTree>
    <p:extLst>
      <p:ext uri="{BB962C8B-B14F-4D97-AF65-F5344CB8AC3E}">
        <p14:creationId xmlns:p14="http://schemas.microsoft.com/office/powerpoint/2010/main" val="14320703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8174" y="266508"/>
            <a:ext cx="7848600" cy="786177"/>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#2 Poor pipe condition</a:t>
            </a:r>
            <a:endParaRPr lang="en-US" sz="40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1828800" y="5586549"/>
            <a:ext cx="5486400"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Crumbling concrete outfall pipe or pipe sections falling into stream</a:t>
            </a:r>
            <a:endParaRPr lang="en-US" sz="2200" dirty="0">
              <a:latin typeface="Arial" panose="020B0604020202020204" pitchFamily="34" charset="0"/>
              <a:cs typeface="Arial" panose="020B0604020202020204" pitchFamily="34" charset="0"/>
            </a:endParaRPr>
          </a:p>
        </p:txBody>
      </p:sp>
      <p:sp>
        <p:nvSpPr>
          <p:cNvPr id="10" name="TextBox 9"/>
          <p:cNvSpPr txBox="1"/>
          <p:nvPr/>
        </p:nvSpPr>
        <p:spPr>
          <a:xfrm>
            <a:off x="3924300" y="2505670"/>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032" b="24063"/>
          <a:stretch/>
        </p:blipFill>
        <p:spPr>
          <a:xfrm>
            <a:off x="2633662" y="1066800"/>
            <a:ext cx="3857625" cy="4519749"/>
          </a:xfrm>
          <a:prstGeom prst="rect">
            <a:avLst/>
          </a:prstGeom>
        </p:spPr>
      </p:pic>
    </p:spTree>
    <p:extLst>
      <p:ext uri="{BB962C8B-B14F-4D97-AF65-F5344CB8AC3E}">
        <p14:creationId xmlns:p14="http://schemas.microsoft.com/office/powerpoint/2010/main" val="25786964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 y="428536"/>
            <a:ext cx="7848600" cy="786177"/>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#3 Discharge of Floatables</a:t>
            </a:r>
            <a:endParaRPr lang="en-US" sz="40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914009" y="4764848"/>
            <a:ext cx="3207184"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Accumulation of floatables from outfall</a:t>
            </a:r>
            <a:endParaRPr lang="en-US" sz="2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353" y="1930185"/>
            <a:ext cx="3572256" cy="26791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930185"/>
            <a:ext cx="4026108" cy="2679192"/>
          </a:xfrm>
          <a:prstGeom prst="rect">
            <a:avLst/>
          </a:prstGeom>
        </p:spPr>
      </p:pic>
      <p:sp>
        <p:nvSpPr>
          <p:cNvPr id="8" name="TextBox 7"/>
          <p:cNvSpPr txBox="1"/>
          <p:nvPr/>
        </p:nvSpPr>
        <p:spPr>
          <a:xfrm>
            <a:off x="5029004" y="4764848"/>
            <a:ext cx="3207184" cy="430887"/>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Garbage in the stream</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0251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57200"/>
            <a:ext cx="5153967" cy="1631216"/>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#4 Discharge of excessive sediment</a:t>
            </a:r>
            <a:endParaRPr lang="en-US" sz="40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235851" y="2484999"/>
            <a:ext cx="5552684"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Outfall pipes can discharge excessive sediment into the local waterway</a:t>
            </a:r>
            <a:endParaRPr lang="en-US" sz="2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1167" y="838200"/>
            <a:ext cx="3094563" cy="231793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549593"/>
            <a:ext cx="3752730" cy="277500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8905" b="12539"/>
          <a:stretch/>
        </p:blipFill>
        <p:spPr>
          <a:xfrm>
            <a:off x="381000" y="3549593"/>
            <a:ext cx="4343399" cy="2775007"/>
          </a:xfrm>
          <a:prstGeom prst="rect">
            <a:avLst/>
          </a:prstGeom>
        </p:spPr>
      </p:pic>
    </p:spTree>
    <p:extLst>
      <p:ext uri="{BB962C8B-B14F-4D97-AF65-F5344CB8AC3E}">
        <p14:creationId xmlns:p14="http://schemas.microsoft.com/office/powerpoint/2010/main" val="39187133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075" y="286639"/>
            <a:ext cx="8686800" cy="861774"/>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#5 Color of the water discharging</a:t>
            </a:r>
            <a:endParaRPr lang="en-US" sz="40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1114425" y="5391150"/>
            <a:ext cx="6896100"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Stormwater seems very cloudy – could be a cross connection with sanitary sewer pipe</a:t>
            </a:r>
            <a:endParaRPr lang="en-US" sz="2200" dirty="0">
              <a:latin typeface="Arial" panose="020B0604020202020204" pitchFamily="34" charset="0"/>
              <a:cs typeface="Arial" panose="020B0604020202020204" pitchFamily="34" charset="0"/>
            </a:endParaRPr>
          </a:p>
        </p:txBody>
      </p:sp>
      <p:sp>
        <p:nvSpPr>
          <p:cNvPr id="10" name="TextBox 9"/>
          <p:cNvSpPr txBox="1"/>
          <p:nvPr/>
        </p:nvSpPr>
        <p:spPr>
          <a:xfrm>
            <a:off x="3924300" y="2505670"/>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63" r="5798"/>
          <a:stretch/>
        </p:blipFill>
        <p:spPr>
          <a:xfrm>
            <a:off x="1676400" y="1148413"/>
            <a:ext cx="5791200" cy="4201121"/>
          </a:xfrm>
          <a:prstGeom prst="rect">
            <a:avLst/>
          </a:prstGeom>
        </p:spPr>
      </p:pic>
    </p:spTree>
    <p:extLst>
      <p:ext uri="{BB962C8B-B14F-4D97-AF65-F5344CB8AC3E}">
        <p14:creationId xmlns:p14="http://schemas.microsoft.com/office/powerpoint/2010/main" val="24063965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 y="428536"/>
            <a:ext cx="7848600" cy="1555619"/>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#6 Discharging during dry weather</a:t>
            </a:r>
            <a:endParaRPr lang="en-US" sz="40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1471612" y="5102953"/>
            <a:ext cx="6200775"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Could be an illicit connection – water quality testing should be done</a:t>
            </a:r>
            <a:endParaRPr lang="en-US" sz="2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 y="2197608"/>
            <a:ext cx="3572256" cy="26791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7014" y="2197608"/>
            <a:ext cx="4784271" cy="2679192"/>
          </a:xfrm>
          <a:prstGeom prst="rect">
            <a:avLst/>
          </a:prstGeom>
        </p:spPr>
      </p:pic>
    </p:spTree>
    <p:extLst>
      <p:ext uri="{BB962C8B-B14F-4D97-AF65-F5344CB8AC3E}">
        <p14:creationId xmlns:p14="http://schemas.microsoft.com/office/powerpoint/2010/main" val="25887386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 y="428536"/>
            <a:ext cx="7848600" cy="1555619"/>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#7 Outfall overgrown with vegetation</a:t>
            </a:r>
            <a:endParaRPr lang="en-US" sz="40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1114425" y="5181600"/>
            <a:ext cx="6896100" cy="769441"/>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Outfall capacity is limited due to overgrowth of vegetation</a:t>
            </a:r>
            <a:endParaRPr lang="en-US" sz="2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 y="2273808"/>
            <a:ext cx="3572256" cy="267919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920" y="2273808"/>
            <a:ext cx="3572256" cy="2679192"/>
          </a:xfrm>
          <a:prstGeom prst="rect">
            <a:avLst/>
          </a:prstGeom>
        </p:spPr>
      </p:pic>
    </p:spTree>
    <p:extLst>
      <p:ext uri="{BB962C8B-B14F-4D97-AF65-F5344CB8AC3E}">
        <p14:creationId xmlns:p14="http://schemas.microsoft.com/office/powerpoint/2010/main" val="3319565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strawbridge3"/>
          <p:cNvPicPr>
            <a:picLocks noChangeAspect="1" noChangeArrowheads="1"/>
          </p:cNvPicPr>
          <p:nvPr/>
        </p:nvPicPr>
        <p:blipFill>
          <a:blip r:embed="rId3" cstate="print">
            <a:lum bright="10000" contrast="10000"/>
            <a:extLst>
              <a:ext uri="{28A0092B-C50C-407E-A947-70E740481C1C}">
                <a14:useLocalDpi xmlns:a14="http://schemas.microsoft.com/office/drawing/2010/main" val="0"/>
              </a:ext>
            </a:extLst>
          </a:blip>
          <a:srcRect/>
          <a:stretch>
            <a:fillRect/>
          </a:stretch>
        </p:blipFill>
        <p:spPr bwMode="auto">
          <a:xfrm>
            <a:off x="1046068" y="1320645"/>
            <a:ext cx="7162800" cy="487070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28600" y="6180625"/>
            <a:ext cx="4398868"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Constructed Wetlands</a:t>
            </a:r>
            <a:endParaRPr lang="en-US" sz="2200" dirty="0">
              <a:latin typeface="Arial" panose="020B0604020202020204" pitchFamily="34" charset="0"/>
              <a:cs typeface="Arial" panose="020B0604020202020204" pitchFamily="34" charset="0"/>
            </a:endParaRPr>
          </a:p>
        </p:txBody>
      </p:sp>
      <p:sp>
        <p:nvSpPr>
          <p:cNvPr id="5" name="TextBox 4"/>
          <p:cNvSpPr txBox="1"/>
          <p:nvPr/>
        </p:nvSpPr>
        <p:spPr>
          <a:xfrm>
            <a:off x="533401" y="76200"/>
            <a:ext cx="7924799"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O</a:t>
            </a:r>
            <a:r>
              <a:rPr lang="en-US" sz="3600" b="1" dirty="0" smtClean="0">
                <a:solidFill>
                  <a:srgbClr val="C00000"/>
                </a:solidFill>
                <a:latin typeface="Arial" panose="020B0604020202020204" pitchFamily="34" charset="0"/>
                <a:cs typeface="Arial" panose="020B0604020202020204" pitchFamily="34" charset="0"/>
              </a:rPr>
              <a:t>ther Stormwater Management Practices</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9956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28536"/>
            <a:ext cx="8534400" cy="861774"/>
          </a:xfrm>
          <a:prstGeom prst="rect">
            <a:avLst/>
          </a:prstGeom>
          <a:noFill/>
        </p:spPr>
        <p:txBody>
          <a:bodyPr wrap="square" rtlCol="0">
            <a:spAutoFit/>
          </a:bodyPr>
          <a:lstStyle/>
          <a:p>
            <a:pPr algn="ctr">
              <a:lnSpc>
                <a:spcPct val="125000"/>
              </a:lnSpc>
              <a:buClr>
                <a:srgbClr val="C00000"/>
              </a:buClr>
            </a:pPr>
            <a:r>
              <a:rPr lang="en-US" sz="4000" b="1" dirty="0" smtClean="0">
                <a:solidFill>
                  <a:srgbClr val="C00000"/>
                </a:solidFill>
                <a:latin typeface="Arial" panose="020B0604020202020204" pitchFamily="34" charset="0"/>
                <a:cs typeface="Arial" panose="020B0604020202020204" pitchFamily="34" charset="0"/>
              </a:rPr>
              <a:t>#8 Structural integrity of headwall</a:t>
            </a:r>
            <a:endParaRPr lang="en-US" sz="40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1114425" y="5665113"/>
            <a:ext cx="6896100" cy="430887"/>
          </a:xfrm>
          <a:prstGeom prst="rect">
            <a:avLst/>
          </a:prstGeom>
          <a:noFill/>
        </p:spPr>
        <p:txBody>
          <a:bodyPr wrap="square" rtlCol="0">
            <a:spAutoFit/>
          </a:bodyPr>
          <a:lstStyle/>
          <a:p>
            <a:pPr algn="ctr"/>
            <a:r>
              <a:rPr lang="en-US" sz="2200" dirty="0" smtClean="0">
                <a:latin typeface="Arial" panose="020B0604020202020204" pitchFamily="34" charset="0"/>
                <a:cs typeface="Arial" panose="020B0604020202020204" pitchFamily="34" charset="0"/>
              </a:rPr>
              <a:t>Concrete headwall is crumbling</a:t>
            </a:r>
            <a:endParaRPr lang="en-US" sz="2200" dirty="0">
              <a:latin typeface="Arial" panose="020B0604020202020204" pitchFamily="34" charset="0"/>
              <a:cs typeface="Arial" panose="020B0604020202020204" pitchFamily="34" charset="0"/>
            </a:endParaRPr>
          </a:p>
        </p:txBody>
      </p:sp>
      <p:sp>
        <p:nvSpPr>
          <p:cNvPr id="10" name="TextBox 9"/>
          <p:cNvSpPr txBox="1"/>
          <p:nvPr/>
        </p:nvSpPr>
        <p:spPr>
          <a:xfrm>
            <a:off x="3924300" y="2505670"/>
            <a:ext cx="1295400" cy="923330"/>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INSERT PHOTO HERE</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4794"/>
          <a:stretch/>
        </p:blipFill>
        <p:spPr>
          <a:xfrm>
            <a:off x="2132013" y="1422376"/>
            <a:ext cx="4879974" cy="4242737"/>
          </a:xfrm>
          <a:prstGeom prst="rect">
            <a:avLst/>
          </a:prstGeom>
        </p:spPr>
      </p:pic>
    </p:spTree>
    <p:extLst>
      <p:ext uri="{BB962C8B-B14F-4D97-AF65-F5344CB8AC3E}">
        <p14:creationId xmlns:p14="http://schemas.microsoft.com/office/powerpoint/2010/main" val="15295280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9125" y="299948"/>
            <a:ext cx="7848600" cy="1477328"/>
          </a:xfrm>
          <a:prstGeom prst="rect">
            <a:avLst/>
          </a:prstGeom>
          <a:noFill/>
        </p:spPr>
        <p:txBody>
          <a:bodyPr wrap="square" rtlCol="0">
            <a:spAutoFit/>
          </a:bodyPr>
          <a:lstStyle/>
          <a:p>
            <a:pPr algn="ctr">
              <a:lnSpc>
                <a:spcPct val="125000"/>
              </a:lnSpc>
              <a:buClr>
                <a:srgbClr val="C00000"/>
              </a:buClr>
            </a:pPr>
            <a:r>
              <a:rPr lang="en-US" sz="3600" b="1" dirty="0" smtClean="0">
                <a:solidFill>
                  <a:srgbClr val="C00000"/>
                </a:solidFill>
                <a:latin typeface="Arial" panose="020B0604020202020204" pitchFamily="34" charset="0"/>
                <a:cs typeface="Arial" panose="020B0604020202020204" pitchFamily="34" charset="0"/>
              </a:rPr>
              <a:t>Inventory and Assessment Case Study: Hamilton Township</a:t>
            </a:r>
            <a:endParaRPr lang="en-US" sz="3600" b="1"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47" y="1914525"/>
            <a:ext cx="3167063" cy="42227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138" y="1914525"/>
            <a:ext cx="5638800" cy="4229100"/>
          </a:xfrm>
          <a:prstGeom prst="rect">
            <a:avLst/>
          </a:prstGeom>
        </p:spPr>
      </p:pic>
    </p:spTree>
    <p:extLst>
      <p:ext uri="{BB962C8B-B14F-4D97-AF65-F5344CB8AC3E}">
        <p14:creationId xmlns:p14="http://schemas.microsoft.com/office/powerpoint/2010/main" val="36349789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t>E-learning Tool Available</a:t>
            </a:r>
            <a:endParaRPr lang="en-US" sz="4000" dirty="0"/>
          </a:p>
        </p:txBody>
      </p:sp>
      <p:sp>
        <p:nvSpPr>
          <p:cNvPr id="5" name="Content Placeholder 4"/>
          <p:cNvSpPr>
            <a:spLocks noGrp="1"/>
          </p:cNvSpPr>
          <p:nvPr>
            <p:ph sz="half" idx="1"/>
          </p:nvPr>
        </p:nvSpPr>
        <p:spPr>
          <a:xfrm>
            <a:off x="457200" y="1417637"/>
            <a:ext cx="2895600" cy="4579143"/>
          </a:xfrm>
        </p:spPr>
        <p:txBody>
          <a:bodyPr>
            <a:normAutofit fontScale="85000" lnSpcReduction="10000"/>
          </a:bodyPr>
          <a:lstStyle/>
          <a:p>
            <a:r>
              <a:rPr lang="en-US" dirty="0" smtClean="0"/>
              <a:t>A </a:t>
            </a:r>
            <a:r>
              <a:rPr lang="en-US" b="1" u="sng" dirty="0" smtClean="0"/>
              <a:t>FREE</a:t>
            </a:r>
            <a:r>
              <a:rPr lang="en-US" dirty="0" smtClean="0"/>
              <a:t> interactive online E-learning tool is available </a:t>
            </a:r>
            <a:r>
              <a:rPr lang="en-US" dirty="0">
                <a:hlinkClick r:id="rId3"/>
              </a:rPr>
              <a:t>http://water.rutgers.edu/E-learning.html</a:t>
            </a:r>
            <a:endParaRPr lang="en-US" dirty="0"/>
          </a:p>
          <a:p>
            <a:r>
              <a:rPr lang="en-US" dirty="0" smtClean="0"/>
              <a:t>The </a:t>
            </a:r>
            <a:r>
              <a:rPr lang="en-US" dirty="0"/>
              <a:t>tool </a:t>
            </a:r>
            <a:r>
              <a:rPr lang="en-US" dirty="0" smtClean="0"/>
              <a:t>showcase how municipalities can comply with the new MS4 permits</a:t>
            </a:r>
          </a:p>
        </p:txBody>
      </p:sp>
      <p:pic>
        <p:nvPicPr>
          <p:cNvPr id="3" name="Picture 2"/>
          <p:cNvPicPr>
            <a:picLocks noChangeAspect="1"/>
          </p:cNvPicPr>
          <p:nvPr/>
        </p:nvPicPr>
        <p:blipFill>
          <a:blip r:embed="rId4"/>
          <a:stretch>
            <a:fillRect/>
          </a:stretch>
        </p:blipFill>
        <p:spPr>
          <a:xfrm>
            <a:off x="3352800" y="1247379"/>
            <a:ext cx="5565451" cy="4900920"/>
          </a:xfrm>
          <a:prstGeom prst="rect">
            <a:avLst/>
          </a:prstGeom>
        </p:spPr>
      </p:pic>
    </p:spTree>
    <p:extLst>
      <p:ext uri="{BB962C8B-B14F-4D97-AF65-F5344CB8AC3E}">
        <p14:creationId xmlns:p14="http://schemas.microsoft.com/office/powerpoint/2010/main" val="15487799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91200" y="304800"/>
            <a:ext cx="3048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8631" b="8503"/>
          <a:stretch/>
        </p:blipFill>
        <p:spPr>
          <a:xfrm>
            <a:off x="0" y="0"/>
            <a:ext cx="9144000" cy="7696200"/>
          </a:xfrm>
          <a:prstGeom prst="rect">
            <a:avLst/>
          </a:prstGeom>
        </p:spPr>
      </p:pic>
      <p:sp>
        <p:nvSpPr>
          <p:cNvPr id="8" name="Rectangle 7"/>
          <p:cNvSpPr/>
          <p:nvPr/>
        </p:nvSpPr>
        <p:spPr>
          <a:xfrm>
            <a:off x="0" y="0"/>
            <a:ext cx="9144000" cy="76962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905000"/>
            <a:ext cx="7772400" cy="2133600"/>
          </a:xfrm>
        </p:spPr>
        <p:txBody>
          <a:bodyPr/>
          <a:lstStyle/>
          <a:p>
            <a:r>
              <a:rPr lang="en-US" sz="6000" b="1" dirty="0" smtClean="0"/>
              <a:t>Questions?</a:t>
            </a:r>
            <a:endParaRPr lang="en-US" sz="6000" b="1" dirty="0"/>
          </a:p>
        </p:txBody>
      </p:sp>
      <p:sp>
        <p:nvSpPr>
          <p:cNvPr id="9" name="Subtitle 2"/>
          <p:cNvSpPr>
            <a:spLocks noGrp="1"/>
          </p:cNvSpPr>
          <p:nvPr>
            <p:ph type="subTitle" idx="1"/>
          </p:nvPr>
        </p:nvSpPr>
        <p:spPr>
          <a:xfrm>
            <a:off x="1143000" y="3886200"/>
            <a:ext cx="7010400" cy="1752600"/>
          </a:xfrm>
        </p:spPr>
        <p:txBody>
          <a:bodyPr/>
          <a:lstStyle/>
          <a:p>
            <a:r>
              <a:rPr lang="en-US" dirty="0" smtClean="0">
                <a:solidFill>
                  <a:schemeClr val="tx1"/>
                </a:solidFill>
              </a:rPr>
              <a:t>Rutgers Cooperative Extension</a:t>
            </a:r>
          </a:p>
          <a:p>
            <a:r>
              <a:rPr lang="en-US" dirty="0" smtClean="0">
                <a:solidFill>
                  <a:schemeClr val="tx1"/>
                </a:solidFill>
              </a:rPr>
              <a:t>Water Resources Program</a:t>
            </a:r>
          </a:p>
          <a:p>
            <a:r>
              <a:rPr lang="en-US" dirty="0" smtClean="0">
                <a:solidFill>
                  <a:schemeClr val="tx1"/>
                </a:solidFill>
                <a:hlinkClick r:id="rId4"/>
              </a:rPr>
              <a:t>water@envsci.rutgers.edu</a:t>
            </a:r>
            <a:r>
              <a:rPr lang="en-US" dirty="0" smtClean="0">
                <a:solidFill>
                  <a:schemeClr val="tx1"/>
                </a:solidFill>
              </a:rPr>
              <a:t> </a:t>
            </a:r>
          </a:p>
        </p:txBody>
      </p:sp>
    </p:spTree>
    <p:extLst>
      <p:ext uri="{BB962C8B-B14F-4D97-AF65-F5344CB8AC3E}">
        <p14:creationId xmlns:p14="http://schemas.microsoft.com/office/powerpoint/2010/main" val="868699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6273234"/>
            <a:ext cx="432435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Infiltration Basin</a:t>
            </a:r>
            <a:endParaRPr lang="en-US" sz="2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27" y="1276529"/>
            <a:ext cx="8208873" cy="4996705"/>
          </a:xfrm>
          <a:prstGeom prst="rect">
            <a:avLst/>
          </a:prstGeom>
        </p:spPr>
      </p:pic>
      <p:sp>
        <p:nvSpPr>
          <p:cNvPr id="5" name="TextBox 4"/>
          <p:cNvSpPr txBox="1"/>
          <p:nvPr/>
        </p:nvSpPr>
        <p:spPr>
          <a:xfrm>
            <a:off x="533401" y="76200"/>
            <a:ext cx="7924799"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O</a:t>
            </a:r>
            <a:r>
              <a:rPr lang="en-US" sz="3600" b="1" dirty="0" smtClean="0">
                <a:solidFill>
                  <a:srgbClr val="C00000"/>
                </a:solidFill>
                <a:latin typeface="Arial" panose="020B0604020202020204" pitchFamily="34" charset="0"/>
                <a:cs typeface="Arial" panose="020B0604020202020204" pitchFamily="34" charset="0"/>
              </a:rPr>
              <a:t>ther Stormwater Management Practices</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13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6131777"/>
            <a:ext cx="4333876"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Pervious Paving Systems</a:t>
            </a:r>
            <a:endParaRPr lang="en-US" sz="2200" dirty="0">
              <a:latin typeface="Arial" panose="020B0604020202020204" pitchFamily="34" charset="0"/>
              <a:cs typeface="Arial" panose="020B0604020202020204" pitchFamily="34" charset="0"/>
            </a:endParaRPr>
          </a:p>
        </p:txBody>
      </p:sp>
      <p:pic>
        <p:nvPicPr>
          <p:cNvPr id="7" name="Picture 2" descr="IMG_3054.JPG"/>
          <p:cNvPicPr>
            <a:picLocks noChangeAspect="1"/>
          </p:cNvPicPr>
          <p:nvPr/>
        </p:nvPicPr>
        <p:blipFill>
          <a:blip r:embed="rId3" cstate="print"/>
          <a:srcRect/>
          <a:stretch>
            <a:fillRect/>
          </a:stretch>
        </p:blipFill>
        <p:spPr bwMode="auto">
          <a:xfrm>
            <a:off x="876300" y="1225368"/>
            <a:ext cx="7715250" cy="4906409"/>
          </a:xfrm>
          <a:prstGeom prst="rect">
            <a:avLst/>
          </a:prstGeom>
          <a:noFill/>
          <a:ln w="9525">
            <a:noFill/>
            <a:miter lim="800000"/>
            <a:headEnd/>
            <a:tailEnd/>
          </a:ln>
        </p:spPr>
      </p:pic>
      <p:sp>
        <p:nvSpPr>
          <p:cNvPr id="5" name="TextBox 4"/>
          <p:cNvSpPr txBox="1"/>
          <p:nvPr/>
        </p:nvSpPr>
        <p:spPr>
          <a:xfrm>
            <a:off x="533401" y="76200"/>
            <a:ext cx="7924799"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O</a:t>
            </a:r>
            <a:r>
              <a:rPr lang="en-US" sz="3600" b="1" dirty="0" smtClean="0">
                <a:solidFill>
                  <a:srgbClr val="C00000"/>
                </a:solidFill>
                <a:latin typeface="Arial" panose="020B0604020202020204" pitchFamily="34" charset="0"/>
                <a:cs typeface="Arial" panose="020B0604020202020204" pitchFamily="34" charset="0"/>
              </a:rPr>
              <a:t>ther Stormwater Management Practices</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642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6054476"/>
            <a:ext cx="4872228"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Rooftop Vegetated Cover</a:t>
            </a:r>
            <a:endParaRPr lang="en-US" sz="2200" dirty="0">
              <a:latin typeface="Arial" panose="020B0604020202020204" pitchFamily="34" charset="0"/>
              <a:cs typeface="Arial" panose="020B0604020202020204" pitchFamily="34" charset="0"/>
            </a:endParaRPr>
          </a:p>
        </p:txBody>
      </p:sp>
      <p:pic>
        <p:nvPicPr>
          <p:cNvPr id="8" name="Picture 13" descr="CUMCO (2)"/>
          <p:cNvPicPr>
            <a:picLocks noChangeAspect="1" noChangeArrowheads="1"/>
          </p:cNvPicPr>
          <p:nvPr/>
        </p:nvPicPr>
        <p:blipFill>
          <a:blip r:embed="rId3" cstate="print"/>
          <a:srcRect/>
          <a:stretch>
            <a:fillRect/>
          </a:stretch>
        </p:blipFill>
        <p:spPr bwMode="auto">
          <a:xfrm>
            <a:off x="1378949" y="1265977"/>
            <a:ext cx="6429846" cy="4733292"/>
          </a:xfrm>
          <a:prstGeom prst="rect">
            <a:avLst/>
          </a:prstGeom>
          <a:noFill/>
          <a:ln w="9525">
            <a:noFill/>
            <a:miter lim="800000"/>
            <a:headEnd/>
            <a:tailEnd/>
          </a:ln>
        </p:spPr>
      </p:pic>
      <p:sp>
        <p:nvSpPr>
          <p:cNvPr id="9" name="Text Box 4"/>
          <p:cNvSpPr txBox="1">
            <a:spLocks noChangeArrowheads="1"/>
          </p:cNvSpPr>
          <p:nvPr/>
        </p:nvSpPr>
        <p:spPr bwMode="auto">
          <a:xfrm>
            <a:off x="1324392" y="5773045"/>
            <a:ext cx="6505196" cy="246526"/>
          </a:xfrm>
          <a:prstGeom prst="rect">
            <a:avLst/>
          </a:prstGeom>
          <a:noFill/>
          <a:ln w="9525">
            <a:noFill/>
            <a:miter lim="800000"/>
            <a:headEnd/>
            <a:tailEnd/>
          </a:ln>
        </p:spPr>
        <p:txBody>
          <a:bodyPr wrap="square">
            <a:spAutoFit/>
          </a:bodyPr>
          <a:lstStyle/>
          <a:p>
            <a:pPr eaLnBrk="0" hangingPunct="0"/>
            <a:r>
              <a:rPr lang="en-US" sz="1000" dirty="0">
                <a:solidFill>
                  <a:schemeClr val="bg1"/>
                </a:solidFill>
                <a:latin typeface="Arial" panose="020B0604020202020204" pitchFamily="34" charset="0"/>
              </a:rPr>
              <a:t>Parker Urban Greenscapes. 2009. </a:t>
            </a:r>
          </a:p>
        </p:txBody>
      </p:sp>
      <p:sp>
        <p:nvSpPr>
          <p:cNvPr id="6" name="TextBox 5"/>
          <p:cNvSpPr txBox="1"/>
          <p:nvPr/>
        </p:nvSpPr>
        <p:spPr>
          <a:xfrm>
            <a:off x="533401" y="76200"/>
            <a:ext cx="7924799"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O</a:t>
            </a:r>
            <a:r>
              <a:rPr lang="en-US" sz="3600" b="1" dirty="0" smtClean="0">
                <a:solidFill>
                  <a:srgbClr val="C00000"/>
                </a:solidFill>
                <a:latin typeface="Arial" panose="020B0604020202020204" pitchFamily="34" charset="0"/>
                <a:cs typeface="Arial" panose="020B0604020202020204" pitchFamily="34" charset="0"/>
              </a:rPr>
              <a:t>ther Stormwater Management Practices</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7929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304800" y="6248400"/>
            <a:ext cx="4739877"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Sand Filters</a:t>
            </a:r>
            <a:endParaRPr lang="en-US" sz="2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775" y="1262062"/>
            <a:ext cx="6648450" cy="4986338"/>
          </a:xfrm>
          <a:prstGeom prst="rect">
            <a:avLst/>
          </a:prstGeom>
        </p:spPr>
      </p:pic>
      <p:sp>
        <p:nvSpPr>
          <p:cNvPr id="5" name="TextBox 4"/>
          <p:cNvSpPr txBox="1"/>
          <p:nvPr/>
        </p:nvSpPr>
        <p:spPr>
          <a:xfrm>
            <a:off x="533401" y="76200"/>
            <a:ext cx="7924799"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O</a:t>
            </a:r>
            <a:r>
              <a:rPr lang="en-US" sz="3600" b="1" dirty="0" smtClean="0">
                <a:solidFill>
                  <a:srgbClr val="C00000"/>
                </a:solidFill>
                <a:latin typeface="Arial" panose="020B0604020202020204" pitchFamily="34" charset="0"/>
                <a:cs typeface="Arial" panose="020B0604020202020204" pitchFamily="34" charset="0"/>
              </a:rPr>
              <a:t>ther Stormwater Management Practices</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489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_Template_NJAES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POWERPOINT_Template_NJAES_2014</Template>
  <TotalTime>3075</TotalTime>
  <Words>3706</Words>
  <Application>Microsoft Office PowerPoint</Application>
  <PresentationFormat>On-screen Show (4:3)</PresentationFormat>
  <Paragraphs>337</Paragraphs>
  <Slides>53</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MS Mincho</vt:lpstr>
      <vt:lpstr>Arial</vt:lpstr>
      <vt:lpstr>Calibri</vt:lpstr>
      <vt:lpstr>Minion Pro</vt:lpstr>
      <vt:lpstr>Times New Roman</vt:lpstr>
      <vt:lpstr>Wingdings</vt:lpstr>
      <vt:lpstr>POWERPOINT_Template_NJAES_2014</vt:lpstr>
      <vt:lpstr>Inventory and Assessment of Stormwater Infrastructure</vt:lpstr>
      <vt:lpstr>PowerPoint Presentation</vt:lpstr>
      <vt:lpstr>Identifying and Assessing Stormwater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Benefits of Stormwater Infrastructure Inventory and Assessment</vt:lpstr>
      <vt:lpstr> Improved Maintenance Results</vt:lpstr>
      <vt:lpstr> State Regulations: Outfall Mapping and Illicit Connections</vt:lpstr>
      <vt:lpstr> State Regulations: Outfall Pipe Stream Scouring Remediation</vt:lpstr>
      <vt:lpstr>What Other Stormwater Facilities to Inventory</vt:lpstr>
      <vt:lpstr>Beyond State Regulations –  Mapping Catch Basins and Piping</vt:lpstr>
      <vt:lpstr>Minimum Information Collected in an Inventory</vt:lpstr>
      <vt:lpstr>Mapping</vt:lpstr>
      <vt:lpstr>PowerPoint Presentation</vt:lpstr>
      <vt:lpstr>PowerPoint Presentation</vt:lpstr>
      <vt:lpstr>PowerPoint Presentation</vt:lpstr>
      <vt:lpstr>PowerPoint Presentation</vt:lpstr>
      <vt:lpstr>PowerPoint Presentation</vt:lpstr>
      <vt:lpstr>Case Study: Hamilton Township</vt:lpstr>
      <vt:lpstr>Case Study: Hamilton Township Results</vt:lpstr>
      <vt:lpstr>Case Study: Hamilton Township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Shoreline Buffer</vt:lpstr>
      <vt:lpstr>Excessive Algae Growth</vt:lpstr>
      <vt:lpstr>Wet Ponds in Good Condition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E-learning Tool Available</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hchyun</dc:creator>
  <cp:lastModifiedBy>Hollie DiMuro</cp:lastModifiedBy>
  <cp:revision>299</cp:revision>
  <cp:lastPrinted>2017-02-14T21:40:44Z</cp:lastPrinted>
  <dcterms:created xsi:type="dcterms:W3CDTF">2010-11-02T15:14:45Z</dcterms:created>
  <dcterms:modified xsi:type="dcterms:W3CDTF">2017-10-30T14:52:30Z</dcterms:modified>
</cp:coreProperties>
</file>